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8" r:id="rId2"/>
    <p:sldMasterId id="2147483676" r:id="rId3"/>
    <p:sldMasterId id="2147484113" r:id="rId4"/>
    <p:sldMasterId id="2147483682" r:id="rId5"/>
    <p:sldMasterId id="2147483892" r:id="rId6"/>
    <p:sldMasterId id="2147483708" r:id="rId7"/>
  </p:sldMasterIdLst>
  <p:notesMasterIdLst>
    <p:notesMasterId r:id="rId77"/>
  </p:notesMasterIdLst>
  <p:sldIdLst>
    <p:sldId id="258" r:id="rId8"/>
    <p:sldId id="338" r:id="rId9"/>
    <p:sldId id="268" r:id="rId10"/>
    <p:sldId id="269" r:id="rId11"/>
    <p:sldId id="270" r:id="rId12"/>
    <p:sldId id="345" r:id="rId13"/>
    <p:sldId id="342" r:id="rId14"/>
    <p:sldId id="271" r:id="rId15"/>
    <p:sldId id="272" r:id="rId16"/>
    <p:sldId id="273" r:id="rId17"/>
    <p:sldId id="275" r:id="rId18"/>
    <p:sldId id="274" r:id="rId19"/>
    <p:sldId id="279" r:id="rId20"/>
    <p:sldId id="276" r:id="rId21"/>
    <p:sldId id="280" r:id="rId22"/>
    <p:sldId id="281" r:id="rId23"/>
    <p:sldId id="283" r:id="rId24"/>
    <p:sldId id="278" r:id="rId25"/>
    <p:sldId id="286" r:id="rId26"/>
    <p:sldId id="284" r:id="rId27"/>
    <p:sldId id="287" r:id="rId28"/>
    <p:sldId id="288" r:id="rId29"/>
    <p:sldId id="289" r:id="rId30"/>
    <p:sldId id="290" r:id="rId31"/>
    <p:sldId id="291" r:id="rId32"/>
    <p:sldId id="293" r:id="rId33"/>
    <p:sldId id="295" r:id="rId34"/>
    <p:sldId id="296" r:id="rId35"/>
    <p:sldId id="307" r:id="rId36"/>
    <p:sldId id="297" r:id="rId37"/>
    <p:sldId id="298" r:id="rId38"/>
    <p:sldId id="299" r:id="rId39"/>
    <p:sldId id="306" r:id="rId40"/>
    <p:sldId id="303" r:id="rId41"/>
    <p:sldId id="304" r:id="rId42"/>
    <p:sldId id="308" r:id="rId43"/>
    <p:sldId id="309" r:id="rId44"/>
    <p:sldId id="300" r:id="rId45"/>
    <p:sldId id="301" r:id="rId46"/>
    <p:sldId id="305" r:id="rId47"/>
    <p:sldId id="347" r:id="rId48"/>
    <p:sldId id="259" r:id="rId49"/>
    <p:sldId id="313" r:id="rId50"/>
    <p:sldId id="317" r:id="rId51"/>
    <p:sldId id="318" r:id="rId52"/>
    <p:sldId id="314" r:id="rId53"/>
    <p:sldId id="316" r:id="rId54"/>
    <p:sldId id="319" r:id="rId55"/>
    <p:sldId id="310" r:id="rId56"/>
    <p:sldId id="339" r:id="rId57"/>
    <p:sldId id="321" r:id="rId58"/>
    <p:sldId id="322" r:id="rId59"/>
    <p:sldId id="348" r:id="rId60"/>
    <p:sldId id="323" r:id="rId61"/>
    <p:sldId id="324" r:id="rId62"/>
    <p:sldId id="320" r:id="rId63"/>
    <p:sldId id="327" r:id="rId64"/>
    <p:sldId id="331" r:id="rId65"/>
    <p:sldId id="329" r:id="rId66"/>
    <p:sldId id="330" r:id="rId67"/>
    <p:sldId id="332" r:id="rId68"/>
    <p:sldId id="333" r:id="rId69"/>
    <p:sldId id="334" r:id="rId70"/>
    <p:sldId id="337" r:id="rId71"/>
    <p:sldId id="335" r:id="rId72"/>
    <p:sldId id="336" r:id="rId73"/>
    <p:sldId id="340" r:id="rId74"/>
    <p:sldId id="344" r:id="rId75"/>
    <p:sldId id="346" r:id="rId76"/>
  </p:sldIdLst>
  <p:sldSz cx="12192000" cy="6858000"/>
  <p:notesSz cx="7010400" cy="9236075"/>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23DBF3-2500-4B06-B0CC-48F99A4C08E4}" v="39" dt="2022-09-13T19:35:33.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07" autoAdjust="0"/>
  </p:normalViewPr>
  <p:slideViewPr>
    <p:cSldViewPr snapToGrid="0">
      <p:cViewPr varScale="1">
        <p:scale>
          <a:sx n="93" d="100"/>
          <a:sy n="93" d="100"/>
        </p:scale>
        <p:origin x="302" y="10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oleObject" Target="https://sooners.sharepoint.com/sites/SPRCCommunications/Shared%20Documents/Website%20Charts%20and%20Graphs%20-%20About%20Suicide%20-%20Scope%20of%20the%20Problem/DATA%20FILES/data%20suicide%20and%20homicide%20rates%20US%202010%20to%202019%20lin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08297713912349E-2"/>
          <c:y val="5.7494525563973158E-2"/>
          <c:w val="0.933907755366709"/>
          <c:h val="0.87036832753395721"/>
        </c:manualLayout>
      </c:layout>
      <c:lineChart>
        <c:grouping val="standard"/>
        <c:varyColors val="0"/>
        <c:ser>
          <c:idx val="0"/>
          <c:order val="0"/>
          <c:tx>
            <c:strRef>
              <c:f>'suicide homicide 2010 2019'!$B$1</c:f>
              <c:strCache>
                <c:ptCount val="1"/>
                <c:pt idx="0">
                  <c:v>Suicide </c:v>
                </c:pt>
              </c:strCache>
            </c:strRef>
          </c:tx>
          <c:spPr>
            <a:ln w="38100" cap="rnd">
              <a:solidFill>
                <a:schemeClr val="tx2"/>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'suicide homicide 2010 2019'!$A$2:$A$11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homicide 2010 2019'!$B$2:$B$11</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0-F0EC-044E-AC5B-8F2FBA39686E}"/>
            </c:ext>
          </c:extLst>
        </c:ser>
        <c:ser>
          <c:idx val="1"/>
          <c:order val="1"/>
          <c:tx>
            <c:strRef>
              <c:f>'suicide homicide 2010 2019'!$C$1</c:f>
              <c:strCache>
                <c:ptCount val="1"/>
                <c:pt idx="0">
                  <c:v>Homicide</c:v>
                </c:pt>
              </c:strCache>
            </c:strRef>
          </c:tx>
          <c:spPr>
            <a:ln w="38100" cap="rnd">
              <a:solidFill>
                <a:schemeClr val="bg2"/>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'suicide homicide 2010 2019'!$A$2:$A$11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homicide 2010 2019'!$C$2:$C$11</c:f>
              <c:numCache>
                <c:formatCode>General</c:formatCode>
                <c:ptCount val="10"/>
                <c:pt idx="0">
                  <c:v>5.3</c:v>
                </c:pt>
                <c:pt idx="1">
                  <c:v>5.4</c:v>
                </c:pt>
                <c:pt idx="2">
                  <c:v>5.2</c:v>
                </c:pt>
                <c:pt idx="3">
                  <c:v>5.0999999999999996</c:v>
                </c:pt>
                <c:pt idx="4">
                  <c:v>5.7</c:v>
                </c:pt>
                <c:pt idx="5">
                  <c:v>6.2</c:v>
                </c:pt>
                <c:pt idx="6">
                  <c:v>6.2</c:v>
                </c:pt>
                <c:pt idx="7">
                  <c:v>5.9</c:v>
                </c:pt>
                <c:pt idx="8">
                  <c:v>6</c:v>
                </c:pt>
                <c:pt idx="9">
                  <c:v>7.8</c:v>
                </c:pt>
              </c:numCache>
            </c:numRef>
          </c:val>
          <c:smooth val="0"/>
          <c:extLst>
            <c:ext xmlns:c16="http://schemas.microsoft.com/office/drawing/2014/chart" uri="{C3380CC4-5D6E-409C-BE32-E72D297353CC}">
              <c16:uniqueId val="{00000001-F0EC-044E-AC5B-8F2FBA39686E}"/>
            </c:ext>
          </c:extLst>
        </c:ser>
        <c:dLbls>
          <c:dLblPos val="b"/>
          <c:showLegendKey val="0"/>
          <c:showVal val="1"/>
          <c:showCatName val="0"/>
          <c:showSerName val="0"/>
          <c:showPercent val="0"/>
          <c:showBubbleSize val="0"/>
        </c:dLbls>
        <c:smooth val="0"/>
        <c:axId val="276760944"/>
        <c:axId val="276766768"/>
      </c:lineChart>
      <c:catAx>
        <c:axId val="27676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Roboto" panose="02000000000000000000" pitchFamily="2" charset="0"/>
                <a:ea typeface="Roboto" panose="02000000000000000000" pitchFamily="2" charset="0"/>
                <a:cs typeface="+mn-cs"/>
              </a:defRPr>
            </a:pPr>
            <a:endParaRPr lang="en-US"/>
          </a:p>
        </c:txPr>
        <c:crossAx val="276766768"/>
        <c:crosses val="autoZero"/>
        <c:auto val="1"/>
        <c:lblAlgn val="ctr"/>
        <c:lblOffset val="100"/>
        <c:noMultiLvlLbl val="0"/>
      </c:catAx>
      <c:valAx>
        <c:axId val="276766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crossAx val="276760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anose="02000000000000000000" pitchFamily="2" charset="0"/>
          <a:ea typeface="Roboto" panose="02000000000000000000" pitchFamily="2"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tx>
            <c:strRef>
              <c:f>Sheet1!$B$1</c:f>
              <c:strCache>
                <c:ptCount val="1"/>
                <c:pt idx="0">
                  <c:v>Firearm</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Sheet1!$B$2:$B$5</c:f>
              <c:numCache>
                <c:formatCode>0%</c:formatCode>
                <c:ptCount val="4"/>
                <c:pt idx="0">
                  <c:v>0.57999999999999996</c:v>
                </c:pt>
                <c:pt idx="1">
                  <c:v>0.48</c:v>
                </c:pt>
                <c:pt idx="2">
                  <c:v>0.56000000000000005</c:v>
                </c:pt>
                <c:pt idx="3">
                  <c:v>0.78</c:v>
                </c:pt>
              </c:numCache>
            </c:numRef>
          </c:val>
          <c:extLst>
            <c:ext xmlns:c16="http://schemas.microsoft.com/office/drawing/2014/chart" uri="{C3380CC4-5D6E-409C-BE32-E72D297353CC}">
              <c16:uniqueId val="{00000000-F586-744F-9FAD-E9EC5EB9482B}"/>
            </c:ext>
          </c:extLst>
        </c:ser>
        <c:ser>
          <c:idx val="1"/>
          <c:order val="1"/>
          <c:tx>
            <c:strRef>
              <c:f>Sheet1!$C$1</c:f>
              <c:strCache>
                <c:ptCount val="1"/>
                <c:pt idx="0">
                  <c:v>Poisoning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Sheet1!$C$2:$C$5</c:f>
              <c:numCache>
                <c:formatCode>0%</c:formatCode>
                <c:ptCount val="4"/>
                <c:pt idx="0">
                  <c:v>0.03</c:v>
                </c:pt>
                <c:pt idx="1">
                  <c:v>0.05</c:v>
                </c:pt>
                <c:pt idx="2">
                  <c:v>7.0000000000000007E-2</c:v>
                </c:pt>
                <c:pt idx="3">
                  <c:v>0.05</c:v>
                </c:pt>
              </c:numCache>
            </c:numRef>
          </c:val>
          <c:extLst>
            <c:ext xmlns:c16="http://schemas.microsoft.com/office/drawing/2014/chart" uri="{C3380CC4-5D6E-409C-BE32-E72D297353CC}">
              <c16:uniqueId val="{00000001-F586-744F-9FAD-E9EC5EB9482B}"/>
            </c:ext>
          </c:extLst>
        </c:ser>
        <c:ser>
          <c:idx val="2"/>
          <c:order val="2"/>
          <c:tx>
            <c:strRef>
              <c:f>Sheet1!$D$1</c:f>
              <c:strCache>
                <c:ptCount val="1"/>
                <c:pt idx="0">
                  <c:v>Suffocation</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3"/>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Sheet1!$D$2:$D$5</c:f>
              <c:numCache>
                <c:formatCode>0%</c:formatCode>
                <c:ptCount val="4"/>
                <c:pt idx="0">
                  <c:v>0.28999999999999998</c:v>
                </c:pt>
                <c:pt idx="1">
                  <c:v>0.36</c:v>
                </c:pt>
                <c:pt idx="2">
                  <c:v>0.26</c:v>
                </c:pt>
                <c:pt idx="3">
                  <c:v>0.1</c:v>
                </c:pt>
              </c:numCache>
            </c:numRef>
          </c:val>
          <c:extLst>
            <c:ext xmlns:c16="http://schemas.microsoft.com/office/drawing/2014/chart" uri="{C3380CC4-5D6E-409C-BE32-E72D297353CC}">
              <c16:uniqueId val="{00000002-F586-744F-9FAD-E9EC5EB9482B}"/>
            </c:ext>
          </c:extLst>
        </c:ser>
        <c:ser>
          <c:idx val="3"/>
          <c:order val="3"/>
          <c:tx>
            <c:strRef>
              <c:f>Sheet1!$E$1</c:f>
              <c:strCache>
                <c:ptCount val="1"/>
                <c:pt idx="0">
                  <c:v>All Others </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3"/>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Sheet1!$E$2:$E$5</c:f>
              <c:numCache>
                <c:formatCode>0%</c:formatCode>
                <c:ptCount val="4"/>
                <c:pt idx="0">
                  <c:v>0.1</c:v>
                </c:pt>
                <c:pt idx="1">
                  <c:v>0.11</c:v>
                </c:pt>
                <c:pt idx="2">
                  <c:v>0.11</c:v>
                </c:pt>
                <c:pt idx="3">
                  <c:v>0.17</c:v>
                </c:pt>
              </c:numCache>
            </c:numRef>
          </c:val>
          <c:extLst>
            <c:ext xmlns:c16="http://schemas.microsoft.com/office/drawing/2014/chart" uri="{C3380CC4-5D6E-409C-BE32-E72D297353CC}">
              <c16:uniqueId val="{00000004-F586-744F-9FAD-E9EC5EB9482B}"/>
            </c:ext>
          </c:extLst>
        </c:ser>
        <c:dLbls>
          <c:dLblPos val="ctr"/>
          <c:showLegendKey val="0"/>
          <c:showVal val="1"/>
          <c:showCatName val="0"/>
          <c:showSerName val="0"/>
          <c:showPercent val="0"/>
          <c:showBubbleSize val="0"/>
        </c:dLbls>
        <c:gapWidth val="182"/>
        <c:overlap val="100"/>
        <c:axId val="614070528"/>
        <c:axId val="613686320"/>
      </c:barChart>
      <c:catAx>
        <c:axId val="61407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3352"/>
                </a:solidFill>
                <a:latin typeface="Roboto" panose="02000000000000000000" pitchFamily="2" charset="0"/>
                <a:ea typeface="Roboto" panose="02000000000000000000" pitchFamily="2" charset="0"/>
                <a:cs typeface="+mn-cs"/>
              </a:defRPr>
            </a:pPr>
            <a:endParaRPr lang="en-US"/>
          </a:p>
        </c:txPr>
        <c:crossAx val="613686320"/>
        <c:crosses val="autoZero"/>
        <c:auto val="1"/>
        <c:lblAlgn val="ctr"/>
        <c:lblOffset val="100"/>
        <c:noMultiLvlLbl val="0"/>
      </c:catAx>
      <c:valAx>
        <c:axId val="613686320"/>
        <c:scaling>
          <c:orientation val="minMax"/>
        </c:scaling>
        <c:delete val="1"/>
        <c:axPos val="l"/>
        <c:numFmt formatCode="0%" sourceLinked="1"/>
        <c:majorTickMark val="none"/>
        <c:minorTickMark val="none"/>
        <c:tickLblPos val="nextTo"/>
        <c:crossAx val="614070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Roboto" panose="02000000000000000000" pitchFamily="2" charset="0"/>
              <a:ea typeface="Roboto"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45-64 years</a:t>
            </a:r>
          </a:p>
        </c:rich>
      </c:tx>
      <c:layout>
        <c:manualLayout>
          <c:xMode val="edge"/>
          <c:yMode val="edge"/>
          <c:x val="0.33252694936795002"/>
          <c:y val="8.1586582797372655E-3"/>
        </c:manualLayout>
      </c:layout>
      <c:overlay val="0"/>
    </c:title>
    <c:autoTitleDeleted val="0"/>
    <c:plotArea>
      <c:layout/>
      <c:pieChart>
        <c:varyColors val="1"/>
        <c:dLbls>
          <c:dLblPos val="bestFit"/>
          <c:showLegendKey val="0"/>
          <c:showVal val="0"/>
          <c:showCatName val="1"/>
          <c:showSerName val="0"/>
          <c:showPercent val="1"/>
          <c:showBubbleSize val="0"/>
          <c:showLeaderLines val="0"/>
        </c:dLbls>
        <c:firstSliceAng val="147"/>
      </c:pieChart>
    </c:plotArea>
    <c:plotVisOnly val="1"/>
    <c:dispBlanksAs val="gap"/>
    <c:showDLblsOverMax val="0"/>
  </c:chart>
  <c:txPr>
    <a:bodyPr/>
    <a:lstStyle/>
    <a:p>
      <a:pPr>
        <a:defRPr sz="1800">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42434827225547E-2"/>
          <c:y val="4.1357841079948984E-2"/>
          <c:w val="0.86620167544846371"/>
          <c:h val="0.81132224781635531"/>
        </c:manualLayout>
      </c:layout>
      <c:barChart>
        <c:barDir val="col"/>
        <c:grouping val="percentStacked"/>
        <c:varyColors val="0"/>
        <c:ser>
          <c:idx val="0"/>
          <c:order val="0"/>
          <c:tx>
            <c:strRef>
              <c:f>Sheet1!$B$1</c:f>
              <c:strCache>
                <c:ptCount val="1"/>
                <c:pt idx="0">
                  <c:v>Firearm</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Sheet1!$B$2:$B$5</c:f>
              <c:numCache>
                <c:formatCode>0%</c:formatCode>
                <c:ptCount val="4"/>
                <c:pt idx="0">
                  <c:v>0.28999999999999998</c:v>
                </c:pt>
                <c:pt idx="1">
                  <c:v>0.33</c:v>
                </c:pt>
                <c:pt idx="2">
                  <c:v>0.33</c:v>
                </c:pt>
                <c:pt idx="3">
                  <c:v>0.36</c:v>
                </c:pt>
              </c:numCache>
            </c:numRef>
          </c:val>
          <c:extLst>
            <c:ext xmlns:c16="http://schemas.microsoft.com/office/drawing/2014/chart" uri="{C3380CC4-5D6E-409C-BE32-E72D297353CC}">
              <c16:uniqueId val="{00000000-0CAE-264D-907D-3EF4B115A879}"/>
            </c:ext>
          </c:extLst>
        </c:ser>
        <c:ser>
          <c:idx val="1"/>
          <c:order val="1"/>
          <c:tx>
            <c:strRef>
              <c:f>Sheet1!$C$1</c:f>
              <c:strCache>
                <c:ptCount val="1"/>
                <c:pt idx="0">
                  <c:v>Poisoning</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Sheet1!$C$2:$C$5</c:f>
              <c:numCache>
                <c:formatCode>0%</c:formatCode>
                <c:ptCount val="4"/>
                <c:pt idx="0">
                  <c:v>0.16</c:v>
                </c:pt>
                <c:pt idx="1">
                  <c:v>0.2</c:v>
                </c:pt>
                <c:pt idx="2">
                  <c:v>0.31</c:v>
                </c:pt>
                <c:pt idx="3">
                  <c:v>0.36</c:v>
                </c:pt>
              </c:numCache>
            </c:numRef>
          </c:val>
          <c:extLst>
            <c:ext xmlns:c16="http://schemas.microsoft.com/office/drawing/2014/chart" uri="{C3380CC4-5D6E-409C-BE32-E72D297353CC}">
              <c16:uniqueId val="{00000001-0CAE-264D-907D-3EF4B115A879}"/>
            </c:ext>
          </c:extLst>
        </c:ser>
        <c:ser>
          <c:idx val="2"/>
          <c:order val="2"/>
          <c:tx>
            <c:strRef>
              <c:f>Sheet1!$D$1</c:f>
              <c:strCache>
                <c:ptCount val="1"/>
                <c:pt idx="0">
                  <c:v>Suffocation</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Sheet1!$D$2:$D$5</c:f>
              <c:numCache>
                <c:formatCode>0%</c:formatCode>
                <c:ptCount val="4"/>
                <c:pt idx="0">
                  <c:v>0.42</c:v>
                </c:pt>
                <c:pt idx="1">
                  <c:v>0.36</c:v>
                </c:pt>
                <c:pt idx="2">
                  <c:v>0.22</c:v>
                </c:pt>
                <c:pt idx="3">
                  <c:v>0.15</c:v>
                </c:pt>
              </c:numCache>
            </c:numRef>
          </c:val>
          <c:extLst>
            <c:ext xmlns:c16="http://schemas.microsoft.com/office/drawing/2014/chart" uri="{C3380CC4-5D6E-409C-BE32-E72D297353CC}">
              <c16:uniqueId val="{00000002-0CAE-264D-907D-3EF4B115A879}"/>
            </c:ext>
          </c:extLst>
        </c:ser>
        <c:ser>
          <c:idx val="3"/>
          <c:order val="3"/>
          <c:tx>
            <c:strRef>
              <c:f>Sheet1!$E$1</c:f>
              <c:strCache>
                <c:ptCount val="1"/>
                <c:pt idx="0">
                  <c:v>All Others </c:v>
                </c:pt>
              </c:strCache>
            </c:strRef>
          </c:tx>
          <c:spPr>
            <a:solidFill>
              <a:schemeClr val="bg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 Years</c:v>
                </c:pt>
                <c:pt idx="1">
                  <c:v>25-44 Years</c:v>
                </c:pt>
                <c:pt idx="2">
                  <c:v>45-64 Years</c:v>
                </c:pt>
                <c:pt idx="3">
                  <c:v>65+ Years </c:v>
                </c:pt>
              </c:strCache>
            </c:strRef>
          </c:cat>
          <c:val>
            <c:numRef>
              <c:f>Sheet1!$E$2:$E$5</c:f>
              <c:numCache>
                <c:formatCode>0%</c:formatCode>
                <c:ptCount val="4"/>
                <c:pt idx="0">
                  <c:v>7.0000000000000007E-2</c:v>
                </c:pt>
                <c:pt idx="1">
                  <c:v>0.11</c:v>
                </c:pt>
                <c:pt idx="2">
                  <c:v>0.14000000000000001</c:v>
                </c:pt>
                <c:pt idx="3">
                  <c:v>0.13</c:v>
                </c:pt>
              </c:numCache>
            </c:numRef>
          </c:val>
          <c:extLst>
            <c:ext xmlns:c16="http://schemas.microsoft.com/office/drawing/2014/chart" uri="{C3380CC4-5D6E-409C-BE32-E72D297353CC}">
              <c16:uniqueId val="{00000004-0CAE-264D-907D-3EF4B115A879}"/>
            </c:ext>
          </c:extLst>
        </c:ser>
        <c:dLbls>
          <c:dLblPos val="ctr"/>
          <c:showLegendKey val="0"/>
          <c:showVal val="1"/>
          <c:showCatName val="0"/>
          <c:showSerName val="0"/>
          <c:showPercent val="0"/>
          <c:showBubbleSize val="0"/>
        </c:dLbls>
        <c:gapWidth val="100"/>
        <c:overlap val="100"/>
        <c:axId val="1856780944"/>
        <c:axId val="1856463696"/>
      </c:barChart>
      <c:catAx>
        <c:axId val="185678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3352"/>
                </a:solidFill>
                <a:latin typeface="Roboto" panose="02000000000000000000" pitchFamily="2" charset="0"/>
                <a:ea typeface="Roboto" panose="02000000000000000000" pitchFamily="2" charset="0"/>
                <a:cs typeface="+mn-cs"/>
              </a:defRPr>
            </a:pPr>
            <a:endParaRPr lang="en-US"/>
          </a:p>
        </c:txPr>
        <c:crossAx val="1856463696"/>
        <c:crosses val="autoZero"/>
        <c:auto val="1"/>
        <c:lblAlgn val="ctr"/>
        <c:lblOffset val="100"/>
        <c:noMultiLvlLbl val="0"/>
      </c:catAx>
      <c:valAx>
        <c:axId val="185646369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mn-cs"/>
              </a:defRPr>
            </a:pPr>
            <a:endParaRPr lang="en-US"/>
          </a:p>
        </c:txPr>
        <c:crossAx val="1856780944"/>
        <c:crosses val="autoZero"/>
        <c:crossBetween val="between"/>
      </c:valAx>
      <c:spPr>
        <a:noFill/>
        <a:ln w="0">
          <a:solidFill>
            <a:schemeClr val="bg1"/>
          </a:solidFill>
        </a:ln>
        <a:effectLst/>
      </c:spPr>
    </c:plotArea>
    <c:legend>
      <c:legendPos val="b"/>
      <c:layout>
        <c:manualLayout>
          <c:xMode val="edge"/>
          <c:yMode val="edge"/>
          <c:x val="0.23228363611162162"/>
          <c:y val="0.93565089982509819"/>
          <c:w val="0.53543261341362847"/>
          <c:h val="6.43491001749019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Roboto" panose="02000000000000000000" pitchFamily="2" charset="0"/>
              <a:ea typeface="Roboto"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'suicide by race by years 2011 t'!$L$2</c:f>
              <c:strCache>
                <c:ptCount val="1"/>
                <c:pt idx="0">
                  <c:v>American Indian or Alaska Native (AI/AN)</c:v>
                </c:pt>
              </c:strCache>
            </c:strRef>
          </c:tx>
          <c:spPr>
            <a:ln w="28575" cap="rnd">
              <a:solidFill>
                <a:srgbClr val="0066A4"/>
              </a:solidFill>
              <a:round/>
            </a:ln>
            <a:effectLst/>
          </c:spPr>
          <c:marker>
            <c:symbol val="none"/>
          </c:marker>
          <c:cat>
            <c:numRef>
              <c:f>'suicide by race by years 2011 t'!$M$1:$V$1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by race by years 2011 t'!$M$2:$V$2</c:f>
              <c:numCache>
                <c:formatCode>General</c:formatCode>
                <c:ptCount val="10"/>
                <c:pt idx="0">
                  <c:v>16.5</c:v>
                </c:pt>
                <c:pt idx="1">
                  <c:v>17.100000000000001</c:v>
                </c:pt>
                <c:pt idx="2">
                  <c:v>18.3</c:v>
                </c:pt>
                <c:pt idx="3">
                  <c:v>17.8</c:v>
                </c:pt>
                <c:pt idx="4">
                  <c:v>20</c:v>
                </c:pt>
                <c:pt idx="5">
                  <c:v>21.4</c:v>
                </c:pt>
                <c:pt idx="6">
                  <c:v>22.1</c:v>
                </c:pt>
                <c:pt idx="7">
                  <c:v>22.1</c:v>
                </c:pt>
                <c:pt idx="8">
                  <c:v>22.2</c:v>
                </c:pt>
                <c:pt idx="9">
                  <c:v>23.9</c:v>
                </c:pt>
              </c:numCache>
            </c:numRef>
          </c:val>
          <c:smooth val="0"/>
          <c:extLst>
            <c:ext xmlns:c16="http://schemas.microsoft.com/office/drawing/2014/chart" uri="{C3380CC4-5D6E-409C-BE32-E72D297353CC}">
              <c16:uniqueId val="{00000000-DC2A-4A33-9A3A-9C33B111DA32}"/>
            </c:ext>
          </c:extLst>
        </c:ser>
        <c:ser>
          <c:idx val="1"/>
          <c:order val="1"/>
          <c:tx>
            <c:strRef>
              <c:f>'suicide by race by years 2011 t'!$L$3</c:f>
              <c:strCache>
                <c:ptCount val="1"/>
                <c:pt idx="0">
                  <c:v>Asian or Pacific Islander</c:v>
                </c:pt>
              </c:strCache>
            </c:strRef>
          </c:tx>
          <c:spPr>
            <a:ln w="28575" cap="rnd">
              <a:solidFill>
                <a:schemeClr val="accent2"/>
              </a:solidFill>
              <a:round/>
            </a:ln>
            <a:effectLst/>
          </c:spPr>
          <c:marker>
            <c:symbol val="none"/>
          </c:marker>
          <c:cat>
            <c:numRef>
              <c:f>'suicide by race by years 2011 t'!$M$1:$V$1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by race by years 2011 t'!$M$3:$V$3</c:f>
              <c:numCache>
                <c:formatCode>General</c:formatCode>
                <c:ptCount val="10"/>
                <c:pt idx="0">
                  <c:v>6</c:v>
                </c:pt>
                <c:pt idx="1">
                  <c:v>6.4</c:v>
                </c:pt>
                <c:pt idx="2">
                  <c:v>5.9</c:v>
                </c:pt>
                <c:pt idx="3">
                  <c:v>6.1</c:v>
                </c:pt>
                <c:pt idx="4">
                  <c:v>6.5</c:v>
                </c:pt>
                <c:pt idx="5">
                  <c:v>6.8</c:v>
                </c:pt>
                <c:pt idx="6">
                  <c:v>6.8</c:v>
                </c:pt>
                <c:pt idx="7">
                  <c:v>7</c:v>
                </c:pt>
                <c:pt idx="8">
                  <c:v>7.1</c:v>
                </c:pt>
                <c:pt idx="9">
                  <c:v>6.8</c:v>
                </c:pt>
              </c:numCache>
            </c:numRef>
          </c:val>
          <c:smooth val="0"/>
          <c:extLst>
            <c:ext xmlns:c16="http://schemas.microsoft.com/office/drawing/2014/chart" uri="{C3380CC4-5D6E-409C-BE32-E72D297353CC}">
              <c16:uniqueId val="{00000001-DC2A-4A33-9A3A-9C33B111DA32}"/>
            </c:ext>
          </c:extLst>
        </c:ser>
        <c:ser>
          <c:idx val="2"/>
          <c:order val="2"/>
          <c:tx>
            <c:strRef>
              <c:f>'suicide by race by years 2011 t'!$L$4</c:f>
              <c:strCache>
                <c:ptCount val="1"/>
                <c:pt idx="0">
                  <c:v>Black or African American</c:v>
                </c:pt>
              </c:strCache>
            </c:strRef>
          </c:tx>
          <c:spPr>
            <a:ln w="28575" cap="rnd">
              <a:solidFill>
                <a:srgbClr val="D60C8C"/>
              </a:solidFill>
              <a:round/>
            </a:ln>
            <a:effectLst/>
          </c:spPr>
          <c:marker>
            <c:symbol val="none"/>
          </c:marker>
          <c:cat>
            <c:numRef>
              <c:f>'suicide by race by years 2011 t'!$M$1:$V$1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by race by years 2011 t'!$M$4:$V$4</c:f>
              <c:numCache>
                <c:formatCode>General</c:formatCode>
                <c:ptCount val="10"/>
                <c:pt idx="0">
                  <c:v>5.5</c:v>
                </c:pt>
                <c:pt idx="1">
                  <c:v>5.8</c:v>
                </c:pt>
                <c:pt idx="2">
                  <c:v>5.6</c:v>
                </c:pt>
                <c:pt idx="3">
                  <c:v>5.7</c:v>
                </c:pt>
                <c:pt idx="4">
                  <c:v>5.8</c:v>
                </c:pt>
                <c:pt idx="5">
                  <c:v>6.3</c:v>
                </c:pt>
                <c:pt idx="6">
                  <c:v>6.9</c:v>
                </c:pt>
                <c:pt idx="7">
                  <c:v>7.2</c:v>
                </c:pt>
                <c:pt idx="8">
                  <c:v>7.4</c:v>
                </c:pt>
                <c:pt idx="9">
                  <c:v>7.7</c:v>
                </c:pt>
              </c:numCache>
            </c:numRef>
          </c:val>
          <c:smooth val="0"/>
          <c:extLst>
            <c:ext xmlns:c16="http://schemas.microsoft.com/office/drawing/2014/chart" uri="{C3380CC4-5D6E-409C-BE32-E72D297353CC}">
              <c16:uniqueId val="{00000002-DC2A-4A33-9A3A-9C33B111DA32}"/>
            </c:ext>
          </c:extLst>
        </c:ser>
        <c:ser>
          <c:idx val="3"/>
          <c:order val="3"/>
          <c:tx>
            <c:strRef>
              <c:f>'suicide by race by years 2011 t'!$L$5</c:f>
              <c:strCache>
                <c:ptCount val="1"/>
                <c:pt idx="0">
                  <c:v>White</c:v>
                </c:pt>
              </c:strCache>
            </c:strRef>
          </c:tx>
          <c:spPr>
            <a:ln w="28575" cap="rnd">
              <a:solidFill>
                <a:schemeClr val="accent4"/>
              </a:solidFill>
              <a:round/>
            </a:ln>
            <a:effectLst/>
          </c:spPr>
          <c:marker>
            <c:symbol val="none"/>
          </c:marker>
          <c:cat>
            <c:numRef>
              <c:f>'suicide by race by years 2011 t'!$M$1:$V$1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by race by years 2011 t'!$M$5:$V$5</c:f>
              <c:numCache>
                <c:formatCode>General</c:formatCode>
                <c:ptCount val="10"/>
                <c:pt idx="0">
                  <c:v>15.5</c:v>
                </c:pt>
                <c:pt idx="1">
                  <c:v>15.7</c:v>
                </c:pt>
                <c:pt idx="2">
                  <c:v>15.9</c:v>
                </c:pt>
                <c:pt idx="3">
                  <c:v>16.399999999999999</c:v>
                </c:pt>
                <c:pt idx="4">
                  <c:v>17</c:v>
                </c:pt>
                <c:pt idx="5">
                  <c:v>17</c:v>
                </c:pt>
                <c:pt idx="6">
                  <c:v>17.8</c:v>
                </c:pt>
                <c:pt idx="7">
                  <c:v>18</c:v>
                </c:pt>
                <c:pt idx="8">
                  <c:v>17.600000000000001</c:v>
                </c:pt>
                <c:pt idx="9">
                  <c:v>16.8</c:v>
                </c:pt>
              </c:numCache>
            </c:numRef>
          </c:val>
          <c:smooth val="0"/>
          <c:extLst>
            <c:ext xmlns:c16="http://schemas.microsoft.com/office/drawing/2014/chart" uri="{C3380CC4-5D6E-409C-BE32-E72D297353CC}">
              <c16:uniqueId val="{00000003-DC2A-4A33-9A3A-9C33B111DA32}"/>
            </c:ext>
          </c:extLst>
        </c:ser>
        <c:ser>
          <c:idx val="4"/>
          <c:order val="4"/>
          <c:tx>
            <c:strRef>
              <c:f>'suicide by race by years 2011 t'!$L$6</c:f>
              <c:strCache>
                <c:ptCount val="1"/>
                <c:pt idx="0">
                  <c:v>Hispanic </c:v>
                </c:pt>
              </c:strCache>
            </c:strRef>
          </c:tx>
          <c:spPr>
            <a:ln w="28575" cap="rnd">
              <a:solidFill>
                <a:srgbClr val="4B4B4B"/>
              </a:solidFill>
              <a:round/>
            </a:ln>
            <a:effectLst/>
          </c:spPr>
          <c:marker>
            <c:symbol val="none"/>
          </c:marker>
          <c:cat>
            <c:numRef>
              <c:f>'suicide by race by years 2011 t'!$M$1:$V$1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by race by years 2011 t'!$M$6:$V$6</c:f>
              <c:numCache>
                <c:formatCode>General</c:formatCode>
                <c:ptCount val="10"/>
                <c:pt idx="0">
                  <c:v>5.7</c:v>
                </c:pt>
                <c:pt idx="1">
                  <c:v>5.8</c:v>
                </c:pt>
                <c:pt idx="2">
                  <c:v>5.7</c:v>
                </c:pt>
                <c:pt idx="3">
                  <c:v>6.3</c:v>
                </c:pt>
                <c:pt idx="4">
                  <c:v>6.2</c:v>
                </c:pt>
                <c:pt idx="5">
                  <c:v>6.7</c:v>
                </c:pt>
                <c:pt idx="6">
                  <c:v>6.9</c:v>
                </c:pt>
                <c:pt idx="7">
                  <c:v>7.4</c:v>
                </c:pt>
                <c:pt idx="8">
                  <c:v>7.3</c:v>
                </c:pt>
                <c:pt idx="9">
                  <c:v>7.5</c:v>
                </c:pt>
              </c:numCache>
            </c:numRef>
          </c:val>
          <c:smooth val="0"/>
          <c:extLst>
            <c:ext xmlns:c16="http://schemas.microsoft.com/office/drawing/2014/chart" uri="{C3380CC4-5D6E-409C-BE32-E72D297353CC}">
              <c16:uniqueId val="{00000004-DC2A-4A33-9A3A-9C33B111DA32}"/>
            </c:ext>
          </c:extLst>
        </c:ser>
        <c:ser>
          <c:idx val="5"/>
          <c:order val="5"/>
          <c:tx>
            <c:strRef>
              <c:f>'suicide by race by years 2011 t'!$L$7</c:f>
              <c:strCache>
                <c:ptCount val="1"/>
                <c:pt idx="0">
                  <c:v>Overall U.S. </c:v>
                </c:pt>
              </c:strCache>
            </c:strRef>
          </c:tx>
          <c:spPr>
            <a:ln w="28575" cap="rnd">
              <a:solidFill>
                <a:srgbClr val="49A92F"/>
              </a:solidFill>
              <a:round/>
            </a:ln>
            <a:effectLst/>
          </c:spPr>
          <c:marker>
            <c:symbol val="none"/>
          </c:marker>
          <c:cat>
            <c:numRef>
              <c:f>'suicide by race by years 2011 t'!$M$1:$V$1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'suicide by race by years 2011 t'!$M$7:$V$7</c:f>
              <c:numCache>
                <c:formatCode>General</c:formatCode>
                <c:ptCount val="10"/>
                <c:pt idx="0">
                  <c:v>12.3</c:v>
                </c:pt>
                <c:pt idx="1">
                  <c:v>12.6</c:v>
                </c:pt>
                <c:pt idx="2">
                  <c:v>12.6</c:v>
                </c:pt>
                <c:pt idx="3">
                  <c:v>13</c:v>
                </c:pt>
                <c:pt idx="4">
                  <c:v>13.3</c:v>
                </c:pt>
                <c:pt idx="5">
                  <c:v>13.5</c:v>
                </c:pt>
                <c:pt idx="6">
                  <c:v>14</c:v>
                </c:pt>
                <c:pt idx="7">
                  <c:v>14.2</c:v>
                </c:pt>
                <c:pt idx="8">
                  <c:v>13.9</c:v>
                </c:pt>
                <c:pt idx="9">
                  <c:v>13.5</c:v>
                </c:pt>
              </c:numCache>
            </c:numRef>
          </c:val>
          <c:smooth val="0"/>
          <c:extLst>
            <c:ext xmlns:c16="http://schemas.microsoft.com/office/drawing/2014/chart" uri="{C3380CC4-5D6E-409C-BE32-E72D297353CC}">
              <c16:uniqueId val="{00000005-DC2A-4A33-9A3A-9C33B111DA32}"/>
            </c:ext>
          </c:extLst>
        </c:ser>
        <c:dLbls>
          <c:showLegendKey val="0"/>
          <c:showVal val="0"/>
          <c:showCatName val="0"/>
          <c:showSerName val="0"/>
          <c:showPercent val="0"/>
          <c:showBubbleSize val="0"/>
        </c:dLbls>
        <c:smooth val="0"/>
        <c:axId val="1585433664"/>
        <c:axId val="1585438240"/>
      </c:lineChart>
      <c:catAx>
        <c:axId val="158543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3352"/>
                </a:solidFill>
                <a:latin typeface="Roboto" panose="02000000000000000000" pitchFamily="2" charset="0"/>
                <a:ea typeface="Roboto" panose="02000000000000000000" pitchFamily="2" charset="0"/>
                <a:cs typeface="+mn-cs"/>
              </a:defRPr>
            </a:pPr>
            <a:endParaRPr lang="en-US"/>
          </a:p>
        </c:txPr>
        <c:crossAx val="1585438240"/>
        <c:crosses val="autoZero"/>
        <c:auto val="1"/>
        <c:lblAlgn val="ctr"/>
        <c:lblOffset val="100"/>
        <c:noMultiLvlLbl val="0"/>
      </c:catAx>
      <c:valAx>
        <c:axId val="1585438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crossAx val="1585433664"/>
        <c:crosses val="autoZero"/>
        <c:crossBetween val="between"/>
      </c:valAx>
      <c:spPr>
        <a:noFill/>
        <a:ln>
          <a:noFill/>
        </a:ln>
        <a:effectLst/>
      </c:spPr>
    </c:plotArea>
    <c:legend>
      <c:legendPos val="b"/>
      <c:layout>
        <c:manualLayout>
          <c:xMode val="edge"/>
          <c:yMode val="edge"/>
          <c:x val="3.702886660648351E-2"/>
          <c:y val="0.84528393646457223"/>
          <c:w val="0.94900724425709315"/>
          <c:h val="0.13297982093671384"/>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3352"/>
              </a:solidFill>
              <a:latin typeface="Roboto" panose="02000000000000000000" pitchFamily="2" charset="0"/>
              <a:ea typeface="Roboto" panose="02000000000000000000" pitchFamily="2" charset="0"/>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192F3-6497-4606-AB16-8757543A9ABB}"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6F38BC8A-252A-453B-8DDC-6326118B5BAE}">
      <dgm:prSet phldrT="[Text]" custT="1"/>
      <dgm:spPr/>
      <dgm:t>
        <a:bodyPr/>
        <a:lstStyle/>
        <a:p>
          <a:r>
            <a:rPr lang="en-US" sz="1000" b="1" dirty="0"/>
            <a:t>Community </a:t>
          </a:r>
        </a:p>
        <a:p>
          <a:r>
            <a:rPr lang="en-US" sz="1000" b="1" dirty="0"/>
            <a:t>(cultural values, norms, built environment)</a:t>
          </a:r>
        </a:p>
      </dgm:t>
    </dgm:pt>
    <dgm:pt modelId="{C4600270-47C9-44C9-B54F-87AC26C0BFEE}" type="parTrans" cxnId="{B45E793A-02B8-4A93-A9D5-56D1D1D941FB}">
      <dgm:prSet/>
      <dgm:spPr/>
      <dgm:t>
        <a:bodyPr/>
        <a:lstStyle/>
        <a:p>
          <a:endParaRPr lang="en-US"/>
        </a:p>
      </dgm:t>
    </dgm:pt>
    <dgm:pt modelId="{E1CAFBCC-C6B5-4E7A-8613-7969F97DB1ED}" type="sibTrans" cxnId="{B45E793A-02B8-4A93-A9D5-56D1D1D941FB}">
      <dgm:prSet/>
      <dgm:spPr/>
      <dgm:t>
        <a:bodyPr/>
        <a:lstStyle/>
        <a:p>
          <a:endParaRPr lang="en-US"/>
        </a:p>
      </dgm:t>
    </dgm:pt>
    <dgm:pt modelId="{3EB900F6-73CC-462E-B751-A33CDD8E2983}">
      <dgm:prSet phldrT="[Text]" custT="1"/>
      <dgm:spPr/>
      <dgm:t>
        <a:bodyPr/>
        <a:lstStyle/>
        <a:p>
          <a:r>
            <a:rPr lang="en-US" sz="1000" b="1" dirty="0"/>
            <a:t>Organizational </a:t>
          </a:r>
        </a:p>
        <a:p>
          <a:r>
            <a:rPr lang="en-US" sz="1000" b="1" dirty="0"/>
            <a:t>(workplace, school)</a:t>
          </a:r>
        </a:p>
      </dgm:t>
    </dgm:pt>
    <dgm:pt modelId="{2CFB5896-2CB9-437F-A921-4B95AE66C724}" type="parTrans" cxnId="{D774DDA4-C02A-4855-87A2-F5211B107FC0}">
      <dgm:prSet/>
      <dgm:spPr/>
      <dgm:t>
        <a:bodyPr/>
        <a:lstStyle/>
        <a:p>
          <a:endParaRPr lang="en-US"/>
        </a:p>
      </dgm:t>
    </dgm:pt>
    <dgm:pt modelId="{F87177ED-BCFF-4127-A84C-62CF62436C12}" type="sibTrans" cxnId="{D774DDA4-C02A-4855-87A2-F5211B107FC0}">
      <dgm:prSet/>
      <dgm:spPr/>
      <dgm:t>
        <a:bodyPr/>
        <a:lstStyle/>
        <a:p>
          <a:endParaRPr lang="en-US"/>
        </a:p>
      </dgm:t>
    </dgm:pt>
    <dgm:pt modelId="{34850F54-7126-4483-B5DC-2E8B8A1B8E74}">
      <dgm:prSet phldrT="[Text]" custT="1"/>
      <dgm:spPr/>
      <dgm:t>
        <a:bodyPr/>
        <a:lstStyle/>
        <a:p>
          <a:r>
            <a:rPr lang="en-US" sz="1000" b="1" dirty="0"/>
            <a:t>Interpersonal (family, friends, social networks</a:t>
          </a:r>
          <a:r>
            <a:rPr lang="en-US" sz="1000" b="0" dirty="0"/>
            <a:t>)</a:t>
          </a:r>
        </a:p>
      </dgm:t>
    </dgm:pt>
    <dgm:pt modelId="{9548046C-E08D-46C2-BFFB-D3A8C1086AD7}" type="parTrans" cxnId="{200625F4-D560-4969-85B3-AE4B0C42FC54}">
      <dgm:prSet/>
      <dgm:spPr/>
      <dgm:t>
        <a:bodyPr/>
        <a:lstStyle/>
        <a:p>
          <a:endParaRPr lang="en-US"/>
        </a:p>
      </dgm:t>
    </dgm:pt>
    <dgm:pt modelId="{F0D408C8-B695-44EB-A42D-38721DDD27F0}" type="sibTrans" cxnId="{200625F4-D560-4969-85B3-AE4B0C42FC54}">
      <dgm:prSet/>
      <dgm:spPr/>
      <dgm:t>
        <a:bodyPr/>
        <a:lstStyle/>
        <a:p>
          <a:endParaRPr lang="en-US"/>
        </a:p>
      </dgm:t>
    </dgm:pt>
    <dgm:pt modelId="{64713AA1-931A-4DB0-90CD-01924180F3C5}">
      <dgm:prSet phldrT="[Text]" custT="1"/>
      <dgm:spPr/>
      <dgm:t>
        <a:bodyPr/>
        <a:lstStyle/>
        <a:p>
          <a:r>
            <a:rPr lang="en-US" sz="1000" b="1" dirty="0"/>
            <a:t>Individual</a:t>
          </a:r>
        </a:p>
        <a:p>
          <a:r>
            <a:rPr lang="en-US" sz="1000" b="1" dirty="0"/>
            <a:t>(knowledge, attitudes, skills</a:t>
          </a:r>
          <a:r>
            <a:rPr lang="en-US" sz="900" dirty="0"/>
            <a:t>)</a:t>
          </a:r>
        </a:p>
      </dgm:t>
    </dgm:pt>
    <dgm:pt modelId="{AEF13DDB-C9DA-483A-B242-741D4020D235}" type="parTrans" cxnId="{18121894-5D9F-45A2-ADC2-0B90370C0929}">
      <dgm:prSet/>
      <dgm:spPr/>
      <dgm:t>
        <a:bodyPr/>
        <a:lstStyle/>
        <a:p>
          <a:endParaRPr lang="en-US"/>
        </a:p>
      </dgm:t>
    </dgm:pt>
    <dgm:pt modelId="{9CEB2D66-7CCE-4508-ABF0-C26A99E1A829}" type="sibTrans" cxnId="{18121894-5D9F-45A2-ADC2-0B90370C0929}">
      <dgm:prSet/>
      <dgm:spPr/>
      <dgm:t>
        <a:bodyPr/>
        <a:lstStyle/>
        <a:p>
          <a:endParaRPr lang="en-US"/>
        </a:p>
      </dgm:t>
    </dgm:pt>
    <dgm:pt modelId="{80199A5D-D1DA-47B4-8309-72534B489473}">
      <dgm:prSet phldrT="[Text]" custT="1"/>
      <dgm:spPr/>
      <dgm:t>
        <a:bodyPr/>
        <a:lstStyle/>
        <a:p>
          <a:r>
            <a:rPr lang="en-US" sz="1000" b="1" dirty="0"/>
            <a:t>Public Policy </a:t>
          </a:r>
        </a:p>
        <a:p>
          <a:r>
            <a:rPr lang="en-US" sz="1000" b="1" dirty="0"/>
            <a:t>( universal insurance , oppressive policies such as redlining)</a:t>
          </a:r>
        </a:p>
      </dgm:t>
    </dgm:pt>
    <dgm:pt modelId="{F1C7B85D-47AD-4718-9659-99DACF9C29C3}" type="parTrans" cxnId="{B1C282E3-E959-4034-87F5-4D901AC20A0E}">
      <dgm:prSet/>
      <dgm:spPr/>
      <dgm:t>
        <a:bodyPr/>
        <a:lstStyle/>
        <a:p>
          <a:endParaRPr lang="en-US"/>
        </a:p>
      </dgm:t>
    </dgm:pt>
    <dgm:pt modelId="{7D5E2B91-443F-41E2-98CC-9E294AAF76C4}" type="sibTrans" cxnId="{B1C282E3-E959-4034-87F5-4D901AC20A0E}">
      <dgm:prSet/>
      <dgm:spPr/>
      <dgm:t>
        <a:bodyPr/>
        <a:lstStyle/>
        <a:p>
          <a:endParaRPr lang="en-US"/>
        </a:p>
      </dgm:t>
    </dgm:pt>
    <dgm:pt modelId="{F5D8798F-F4C4-4F2E-82F7-385EB2C357A4}" type="pres">
      <dgm:prSet presAssocID="{A01192F3-6497-4606-AB16-8757543A9ABB}" presName="Name0" presStyleCnt="0">
        <dgm:presLayoutVars>
          <dgm:chMax val="7"/>
          <dgm:resizeHandles val="exact"/>
        </dgm:presLayoutVars>
      </dgm:prSet>
      <dgm:spPr/>
    </dgm:pt>
    <dgm:pt modelId="{F85A611E-8395-4A5B-BE90-096E9C87D88F}" type="pres">
      <dgm:prSet presAssocID="{A01192F3-6497-4606-AB16-8757543A9ABB}" presName="comp1" presStyleCnt="0"/>
      <dgm:spPr/>
    </dgm:pt>
    <dgm:pt modelId="{E45119A9-91CC-4D87-8C73-CC2298125472}" type="pres">
      <dgm:prSet presAssocID="{A01192F3-6497-4606-AB16-8757543A9ABB}" presName="circle1" presStyleLbl="node1" presStyleIdx="0" presStyleCnt="5"/>
      <dgm:spPr/>
    </dgm:pt>
    <dgm:pt modelId="{2EA667D8-F6DE-4926-A5E4-494FE6549432}" type="pres">
      <dgm:prSet presAssocID="{A01192F3-6497-4606-AB16-8757543A9ABB}" presName="c1text" presStyleLbl="node1" presStyleIdx="0" presStyleCnt="5">
        <dgm:presLayoutVars>
          <dgm:bulletEnabled val="1"/>
        </dgm:presLayoutVars>
      </dgm:prSet>
      <dgm:spPr/>
    </dgm:pt>
    <dgm:pt modelId="{7B396C25-F3B5-49D2-86F1-534DE3FCB2D2}" type="pres">
      <dgm:prSet presAssocID="{A01192F3-6497-4606-AB16-8757543A9ABB}" presName="comp2" presStyleCnt="0"/>
      <dgm:spPr/>
    </dgm:pt>
    <dgm:pt modelId="{E859A007-1D05-4E65-AEBB-6E7A0FCD741A}" type="pres">
      <dgm:prSet presAssocID="{A01192F3-6497-4606-AB16-8757543A9ABB}" presName="circle2" presStyleLbl="node1" presStyleIdx="1" presStyleCnt="5"/>
      <dgm:spPr/>
    </dgm:pt>
    <dgm:pt modelId="{0D091C5A-635C-4A06-AC00-4D9A42340D32}" type="pres">
      <dgm:prSet presAssocID="{A01192F3-6497-4606-AB16-8757543A9ABB}" presName="c2text" presStyleLbl="node1" presStyleIdx="1" presStyleCnt="5">
        <dgm:presLayoutVars>
          <dgm:bulletEnabled val="1"/>
        </dgm:presLayoutVars>
      </dgm:prSet>
      <dgm:spPr/>
    </dgm:pt>
    <dgm:pt modelId="{157AA338-7DB0-462B-A723-22F49EEC1E9F}" type="pres">
      <dgm:prSet presAssocID="{A01192F3-6497-4606-AB16-8757543A9ABB}" presName="comp3" presStyleCnt="0"/>
      <dgm:spPr/>
    </dgm:pt>
    <dgm:pt modelId="{76778AE5-41F6-4F72-907D-4C41BF1DE538}" type="pres">
      <dgm:prSet presAssocID="{A01192F3-6497-4606-AB16-8757543A9ABB}" presName="circle3" presStyleLbl="node1" presStyleIdx="2" presStyleCnt="5"/>
      <dgm:spPr/>
    </dgm:pt>
    <dgm:pt modelId="{C39C552A-AA26-4953-9EAE-BEF32696154F}" type="pres">
      <dgm:prSet presAssocID="{A01192F3-6497-4606-AB16-8757543A9ABB}" presName="c3text" presStyleLbl="node1" presStyleIdx="2" presStyleCnt="5">
        <dgm:presLayoutVars>
          <dgm:bulletEnabled val="1"/>
        </dgm:presLayoutVars>
      </dgm:prSet>
      <dgm:spPr/>
    </dgm:pt>
    <dgm:pt modelId="{5EB87D9D-D4FD-43D3-B1DF-3D81AEAC9967}" type="pres">
      <dgm:prSet presAssocID="{A01192F3-6497-4606-AB16-8757543A9ABB}" presName="comp4" presStyleCnt="0"/>
      <dgm:spPr/>
    </dgm:pt>
    <dgm:pt modelId="{4E9B716C-71D5-4660-AAE2-97E9AB8991ED}" type="pres">
      <dgm:prSet presAssocID="{A01192F3-6497-4606-AB16-8757543A9ABB}" presName="circle4" presStyleLbl="node1" presStyleIdx="3" presStyleCnt="5"/>
      <dgm:spPr/>
    </dgm:pt>
    <dgm:pt modelId="{FC8542D2-72A6-493D-96EB-41E437CEFE2F}" type="pres">
      <dgm:prSet presAssocID="{A01192F3-6497-4606-AB16-8757543A9ABB}" presName="c4text" presStyleLbl="node1" presStyleIdx="3" presStyleCnt="5">
        <dgm:presLayoutVars>
          <dgm:bulletEnabled val="1"/>
        </dgm:presLayoutVars>
      </dgm:prSet>
      <dgm:spPr/>
    </dgm:pt>
    <dgm:pt modelId="{ADB84C0A-DABE-4390-882F-594A08BF22E9}" type="pres">
      <dgm:prSet presAssocID="{A01192F3-6497-4606-AB16-8757543A9ABB}" presName="comp5" presStyleCnt="0"/>
      <dgm:spPr/>
    </dgm:pt>
    <dgm:pt modelId="{866D6F66-2A47-4EB5-948C-2917876C3E55}" type="pres">
      <dgm:prSet presAssocID="{A01192F3-6497-4606-AB16-8757543A9ABB}" presName="circle5" presStyleLbl="node1" presStyleIdx="4" presStyleCnt="5"/>
      <dgm:spPr/>
    </dgm:pt>
    <dgm:pt modelId="{8927C6BD-FFAD-4A00-B393-7780A9839896}" type="pres">
      <dgm:prSet presAssocID="{A01192F3-6497-4606-AB16-8757543A9ABB}" presName="c5text" presStyleLbl="node1" presStyleIdx="4" presStyleCnt="5">
        <dgm:presLayoutVars>
          <dgm:bulletEnabled val="1"/>
        </dgm:presLayoutVars>
      </dgm:prSet>
      <dgm:spPr/>
    </dgm:pt>
  </dgm:ptLst>
  <dgm:cxnLst>
    <dgm:cxn modelId="{FC810004-E329-4BA7-AC88-E688E3A1DF61}" type="presOf" srcId="{80199A5D-D1DA-47B4-8309-72534B489473}" destId="{E45119A9-91CC-4D87-8C73-CC2298125472}" srcOrd="0" destOrd="0" presId="urn:microsoft.com/office/officeart/2005/8/layout/venn2"/>
    <dgm:cxn modelId="{6D6EF50D-5481-400D-8C53-0C5E9A1CA167}" type="presOf" srcId="{80199A5D-D1DA-47B4-8309-72534B489473}" destId="{2EA667D8-F6DE-4926-A5E4-494FE6549432}" srcOrd="1" destOrd="0" presId="urn:microsoft.com/office/officeart/2005/8/layout/venn2"/>
    <dgm:cxn modelId="{41B3102F-BCEF-4E6E-92E1-33B82193BE3B}" type="presOf" srcId="{34850F54-7126-4483-B5DC-2E8B8A1B8E74}" destId="{FC8542D2-72A6-493D-96EB-41E437CEFE2F}" srcOrd="1" destOrd="0" presId="urn:microsoft.com/office/officeart/2005/8/layout/venn2"/>
    <dgm:cxn modelId="{B45E793A-02B8-4A93-A9D5-56D1D1D941FB}" srcId="{A01192F3-6497-4606-AB16-8757543A9ABB}" destId="{6F38BC8A-252A-453B-8DDC-6326118B5BAE}" srcOrd="1" destOrd="0" parTransId="{C4600270-47C9-44C9-B54F-87AC26C0BFEE}" sibTransId="{E1CAFBCC-C6B5-4E7A-8613-7969F97DB1ED}"/>
    <dgm:cxn modelId="{61D64278-C56D-4600-A494-84080FB46BE1}" type="presOf" srcId="{34850F54-7126-4483-B5DC-2E8B8A1B8E74}" destId="{4E9B716C-71D5-4660-AAE2-97E9AB8991ED}" srcOrd="0" destOrd="0" presId="urn:microsoft.com/office/officeart/2005/8/layout/venn2"/>
    <dgm:cxn modelId="{18492E88-6085-4401-89C4-0FB2AD6FFFE6}" type="presOf" srcId="{6F38BC8A-252A-453B-8DDC-6326118B5BAE}" destId="{0D091C5A-635C-4A06-AC00-4D9A42340D32}" srcOrd="1" destOrd="0" presId="urn:microsoft.com/office/officeart/2005/8/layout/venn2"/>
    <dgm:cxn modelId="{F1D92789-8792-489D-8E1E-5F3FE01FA559}" type="presOf" srcId="{64713AA1-931A-4DB0-90CD-01924180F3C5}" destId="{866D6F66-2A47-4EB5-948C-2917876C3E55}" srcOrd="0" destOrd="0" presId="urn:microsoft.com/office/officeart/2005/8/layout/venn2"/>
    <dgm:cxn modelId="{18121894-5D9F-45A2-ADC2-0B90370C0929}" srcId="{A01192F3-6497-4606-AB16-8757543A9ABB}" destId="{64713AA1-931A-4DB0-90CD-01924180F3C5}" srcOrd="4" destOrd="0" parTransId="{AEF13DDB-C9DA-483A-B242-741D4020D235}" sibTransId="{9CEB2D66-7CCE-4508-ABF0-C26A99E1A829}"/>
    <dgm:cxn modelId="{D774DDA4-C02A-4855-87A2-F5211B107FC0}" srcId="{A01192F3-6497-4606-AB16-8757543A9ABB}" destId="{3EB900F6-73CC-462E-B751-A33CDD8E2983}" srcOrd="2" destOrd="0" parTransId="{2CFB5896-2CB9-437F-A921-4B95AE66C724}" sibTransId="{F87177ED-BCFF-4127-A84C-62CF62436C12}"/>
    <dgm:cxn modelId="{C2DEDEC2-9216-4D18-BEA3-8052EC739482}" type="presOf" srcId="{3EB900F6-73CC-462E-B751-A33CDD8E2983}" destId="{C39C552A-AA26-4953-9EAE-BEF32696154F}" srcOrd="1" destOrd="0" presId="urn:microsoft.com/office/officeart/2005/8/layout/venn2"/>
    <dgm:cxn modelId="{4698D2C7-7BC0-406D-9569-BE9273347D19}" type="presOf" srcId="{A01192F3-6497-4606-AB16-8757543A9ABB}" destId="{F5D8798F-F4C4-4F2E-82F7-385EB2C357A4}" srcOrd="0" destOrd="0" presId="urn:microsoft.com/office/officeart/2005/8/layout/venn2"/>
    <dgm:cxn modelId="{36F2DCCD-4884-432A-B615-9FE3AD2CDDC1}" type="presOf" srcId="{64713AA1-931A-4DB0-90CD-01924180F3C5}" destId="{8927C6BD-FFAD-4A00-B393-7780A9839896}" srcOrd="1" destOrd="0" presId="urn:microsoft.com/office/officeart/2005/8/layout/venn2"/>
    <dgm:cxn modelId="{B1C282E3-E959-4034-87F5-4D901AC20A0E}" srcId="{A01192F3-6497-4606-AB16-8757543A9ABB}" destId="{80199A5D-D1DA-47B4-8309-72534B489473}" srcOrd="0" destOrd="0" parTransId="{F1C7B85D-47AD-4718-9659-99DACF9C29C3}" sibTransId="{7D5E2B91-443F-41E2-98CC-9E294AAF76C4}"/>
    <dgm:cxn modelId="{820CBCF0-9CB3-4DF9-AE0B-E184F1BA32A5}" type="presOf" srcId="{6F38BC8A-252A-453B-8DDC-6326118B5BAE}" destId="{E859A007-1D05-4E65-AEBB-6E7A0FCD741A}" srcOrd="0" destOrd="0" presId="urn:microsoft.com/office/officeart/2005/8/layout/venn2"/>
    <dgm:cxn modelId="{200625F4-D560-4969-85B3-AE4B0C42FC54}" srcId="{A01192F3-6497-4606-AB16-8757543A9ABB}" destId="{34850F54-7126-4483-B5DC-2E8B8A1B8E74}" srcOrd="3" destOrd="0" parTransId="{9548046C-E08D-46C2-BFFB-D3A8C1086AD7}" sibTransId="{F0D408C8-B695-44EB-A42D-38721DDD27F0}"/>
    <dgm:cxn modelId="{B45B58F5-B1AB-4169-BE5C-E4BEDB2B30C0}" type="presOf" srcId="{3EB900F6-73CC-462E-B751-A33CDD8E2983}" destId="{76778AE5-41F6-4F72-907D-4C41BF1DE538}" srcOrd="0" destOrd="0" presId="urn:microsoft.com/office/officeart/2005/8/layout/venn2"/>
    <dgm:cxn modelId="{0F44ED1D-9C43-430F-B1A1-CA1DEB062F4E}" type="presParOf" srcId="{F5D8798F-F4C4-4F2E-82F7-385EB2C357A4}" destId="{F85A611E-8395-4A5B-BE90-096E9C87D88F}" srcOrd="0" destOrd="0" presId="urn:microsoft.com/office/officeart/2005/8/layout/venn2"/>
    <dgm:cxn modelId="{85B111EC-B276-479F-B9D4-8F72DEF1F3B6}" type="presParOf" srcId="{F85A611E-8395-4A5B-BE90-096E9C87D88F}" destId="{E45119A9-91CC-4D87-8C73-CC2298125472}" srcOrd="0" destOrd="0" presId="urn:microsoft.com/office/officeart/2005/8/layout/venn2"/>
    <dgm:cxn modelId="{321059A9-14EB-49C0-8326-75792ACAD1A5}" type="presParOf" srcId="{F85A611E-8395-4A5B-BE90-096E9C87D88F}" destId="{2EA667D8-F6DE-4926-A5E4-494FE6549432}" srcOrd="1" destOrd="0" presId="urn:microsoft.com/office/officeart/2005/8/layout/venn2"/>
    <dgm:cxn modelId="{A60B29BD-E51D-4165-BF7B-1CC5C9FEE8A9}" type="presParOf" srcId="{F5D8798F-F4C4-4F2E-82F7-385EB2C357A4}" destId="{7B396C25-F3B5-49D2-86F1-534DE3FCB2D2}" srcOrd="1" destOrd="0" presId="urn:microsoft.com/office/officeart/2005/8/layout/venn2"/>
    <dgm:cxn modelId="{86C0FC44-CC10-4D78-870B-9AC8649EABE1}" type="presParOf" srcId="{7B396C25-F3B5-49D2-86F1-534DE3FCB2D2}" destId="{E859A007-1D05-4E65-AEBB-6E7A0FCD741A}" srcOrd="0" destOrd="0" presId="urn:microsoft.com/office/officeart/2005/8/layout/venn2"/>
    <dgm:cxn modelId="{C47DE609-9903-415D-B857-1B4B04A86501}" type="presParOf" srcId="{7B396C25-F3B5-49D2-86F1-534DE3FCB2D2}" destId="{0D091C5A-635C-4A06-AC00-4D9A42340D32}" srcOrd="1" destOrd="0" presId="urn:microsoft.com/office/officeart/2005/8/layout/venn2"/>
    <dgm:cxn modelId="{80DAE016-21D9-4188-9C49-64B6CB647534}" type="presParOf" srcId="{F5D8798F-F4C4-4F2E-82F7-385EB2C357A4}" destId="{157AA338-7DB0-462B-A723-22F49EEC1E9F}" srcOrd="2" destOrd="0" presId="urn:microsoft.com/office/officeart/2005/8/layout/venn2"/>
    <dgm:cxn modelId="{5E2BF6E3-C592-4013-B184-83DB9DCB7D2A}" type="presParOf" srcId="{157AA338-7DB0-462B-A723-22F49EEC1E9F}" destId="{76778AE5-41F6-4F72-907D-4C41BF1DE538}" srcOrd="0" destOrd="0" presId="urn:microsoft.com/office/officeart/2005/8/layout/venn2"/>
    <dgm:cxn modelId="{D5209327-30EE-4469-9EDE-961F897596C3}" type="presParOf" srcId="{157AA338-7DB0-462B-A723-22F49EEC1E9F}" destId="{C39C552A-AA26-4953-9EAE-BEF32696154F}" srcOrd="1" destOrd="0" presId="urn:microsoft.com/office/officeart/2005/8/layout/venn2"/>
    <dgm:cxn modelId="{8224C303-2ACC-4CC9-84B5-EB0D09E5F688}" type="presParOf" srcId="{F5D8798F-F4C4-4F2E-82F7-385EB2C357A4}" destId="{5EB87D9D-D4FD-43D3-B1DF-3D81AEAC9967}" srcOrd="3" destOrd="0" presId="urn:microsoft.com/office/officeart/2005/8/layout/venn2"/>
    <dgm:cxn modelId="{00B82A17-06E7-4ED5-A61D-5E322340E040}" type="presParOf" srcId="{5EB87D9D-D4FD-43D3-B1DF-3D81AEAC9967}" destId="{4E9B716C-71D5-4660-AAE2-97E9AB8991ED}" srcOrd="0" destOrd="0" presId="urn:microsoft.com/office/officeart/2005/8/layout/venn2"/>
    <dgm:cxn modelId="{F5F33616-869D-4198-A340-BB418F19FC17}" type="presParOf" srcId="{5EB87D9D-D4FD-43D3-B1DF-3D81AEAC9967}" destId="{FC8542D2-72A6-493D-96EB-41E437CEFE2F}" srcOrd="1" destOrd="0" presId="urn:microsoft.com/office/officeart/2005/8/layout/venn2"/>
    <dgm:cxn modelId="{65AFAED2-5B3C-4AA6-B8BB-D6D70D5219B1}" type="presParOf" srcId="{F5D8798F-F4C4-4F2E-82F7-385EB2C357A4}" destId="{ADB84C0A-DABE-4390-882F-594A08BF22E9}" srcOrd="4" destOrd="0" presId="urn:microsoft.com/office/officeart/2005/8/layout/venn2"/>
    <dgm:cxn modelId="{9C7BB555-5DB9-4474-A7C8-56397F93DD79}" type="presParOf" srcId="{ADB84C0A-DABE-4390-882F-594A08BF22E9}" destId="{866D6F66-2A47-4EB5-948C-2917876C3E55}" srcOrd="0" destOrd="0" presId="urn:microsoft.com/office/officeart/2005/8/layout/venn2"/>
    <dgm:cxn modelId="{DDD3DF1A-D2EB-4BB0-928F-322387B2D265}" type="presParOf" srcId="{ADB84C0A-DABE-4390-882F-594A08BF22E9}" destId="{8927C6BD-FFAD-4A00-B393-7780A983989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1AC49D-C032-4FFC-AB68-7CE0B9710978}"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5391E11F-64C2-4CF3-B2BC-BB442DA6591A}">
      <dgm:prSet/>
      <dgm:spPr/>
      <dgm:t>
        <a:bodyPr/>
        <a:lstStyle/>
        <a:p>
          <a:r>
            <a:rPr lang="en-US" b="1" i="1" dirty="0"/>
            <a:t>System Changing Action</a:t>
          </a:r>
          <a:endParaRPr lang="en-US" dirty="0"/>
        </a:p>
      </dgm:t>
    </dgm:pt>
    <dgm:pt modelId="{3F9C7B17-99A8-41F2-9CC1-E82218F4A865}" type="parTrans" cxnId="{2F2D1FE4-2824-4237-9D97-D8F7ED9E4D03}">
      <dgm:prSet/>
      <dgm:spPr/>
      <dgm:t>
        <a:bodyPr/>
        <a:lstStyle/>
        <a:p>
          <a:endParaRPr lang="en-US"/>
        </a:p>
      </dgm:t>
    </dgm:pt>
    <dgm:pt modelId="{D38A3106-8607-46B7-B3E4-8805482D14A5}" type="sibTrans" cxnId="{2F2D1FE4-2824-4237-9D97-D8F7ED9E4D03}">
      <dgm:prSet/>
      <dgm:spPr/>
      <dgm:t>
        <a:bodyPr/>
        <a:lstStyle/>
        <a:p>
          <a:endParaRPr lang="en-US"/>
        </a:p>
      </dgm:t>
    </dgm:pt>
    <dgm:pt modelId="{75EB5E46-FB65-42CF-B742-5A86C1A7038F}">
      <dgm:prSet/>
      <dgm:spPr/>
      <dgm:t>
        <a:bodyPr/>
        <a:lstStyle/>
        <a:p>
          <a:r>
            <a:rPr lang="en-US" b="1" dirty="0"/>
            <a:t>Uses good information to improve health</a:t>
          </a:r>
          <a:endParaRPr lang="en-US" dirty="0"/>
        </a:p>
      </dgm:t>
    </dgm:pt>
    <dgm:pt modelId="{9D738750-1E16-4FEB-BDAD-44DC83AFA459}" type="parTrans" cxnId="{BB233950-E299-4163-B53E-A408284B75E5}">
      <dgm:prSet/>
      <dgm:spPr/>
      <dgm:t>
        <a:bodyPr/>
        <a:lstStyle/>
        <a:p>
          <a:endParaRPr lang="en-US"/>
        </a:p>
      </dgm:t>
    </dgm:pt>
    <dgm:pt modelId="{A7863B44-9F9F-46E5-885E-89FB2A416F34}" type="sibTrans" cxnId="{BB233950-E299-4163-B53E-A408284B75E5}">
      <dgm:prSet/>
      <dgm:spPr/>
      <dgm:t>
        <a:bodyPr/>
        <a:lstStyle/>
        <a:p>
          <a:endParaRPr lang="en-US"/>
        </a:p>
      </dgm:t>
    </dgm:pt>
    <dgm:pt modelId="{2EE8906F-862D-41FE-B67C-3E4A768BC356}">
      <dgm:prSet/>
      <dgm:spPr/>
      <dgm:t>
        <a:bodyPr/>
        <a:lstStyle/>
        <a:p>
          <a:r>
            <a:rPr lang="en-US" b="1" dirty="0"/>
            <a:t>Can occur at multiple levels</a:t>
          </a:r>
          <a:endParaRPr lang="en-US" dirty="0"/>
        </a:p>
      </dgm:t>
    </dgm:pt>
    <dgm:pt modelId="{56F6C3DD-4C93-4F70-A43A-F977D9B2E291}" type="parTrans" cxnId="{BD067088-E201-4F38-B255-39556F460BB3}">
      <dgm:prSet/>
      <dgm:spPr/>
      <dgm:t>
        <a:bodyPr/>
        <a:lstStyle/>
        <a:p>
          <a:endParaRPr lang="en-US"/>
        </a:p>
      </dgm:t>
    </dgm:pt>
    <dgm:pt modelId="{6BB49BFF-67A6-4467-92B3-92AC60E32EC8}" type="sibTrans" cxnId="{BD067088-E201-4F38-B255-39556F460BB3}">
      <dgm:prSet/>
      <dgm:spPr/>
      <dgm:t>
        <a:bodyPr/>
        <a:lstStyle/>
        <a:p>
          <a:endParaRPr lang="en-US"/>
        </a:p>
      </dgm:t>
    </dgm:pt>
    <dgm:pt modelId="{BD8BA800-2ED5-4E13-9D81-95C30EEDEFA8}">
      <dgm:prSet/>
      <dgm:spPr/>
      <dgm:t>
        <a:bodyPr/>
        <a:lstStyle/>
        <a:p>
          <a:r>
            <a:rPr lang="en-US" b="1" dirty="0"/>
            <a:t>Works to make a difference in the world</a:t>
          </a:r>
          <a:endParaRPr lang="en-US" dirty="0"/>
        </a:p>
      </dgm:t>
    </dgm:pt>
    <dgm:pt modelId="{8E829561-87E9-49E3-84ED-79ABD8814454}" type="parTrans" cxnId="{80159EB5-533D-465E-A6F6-948F618AC005}">
      <dgm:prSet/>
      <dgm:spPr/>
      <dgm:t>
        <a:bodyPr/>
        <a:lstStyle/>
        <a:p>
          <a:endParaRPr lang="en-US"/>
        </a:p>
      </dgm:t>
    </dgm:pt>
    <dgm:pt modelId="{8C9829C8-DE28-48D5-B9B0-3FF96DBF3E78}" type="sibTrans" cxnId="{80159EB5-533D-465E-A6F6-948F618AC005}">
      <dgm:prSet/>
      <dgm:spPr/>
      <dgm:t>
        <a:bodyPr/>
        <a:lstStyle/>
        <a:p>
          <a:endParaRPr lang="en-US"/>
        </a:p>
      </dgm:t>
    </dgm:pt>
    <dgm:pt modelId="{5D459423-729B-4EEE-80F0-C17D10B33694}" type="pres">
      <dgm:prSet presAssocID="{EE1AC49D-C032-4FFC-AB68-7CE0B9710978}" presName="matrix" presStyleCnt="0">
        <dgm:presLayoutVars>
          <dgm:chMax val="1"/>
          <dgm:dir/>
          <dgm:resizeHandles val="exact"/>
        </dgm:presLayoutVars>
      </dgm:prSet>
      <dgm:spPr/>
    </dgm:pt>
    <dgm:pt modelId="{D706D421-FCA1-443E-905B-C83D526E51BB}" type="pres">
      <dgm:prSet presAssocID="{EE1AC49D-C032-4FFC-AB68-7CE0B9710978}" presName="diamond" presStyleLbl="bgShp" presStyleIdx="0" presStyleCnt="1"/>
      <dgm:spPr/>
    </dgm:pt>
    <dgm:pt modelId="{4FBEB560-F53F-4BC9-A003-56666ED2EE96}" type="pres">
      <dgm:prSet presAssocID="{EE1AC49D-C032-4FFC-AB68-7CE0B9710978}" presName="quad1" presStyleLbl="node1" presStyleIdx="0" presStyleCnt="4">
        <dgm:presLayoutVars>
          <dgm:chMax val="0"/>
          <dgm:chPref val="0"/>
          <dgm:bulletEnabled val="1"/>
        </dgm:presLayoutVars>
      </dgm:prSet>
      <dgm:spPr/>
    </dgm:pt>
    <dgm:pt modelId="{56EA7194-F24D-4A66-857C-63CCC031CFEB}" type="pres">
      <dgm:prSet presAssocID="{EE1AC49D-C032-4FFC-AB68-7CE0B9710978}" presName="quad2" presStyleLbl="node1" presStyleIdx="1" presStyleCnt="4">
        <dgm:presLayoutVars>
          <dgm:chMax val="0"/>
          <dgm:chPref val="0"/>
          <dgm:bulletEnabled val="1"/>
        </dgm:presLayoutVars>
      </dgm:prSet>
      <dgm:spPr/>
    </dgm:pt>
    <dgm:pt modelId="{B6F4AB92-7AB3-4792-9EF2-0671988BB11A}" type="pres">
      <dgm:prSet presAssocID="{EE1AC49D-C032-4FFC-AB68-7CE0B9710978}" presName="quad3" presStyleLbl="node1" presStyleIdx="2" presStyleCnt="4">
        <dgm:presLayoutVars>
          <dgm:chMax val="0"/>
          <dgm:chPref val="0"/>
          <dgm:bulletEnabled val="1"/>
        </dgm:presLayoutVars>
      </dgm:prSet>
      <dgm:spPr/>
    </dgm:pt>
    <dgm:pt modelId="{AF521FED-8E7C-43E6-AF01-1A17F633F7C8}" type="pres">
      <dgm:prSet presAssocID="{EE1AC49D-C032-4FFC-AB68-7CE0B9710978}" presName="quad4" presStyleLbl="node1" presStyleIdx="3" presStyleCnt="4">
        <dgm:presLayoutVars>
          <dgm:chMax val="0"/>
          <dgm:chPref val="0"/>
          <dgm:bulletEnabled val="1"/>
        </dgm:presLayoutVars>
      </dgm:prSet>
      <dgm:spPr/>
    </dgm:pt>
  </dgm:ptLst>
  <dgm:cxnLst>
    <dgm:cxn modelId="{53EA294E-DFEE-4C4B-83C1-8C219D1EF789}" type="presOf" srcId="{EE1AC49D-C032-4FFC-AB68-7CE0B9710978}" destId="{5D459423-729B-4EEE-80F0-C17D10B33694}" srcOrd="0" destOrd="0" presId="urn:microsoft.com/office/officeart/2005/8/layout/matrix3"/>
    <dgm:cxn modelId="{BB233950-E299-4163-B53E-A408284B75E5}" srcId="{EE1AC49D-C032-4FFC-AB68-7CE0B9710978}" destId="{75EB5E46-FB65-42CF-B742-5A86C1A7038F}" srcOrd="1" destOrd="0" parTransId="{9D738750-1E16-4FEB-BDAD-44DC83AFA459}" sibTransId="{A7863B44-9F9F-46E5-885E-89FB2A416F34}"/>
    <dgm:cxn modelId="{BD067088-E201-4F38-B255-39556F460BB3}" srcId="{EE1AC49D-C032-4FFC-AB68-7CE0B9710978}" destId="{2EE8906F-862D-41FE-B67C-3E4A768BC356}" srcOrd="2" destOrd="0" parTransId="{56F6C3DD-4C93-4F70-A43A-F977D9B2E291}" sibTransId="{6BB49BFF-67A6-4467-92B3-92AC60E32EC8}"/>
    <dgm:cxn modelId="{1C330A8F-7DA4-4DB6-A95D-B5368445A06B}" type="presOf" srcId="{BD8BA800-2ED5-4E13-9D81-95C30EEDEFA8}" destId="{AF521FED-8E7C-43E6-AF01-1A17F633F7C8}" srcOrd="0" destOrd="0" presId="urn:microsoft.com/office/officeart/2005/8/layout/matrix3"/>
    <dgm:cxn modelId="{0ED96A9E-21F7-4160-B4EA-DF58DA11F529}" type="presOf" srcId="{5391E11F-64C2-4CF3-B2BC-BB442DA6591A}" destId="{4FBEB560-F53F-4BC9-A003-56666ED2EE96}" srcOrd="0" destOrd="0" presId="urn:microsoft.com/office/officeart/2005/8/layout/matrix3"/>
    <dgm:cxn modelId="{00CC8DB3-D8DF-49DA-AE67-14F9EEACC87F}" type="presOf" srcId="{75EB5E46-FB65-42CF-B742-5A86C1A7038F}" destId="{56EA7194-F24D-4A66-857C-63CCC031CFEB}" srcOrd="0" destOrd="0" presId="urn:microsoft.com/office/officeart/2005/8/layout/matrix3"/>
    <dgm:cxn modelId="{80159EB5-533D-465E-A6F6-948F618AC005}" srcId="{EE1AC49D-C032-4FFC-AB68-7CE0B9710978}" destId="{BD8BA800-2ED5-4E13-9D81-95C30EEDEFA8}" srcOrd="3" destOrd="0" parTransId="{8E829561-87E9-49E3-84ED-79ABD8814454}" sibTransId="{8C9829C8-DE28-48D5-B9B0-3FF96DBF3E78}"/>
    <dgm:cxn modelId="{2EBF62D3-15D1-4CB1-AD5C-8C0E95A9419D}" type="presOf" srcId="{2EE8906F-862D-41FE-B67C-3E4A768BC356}" destId="{B6F4AB92-7AB3-4792-9EF2-0671988BB11A}" srcOrd="0" destOrd="0" presId="urn:microsoft.com/office/officeart/2005/8/layout/matrix3"/>
    <dgm:cxn modelId="{2F2D1FE4-2824-4237-9D97-D8F7ED9E4D03}" srcId="{EE1AC49D-C032-4FFC-AB68-7CE0B9710978}" destId="{5391E11F-64C2-4CF3-B2BC-BB442DA6591A}" srcOrd="0" destOrd="0" parTransId="{3F9C7B17-99A8-41F2-9CC1-E82218F4A865}" sibTransId="{D38A3106-8607-46B7-B3E4-8805482D14A5}"/>
    <dgm:cxn modelId="{F2525511-98C2-4C40-BF52-1B61133B6562}" type="presParOf" srcId="{5D459423-729B-4EEE-80F0-C17D10B33694}" destId="{D706D421-FCA1-443E-905B-C83D526E51BB}" srcOrd="0" destOrd="0" presId="urn:microsoft.com/office/officeart/2005/8/layout/matrix3"/>
    <dgm:cxn modelId="{238F2C0D-DD22-4A9C-AFE5-878D1F7C0E0C}" type="presParOf" srcId="{5D459423-729B-4EEE-80F0-C17D10B33694}" destId="{4FBEB560-F53F-4BC9-A003-56666ED2EE96}" srcOrd="1" destOrd="0" presId="urn:microsoft.com/office/officeart/2005/8/layout/matrix3"/>
    <dgm:cxn modelId="{2F95338F-C3A4-4487-9D88-42ACC62F117A}" type="presParOf" srcId="{5D459423-729B-4EEE-80F0-C17D10B33694}" destId="{56EA7194-F24D-4A66-857C-63CCC031CFEB}" srcOrd="2" destOrd="0" presId="urn:microsoft.com/office/officeart/2005/8/layout/matrix3"/>
    <dgm:cxn modelId="{5EEEF33D-C4E7-4F67-BBB0-037C20E35B83}" type="presParOf" srcId="{5D459423-729B-4EEE-80F0-C17D10B33694}" destId="{B6F4AB92-7AB3-4792-9EF2-0671988BB11A}" srcOrd="3" destOrd="0" presId="urn:microsoft.com/office/officeart/2005/8/layout/matrix3"/>
    <dgm:cxn modelId="{A1314E65-4F65-4428-8A8B-244C09BBC1BC}" type="presParOf" srcId="{5D459423-729B-4EEE-80F0-C17D10B33694}" destId="{AF521FED-8E7C-43E6-AF01-1A17F633F7C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119A9-91CC-4D87-8C73-CC2298125472}">
      <dsp:nvSpPr>
        <dsp:cNvPr id="0" name=""/>
        <dsp:cNvSpPr/>
      </dsp:nvSpPr>
      <dsp:spPr>
        <a:xfrm>
          <a:off x="1799954" y="0"/>
          <a:ext cx="5702399" cy="570239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Public Policy </a:t>
          </a:r>
        </a:p>
        <a:p>
          <a:pPr marL="0" lvl="0" indent="0" algn="ctr" defTabSz="444500">
            <a:lnSpc>
              <a:spcPct val="90000"/>
            </a:lnSpc>
            <a:spcBef>
              <a:spcPct val="0"/>
            </a:spcBef>
            <a:spcAft>
              <a:spcPct val="35000"/>
            </a:spcAft>
            <a:buNone/>
          </a:pPr>
          <a:r>
            <a:rPr lang="en-US" sz="1000" b="1" kern="1200" dirty="0"/>
            <a:t>( universal insurance , oppressive policies such as redlining)</a:t>
          </a:r>
        </a:p>
      </dsp:txBody>
      <dsp:txXfrm>
        <a:off x="3581953" y="285119"/>
        <a:ext cx="2138399" cy="570239"/>
      </dsp:txXfrm>
    </dsp:sp>
    <dsp:sp modelId="{E859A007-1D05-4E65-AEBB-6E7A0FCD741A}">
      <dsp:nvSpPr>
        <dsp:cNvPr id="0" name=""/>
        <dsp:cNvSpPr/>
      </dsp:nvSpPr>
      <dsp:spPr>
        <a:xfrm>
          <a:off x="2227633" y="855359"/>
          <a:ext cx="4847039" cy="484703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Community </a:t>
          </a:r>
        </a:p>
        <a:p>
          <a:pPr marL="0" lvl="0" indent="0" algn="ctr" defTabSz="444500">
            <a:lnSpc>
              <a:spcPct val="90000"/>
            </a:lnSpc>
            <a:spcBef>
              <a:spcPct val="0"/>
            </a:spcBef>
            <a:spcAft>
              <a:spcPct val="35000"/>
            </a:spcAft>
            <a:buNone/>
          </a:pPr>
          <a:r>
            <a:rPr lang="en-US" sz="1000" b="1" kern="1200" dirty="0"/>
            <a:t>(cultural values, norms, built environment)</a:t>
          </a:r>
        </a:p>
      </dsp:txBody>
      <dsp:txXfrm>
        <a:off x="3606010" y="1134064"/>
        <a:ext cx="2090285" cy="557409"/>
      </dsp:txXfrm>
    </dsp:sp>
    <dsp:sp modelId="{76778AE5-41F6-4F72-907D-4C41BF1DE538}">
      <dsp:nvSpPr>
        <dsp:cNvPr id="0" name=""/>
        <dsp:cNvSpPr/>
      </dsp:nvSpPr>
      <dsp:spPr>
        <a:xfrm>
          <a:off x="2655313" y="1710719"/>
          <a:ext cx="3991679" cy="399167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Organizational </a:t>
          </a:r>
        </a:p>
        <a:p>
          <a:pPr marL="0" lvl="0" indent="0" algn="ctr" defTabSz="444500">
            <a:lnSpc>
              <a:spcPct val="90000"/>
            </a:lnSpc>
            <a:spcBef>
              <a:spcPct val="0"/>
            </a:spcBef>
            <a:spcAft>
              <a:spcPct val="35000"/>
            </a:spcAft>
            <a:buNone/>
          </a:pPr>
          <a:r>
            <a:rPr lang="en-US" sz="1000" b="1" kern="1200" dirty="0"/>
            <a:t>(workplace, school)</a:t>
          </a:r>
        </a:p>
      </dsp:txBody>
      <dsp:txXfrm>
        <a:off x="3618306" y="1986145"/>
        <a:ext cx="2065694" cy="550851"/>
      </dsp:txXfrm>
    </dsp:sp>
    <dsp:sp modelId="{4E9B716C-71D5-4660-AAE2-97E9AB8991ED}">
      <dsp:nvSpPr>
        <dsp:cNvPr id="0" name=""/>
        <dsp:cNvSpPr/>
      </dsp:nvSpPr>
      <dsp:spPr>
        <a:xfrm>
          <a:off x="3082993" y="2566079"/>
          <a:ext cx="3136319" cy="313631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Interpersonal (family, friends, social networks</a:t>
          </a:r>
          <a:r>
            <a:rPr lang="en-US" sz="1000" b="0" kern="1200" dirty="0"/>
            <a:t>)</a:t>
          </a:r>
        </a:p>
      </dsp:txBody>
      <dsp:txXfrm>
        <a:off x="3804347" y="2848348"/>
        <a:ext cx="1693612" cy="564537"/>
      </dsp:txXfrm>
    </dsp:sp>
    <dsp:sp modelId="{866D6F66-2A47-4EB5-948C-2917876C3E55}">
      <dsp:nvSpPr>
        <dsp:cNvPr id="0" name=""/>
        <dsp:cNvSpPr/>
      </dsp:nvSpPr>
      <dsp:spPr>
        <a:xfrm>
          <a:off x="3510673" y="3421439"/>
          <a:ext cx="2280959" cy="228095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Individual</a:t>
          </a:r>
        </a:p>
        <a:p>
          <a:pPr marL="0" lvl="0" indent="0" algn="ctr" defTabSz="444500">
            <a:lnSpc>
              <a:spcPct val="90000"/>
            </a:lnSpc>
            <a:spcBef>
              <a:spcPct val="0"/>
            </a:spcBef>
            <a:spcAft>
              <a:spcPct val="35000"/>
            </a:spcAft>
            <a:buNone/>
          </a:pPr>
          <a:r>
            <a:rPr lang="en-US" sz="1000" b="1" kern="1200" dirty="0"/>
            <a:t>(knowledge, attitudes, skills</a:t>
          </a:r>
          <a:r>
            <a:rPr lang="en-US" sz="900" kern="1200" dirty="0"/>
            <a:t>)</a:t>
          </a:r>
        </a:p>
      </dsp:txBody>
      <dsp:txXfrm>
        <a:off x="3844712" y="3991679"/>
        <a:ext cx="1612882" cy="11404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6D421-FCA1-443E-905B-C83D526E51BB}">
      <dsp:nvSpPr>
        <dsp:cNvPr id="0" name=""/>
        <dsp:cNvSpPr/>
      </dsp:nvSpPr>
      <dsp:spPr>
        <a:xfrm>
          <a:off x="503737" y="0"/>
          <a:ext cx="4422557" cy="442255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EB560-F53F-4BC9-A003-56666ED2EE96}">
      <dsp:nvSpPr>
        <dsp:cNvPr id="0" name=""/>
        <dsp:cNvSpPr/>
      </dsp:nvSpPr>
      <dsp:spPr>
        <a:xfrm>
          <a:off x="923880" y="420142"/>
          <a:ext cx="1724797" cy="172479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System Changing Action</a:t>
          </a:r>
          <a:endParaRPr lang="en-US" sz="1800" kern="1200" dirty="0"/>
        </a:p>
      </dsp:txBody>
      <dsp:txXfrm>
        <a:off x="1008078" y="504340"/>
        <a:ext cx="1556401" cy="1556401"/>
      </dsp:txXfrm>
    </dsp:sp>
    <dsp:sp modelId="{56EA7194-F24D-4A66-857C-63CCC031CFEB}">
      <dsp:nvSpPr>
        <dsp:cNvPr id="0" name=""/>
        <dsp:cNvSpPr/>
      </dsp:nvSpPr>
      <dsp:spPr>
        <a:xfrm>
          <a:off x="2781354" y="420142"/>
          <a:ext cx="1724797" cy="1724797"/>
        </a:xfrm>
        <a:prstGeom prst="roundRect">
          <a:avLst/>
        </a:prstGeom>
        <a:solidFill>
          <a:schemeClr val="accent2">
            <a:hueOff val="2357173"/>
            <a:satOff val="-4547"/>
            <a:lumOff val="-1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Uses good information to improve health</a:t>
          </a:r>
          <a:endParaRPr lang="en-US" sz="1800" kern="1200" dirty="0"/>
        </a:p>
      </dsp:txBody>
      <dsp:txXfrm>
        <a:off x="2865552" y="504340"/>
        <a:ext cx="1556401" cy="1556401"/>
      </dsp:txXfrm>
    </dsp:sp>
    <dsp:sp modelId="{B6F4AB92-7AB3-4792-9EF2-0671988BB11A}">
      <dsp:nvSpPr>
        <dsp:cNvPr id="0" name=""/>
        <dsp:cNvSpPr/>
      </dsp:nvSpPr>
      <dsp:spPr>
        <a:xfrm>
          <a:off x="923880" y="2277616"/>
          <a:ext cx="1724797" cy="1724797"/>
        </a:xfrm>
        <a:prstGeom prst="roundRect">
          <a:avLst/>
        </a:prstGeom>
        <a:solidFill>
          <a:schemeClr val="accent2">
            <a:hueOff val="4714347"/>
            <a:satOff val="-9095"/>
            <a:lumOff val="-244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Can occur at multiple levels</a:t>
          </a:r>
          <a:endParaRPr lang="en-US" sz="1800" kern="1200" dirty="0"/>
        </a:p>
      </dsp:txBody>
      <dsp:txXfrm>
        <a:off x="1008078" y="2361814"/>
        <a:ext cx="1556401" cy="1556401"/>
      </dsp:txXfrm>
    </dsp:sp>
    <dsp:sp modelId="{AF521FED-8E7C-43E6-AF01-1A17F633F7C8}">
      <dsp:nvSpPr>
        <dsp:cNvPr id="0" name=""/>
        <dsp:cNvSpPr/>
      </dsp:nvSpPr>
      <dsp:spPr>
        <a:xfrm>
          <a:off x="2781354" y="2277616"/>
          <a:ext cx="1724797" cy="1724797"/>
        </a:xfrm>
        <a:prstGeom prst="roundRect">
          <a:avLst/>
        </a:prstGeom>
        <a:solidFill>
          <a:schemeClr val="accent2">
            <a:hueOff val="7071520"/>
            <a:satOff val="-13642"/>
            <a:lumOff val="-36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Works to make a difference in the world</a:t>
          </a:r>
          <a:endParaRPr lang="en-US" sz="1800" kern="1200" dirty="0"/>
        </a:p>
      </dsp:txBody>
      <dsp:txXfrm>
        <a:off x="2865552" y="2361814"/>
        <a:ext cx="1556401" cy="155640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0.07627</cdr:x>
      <cdr:y>0.55055</cdr:y>
    </cdr:from>
    <cdr:to>
      <cdr:x>0.18044</cdr:x>
      <cdr:y>0.61071</cdr:y>
    </cdr:to>
    <cdr:sp macro="" textlink="">
      <cdr:nvSpPr>
        <cdr:cNvPr id="2" name="TextBox 1">
          <a:extLst xmlns:a="http://schemas.openxmlformats.org/drawingml/2006/main">
            <a:ext uri="{FF2B5EF4-FFF2-40B4-BE49-F238E27FC236}">
              <a16:creationId xmlns:a16="http://schemas.microsoft.com/office/drawing/2014/main" id="{1EAE3A53-AC11-4D3E-9B2E-68C7598FA677}"/>
            </a:ext>
          </a:extLst>
        </cdr:cNvPr>
        <cdr:cNvSpPr txBox="1"/>
      </cdr:nvSpPr>
      <cdr:spPr>
        <a:xfrm xmlns:a="http://schemas.openxmlformats.org/drawingml/2006/main">
          <a:off x="615399" y="2370643"/>
          <a:ext cx="840540" cy="259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chemeClr val="accent2">
                  <a:lumMod val="10000"/>
                </a:schemeClr>
              </a:solidFill>
              <a:latin typeface="Roboto" panose="02000000000000000000" pitchFamily="2" charset="0"/>
              <a:ea typeface="Roboto" panose="02000000000000000000" pitchFamily="2" charset="0"/>
            </a:rPr>
            <a:t>Homicide</a:t>
          </a:r>
          <a:endParaRPr lang="en-US" sz="1400" dirty="0">
            <a:solidFill>
              <a:schemeClr val="accent2">
                <a:lumMod val="10000"/>
              </a:schemeClr>
            </a:solidFill>
            <a:latin typeface="Roboto" panose="02000000000000000000" pitchFamily="2" charset="0"/>
            <a:ea typeface="Roboto" panose="02000000000000000000"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D501C6-CCAF-0F40-B908-6C4362480B39}"/>
              </a:ext>
            </a:extLst>
          </p:cNvPr>
          <p:cNvSpPr>
            <a:spLocks noGrp="1"/>
          </p:cNvSpPr>
          <p:nvPr>
            <p:ph type="hdr" sz="quarter"/>
          </p:nvPr>
        </p:nvSpPr>
        <p:spPr>
          <a:xfrm>
            <a:off x="1" y="0"/>
            <a:ext cx="3038475" cy="462120"/>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C29A086F-98E0-EC48-9464-C463DD92731B}"/>
              </a:ext>
            </a:extLst>
          </p:cNvPr>
          <p:cNvSpPr>
            <a:spLocks noGrp="1"/>
          </p:cNvSpPr>
          <p:nvPr>
            <p:ph type="dt" idx="1"/>
          </p:nvPr>
        </p:nvSpPr>
        <p:spPr>
          <a:xfrm>
            <a:off x="3970339" y="0"/>
            <a:ext cx="3038475" cy="462120"/>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AFD671E2-9361-6543-B754-3BFA8490ECE8}" type="datetimeFigureOut">
              <a:rPr lang="en-US"/>
              <a:pPr>
                <a:defRPr/>
              </a:pPr>
              <a:t>9/19/2022</a:t>
            </a:fld>
            <a:endParaRPr lang="en-US" dirty="0"/>
          </a:p>
        </p:txBody>
      </p:sp>
      <p:sp>
        <p:nvSpPr>
          <p:cNvPr id="4" name="Slide Image Placeholder 3">
            <a:extLst>
              <a:ext uri="{FF2B5EF4-FFF2-40B4-BE49-F238E27FC236}">
                <a16:creationId xmlns:a16="http://schemas.microsoft.com/office/drawing/2014/main" id="{35D781C7-C6CD-AC44-8178-97F72EA4CDE1}"/>
              </a:ext>
            </a:extLst>
          </p:cNvPr>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48547AB4-2489-CD4E-9719-30072216E3CD}"/>
              </a:ext>
            </a:extLst>
          </p:cNvPr>
          <p:cNvSpPr>
            <a:spLocks noGrp="1"/>
          </p:cNvSpPr>
          <p:nvPr>
            <p:ph type="body" sz="quarter" idx="3"/>
          </p:nvPr>
        </p:nvSpPr>
        <p:spPr>
          <a:xfrm>
            <a:off x="701675" y="4387767"/>
            <a:ext cx="5607050" cy="4155919"/>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CAE0440-46E2-614B-AFD6-F74752F4B0E7}"/>
              </a:ext>
            </a:extLst>
          </p:cNvPr>
          <p:cNvSpPr>
            <a:spLocks noGrp="1"/>
          </p:cNvSpPr>
          <p:nvPr>
            <p:ph type="ftr" sz="quarter" idx="4"/>
          </p:nvPr>
        </p:nvSpPr>
        <p:spPr>
          <a:xfrm>
            <a:off x="1" y="8772378"/>
            <a:ext cx="3038475" cy="4621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867FB5D4-ABCE-5545-81AD-A2F4968F15DC}"/>
              </a:ext>
            </a:extLst>
          </p:cNvPr>
          <p:cNvSpPr>
            <a:spLocks noGrp="1"/>
          </p:cNvSpPr>
          <p:nvPr>
            <p:ph type="sldNum" sz="quarter" idx="5"/>
          </p:nvPr>
        </p:nvSpPr>
        <p:spPr>
          <a:xfrm>
            <a:off x="3970339" y="8772378"/>
            <a:ext cx="3038475" cy="462120"/>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8E31C95C-A747-0948-86D7-292AB8063F2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onder.cdc.gov/Deaths-by-Underlying-Caus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injury/wisqar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B8E3FE08-D720-834D-8370-AB44C9F53CCA}"/>
              </a:ext>
            </a:extLst>
          </p:cNvPr>
          <p:cNvSpPr>
            <a:spLocks noGrp="1" noRot="1" noChangeAspect="1" noTextEdit="1"/>
          </p:cNvSpPr>
          <p:nvPr>
            <p:ph type="sldImg"/>
          </p:nvPr>
        </p:nvSpPr>
        <p:spPr bwMode="auto">
          <a:xfrm>
            <a:off x="425450" y="692150"/>
            <a:ext cx="615950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1B56AF2C-2967-4049-8D74-54D0538FED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3" name="Slide Number Placeholder 3">
            <a:extLst>
              <a:ext uri="{FF2B5EF4-FFF2-40B4-BE49-F238E27FC236}">
                <a16:creationId xmlns:a16="http://schemas.microsoft.com/office/drawing/2014/main" id="{FB9B349B-5FF9-C143-8916-64FC41969D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Tahoma" panose="020B0604030504040204" pitchFamily="34" charset="0"/>
              </a:defRPr>
            </a:lvl1pPr>
            <a:lvl2pPr marL="741363" indent="-284163" defTabSz="930275">
              <a:defRPr>
                <a:solidFill>
                  <a:schemeClr val="tx1"/>
                </a:solidFill>
                <a:latin typeface="Tahoma" panose="020B0604030504040204" pitchFamily="34" charset="0"/>
              </a:defRPr>
            </a:lvl2pPr>
            <a:lvl3pPr marL="1141413" indent="-227013" defTabSz="930275">
              <a:defRPr>
                <a:solidFill>
                  <a:schemeClr val="tx1"/>
                </a:solidFill>
                <a:latin typeface="Tahoma" panose="020B0604030504040204" pitchFamily="34" charset="0"/>
              </a:defRPr>
            </a:lvl3pPr>
            <a:lvl4pPr marL="1598613" indent="-227013" defTabSz="930275">
              <a:defRPr>
                <a:solidFill>
                  <a:schemeClr val="tx1"/>
                </a:solidFill>
                <a:latin typeface="Tahoma" panose="020B0604030504040204" pitchFamily="34" charset="0"/>
              </a:defRPr>
            </a:lvl4pPr>
            <a:lvl5pPr marL="2055813" indent="-227013" defTabSz="930275">
              <a:defRPr>
                <a:solidFill>
                  <a:schemeClr val="tx1"/>
                </a:solidFill>
                <a:latin typeface="Tahoma" panose="020B0604030504040204" pitchFamily="34" charset="0"/>
              </a:defRPr>
            </a:lvl5pPr>
            <a:lvl6pPr marL="2513013" indent="-227013" defTabSz="930275" eaLnBrk="0" fontAlgn="base" hangingPunct="0">
              <a:spcBef>
                <a:spcPct val="0"/>
              </a:spcBef>
              <a:spcAft>
                <a:spcPct val="0"/>
              </a:spcAft>
              <a:defRPr>
                <a:solidFill>
                  <a:schemeClr val="tx1"/>
                </a:solidFill>
                <a:latin typeface="Tahoma" panose="020B0604030504040204" pitchFamily="34" charset="0"/>
              </a:defRPr>
            </a:lvl6pPr>
            <a:lvl7pPr marL="2970213" indent="-227013" defTabSz="930275" eaLnBrk="0" fontAlgn="base" hangingPunct="0">
              <a:spcBef>
                <a:spcPct val="0"/>
              </a:spcBef>
              <a:spcAft>
                <a:spcPct val="0"/>
              </a:spcAft>
              <a:defRPr>
                <a:solidFill>
                  <a:schemeClr val="tx1"/>
                </a:solidFill>
                <a:latin typeface="Tahoma" panose="020B0604030504040204" pitchFamily="34" charset="0"/>
              </a:defRPr>
            </a:lvl7pPr>
            <a:lvl8pPr marL="3427413" indent="-227013" defTabSz="930275" eaLnBrk="0" fontAlgn="base" hangingPunct="0">
              <a:spcBef>
                <a:spcPct val="0"/>
              </a:spcBef>
              <a:spcAft>
                <a:spcPct val="0"/>
              </a:spcAft>
              <a:defRPr>
                <a:solidFill>
                  <a:schemeClr val="tx1"/>
                </a:solidFill>
                <a:latin typeface="Tahoma" panose="020B0604030504040204" pitchFamily="34" charset="0"/>
              </a:defRPr>
            </a:lvl8pPr>
            <a:lvl9pPr marL="3884613" indent="-227013" defTabSz="930275"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D3FE7A1E-D034-E140-A110-82F5A8C17D95}" type="slidenum">
              <a:rPr lang="en-US" altLang="en-US" smtClean="0">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6C842E-2F71-4E91-A6F6-4E46A7910476}" type="slidenum">
              <a:rPr lang="en-US" smtClean="0"/>
              <a:pPr/>
              <a:t>59</a:t>
            </a:fld>
            <a:endParaRPr lang="en-US" dirty="0"/>
          </a:p>
        </p:txBody>
      </p:sp>
    </p:spTree>
    <p:extLst>
      <p:ext uri="{BB962C8B-B14F-4D97-AF65-F5344CB8AC3E}">
        <p14:creationId xmlns:p14="http://schemas.microsoft.com/office/powerpoint/2010/main" val="113890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B8E3FE08-D720-834D-8370-AB44C9F53CCA}"/>
              </a:ext>
            </a:extLst>
          </p:cNvPr>
          <p:cNvSpPr>
            <a:spLocks noGrp="1" noRot="1" noChangeAspect="1" noTextEdit="1"/>
          </p:cNvSpPr>
          <p:nvPr>
            <p:ph type="sldImg"/>
          </p:nvPr>
        </p:nvSpPr>
        <p:spPr bwMode="auto">
          <a:xfrm>
            <a:off x="425450" y="692150"/>
            <a:ext cx="615950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1B56AF2C-2967-4049-8D74-54D0538FED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3" name="Slide Number Placeholder 3">
            <a:extLst>
              <a:ext uri="{FF2B5EF4-FFF2-40B4-BE49-F238E27FC236}">
                <a16:creationId xmlns:a16="http://schemas.microsoft.com/office/drawing/2014/main" id="{FB9B349B-5FF9-C143-8916-64FC41969D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Tahoma" panose="020B0604030504040204" pitchFamily="34" charset="0"/>
              </a:defRPr>
            </a:lvl1pPr>
            <a:lvl2pPr marL="741363" indent="-284163" defTabSz="930275">
              <a:defRPr>
                <a:solidFill>
                  <a:schemeClr val="tx1"/>
                </a:solidFill>
                <a:latin typeface="Tahoma" panose="020B0604030504040204" pitchFamily="34" charset="0"/>
              </a:defRPr>
            </a:lvl2pPr>
            <a:lvl3pPr marL="1141413" indent="-227013" defTabSz="930275">
              <a:defRPr>
                <a:solidFill>
                  <a:schemeClr val="tx1"/>
                </a:solidFill>
                <a:latin typeface="Tahoma" panose="020B0604030504040204" pitchFamily="34" charset="0"/>
              </a:defRPr>
            </a:lvl3pPr>
            <a:lvl4pPr marL="1598613" indent="-227013" defTabSz="930275">
              <a:defRPr>
                <a:solidFill>
                  <a:schemeClr val="tx1"/>
                </a:solidFill>
                <a:latin typeface="Tahoma" panose="020B0604030504040204" pitchFamily="34" charset="0"/>
              </a:defRPr>
            </a:lvl4pPr>
            <a:lvl5pPr marL="2055813" indent="-227013" defTabSz="930275">
              <a:defRPr>
                <a:solidFill>
                  <a:schemeClr val="tx1"/>
                </a:solidFill>
                <a:latin typeface="Tahoma" panose="020B0604030504040204" pitchFamily="34" charset="0"/>
              </a:defRPr>
            </a:lvl5pPr>
            <a:lvl6pPr marL="2513013" indent="-227013" defTabSz="930275" eaLnBrk="0" fontAlgn="base" hangingPunct="0">
              <a:spcBef>
                <a:spcPct val="0"/>
              </a:spcBef>
              <a:spcAft>
                <a:spcPct val="0"/>
              </a:spcAft>
              <a:defRPr>
                <a:solidFill>
                  <a:schemeClr val="tx1"/>
                </a:solidFill>
                <a:latin typeface="Tahoma" panose="020B0604030504040204" pitchFamily="34" charset="0"/>
              </a:defRPr>
            </a:lvl6pPr>
            <a:lvl7pPr marL="2970213" indent="-227013" defTabSz="930275" eaLnBrk="0" fontAlgn="base" hangingPunct="0">
              <a:spcBef>
                <a:spcPct val="0"/>
              </a:spcBef>
              <a:spcAft>
                <a:spcPct val="0"/>
              </a:spcAft>
              <a:defRPr>
                <a:solidFill>
                  <a:schemeClr val="tx1"/>
                </a:solidFill>
                <a:latin typeface="Tahoma" panose="020B0604030504040204" pitchFamily="34" charset="0"/>
              </a:defRPr>
            </a:lvl7pPr>
            <a:lvl8pPr marL="3427413" indent="-227013" defTabSz="930275" eaLnBrk="0" fontAlgn="base" hangingPunct="0">
              <a:spcBef>
                <a:spcPct val="0"/>
              </a:spcBef>
              <a:spcAft>
                <a:spcPct val="0"/>
              </a:spcAft>
              <a:defRPr>
                <a:solidFill>
                  <a:schemeClr val="tx1"/>
                </a:solidFill>
                <a:latin typeface="Tahoma" panose="020B0604030504040204" pitchFamily="34" charset="0"/>
              </a:defRPr>
            </a:lvl8pPr>
            <a:lvl9pPr marL="3884613" indent="-227013" defTabSz="930275"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D3FE7A1E-D034-E140-A110-82F5A8C17D95}" type="slidenum">
              <a:rPr lang="en-US" altLang="en-US" smtClean="0">
                <a:latin typeface="Calibri" panose="020F0502020204030204" pitchFamily="34" charset="0"/>
              </a:rPr>
              <a:pPr fontAlgn="base">
                <a:spcBef>
                  <a:spcPct val="0"/>
                </a:spcBef>
                <a:spcAft>
                  <a:spcPct val="0"/>
                </a:spcAft>
              </a:pPr>
              <a:t>2</a:t>
            </a:fld>
            <a:endParaRPr lang="en-US" altLang="en-US" dirty="0">
              <a:latin typeface="Calibri" panose="020F0502020204030204" pitchFamily="34" charset="0"/>
            </a:endParaRPr>
          </a:p>
        </p:txBody>
      </p:sp>
    </p:spTree>
    <p:extLst>
      <p:ext uri="{BB962C8B-B14F-4D97-AF65-F5344CB8AC3E}">
        <p14:creationId xmlns:p14="http://schemas.microsoft.com/office/powerpoint/2010/main" val="51292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39788" y="1000125"/>
            <a:ext cx="6091237" cy="3425825"/>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4" y="4756832"/>
            <a:ext cx="5407025" cy="143321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Gothic" charset="0"/>
                <a:cs typeface="Gothic" charset="0"/>
              </a:rPr>
              <a:t>Figure 1 Mortality Rates (Deaths per 100,000 Children and Adolescents) for the 10 Leading Causes of Death in the United States from 1999 to 2016. Data were obtained from the Wide-ranging Online Data for Epidemiologic Research (WONDER) system of the Centers for Disease Control and Prevention (CDC), known as CDC WONDER,</a:t>
            </a:r>
            <a:r>
              <a:rPr lang="en-GB" baseline="30000" dirty="0">
                <a:latin typeface="Arial" charset="0"/>
                <a:ea typeface="Gothic" charset="0"/>
                <a:cs typeface="Gothic" charset="0"/>
              </a:rPr>
              <a:t>2</a:t>
            </a:r>
            <a:r>
              <a:rPr lang="en-GB" dirty="0">
                <a:latin typeface="Arial" charset="0"/>
                <a:ea typeface="Gothic" charset="0"/>
                <a:cs typeface="Gothic" charset="0"/>
              </a:rPr>
              <a:t> according to the codes of the </a:t>
            </a:r>
            <a:r>
              <a:rPr lang="en-GB" i="1" dirty="0">
                <a:latin typeface="Arial" charset="0"/>
                <a:ea typeface="Gothic" charset="0"/>
                <a:cs typeface="Gothic" charset="0"/>
              </a:rPr>
              <a:t>International Classification of Diseases, 10th Revision</a:t>
            </a:r>
            <a:r>
              <a:rPr lang="en-GB" dirty="0">
                <a:latin typeface="Arial" charset="0"/>
                <a:ea typeface="Gothic" charset="0"/>
                <a:cs typeface="Gothic" charset="0"/>
              </a:rPr>
              <a:t> (ICD-10),</a:t>
            </a:r>
            <a:r>
              <a:rPr lang="en-GB" baseline="30000" dirty="0">
                <a:latin typeface="Arial" charset="0"/>
                <a:ea typeface="Gothic" charset="0"/>
                <a:cs typeface="Gothic" charset="0"/>
              </a:rPr>
              <a:t>3</a:t>
            </a:r>
            <a:r>
              <a:rPr lang="en-GB" dirty="0">
                <a:latin typeface="Arial" charset="0"/>
                <a:ea typeface="Gothic" charset="0"/>
                <a:cs typeface="Gothic" charset="0"/>
              </a:rPr>
              <a:t> for the leading causes of death among children and adolescents. Age was restricted to children and adolescents 1 to 19 years of age.</a:t>
            </a:r>
          </a:p>
        </p:txBody>
      </p:sp>
    </p:spTree>
    <p:extLst>
      <p:ext uri="{BB962C8B-B14F-4D97-AF65-F5344CB8AC3E}">
        <p14:creationId xmlns:p14="http://schemas.microsoft.com/office/powerpoint/2010/main" val="2409396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35063"/>
            <a:ext cx="5451475" cy="3067050"/>
          </a:xfrm>
        </p:spPr>
      </p:sp>
      <p:sp>
        <p:nvSpPr>
          <p:cNvPr id="3" name="Notes Placeholder 2"/>
          <p:cNvSpPr>
            <a:spLocks noGrp="1"/>
          </p:cNvSpPr>
          <p:nvPr>
            <p:ph type="body" idx="1"/>
          </p:nvPr>
        </p:nvSpPr>
        <p:spPr/>
        <p:txBody>
          <a:bodyPr/>
          <a:lstStyle/>
          <a:p>
            <a:endParaRPr lang="en-US" dirty="0"/>
          </a:p>
          <a:p>
            <a:r>
              <a:rPr lang="en-US" dirty="0"/>
              <a:t>Suicides consistently outnumber homicides. Historically, the homicide rate has not consistently shown the upward trend that we see with the suicide rate. However, the homicide rate did increase from 2019 to 2020 with rates of 6 and 7.8, respectively.</a:t>
            </a:r>
          </a:p>
          <a:p>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Centers for Disease Control and Prevention, National Center for Health Statistics. (2021). 1999-2020 Wide Ranging Online Data for Epidemiological Research (WONDER), Underlying Cause of Death files [Data file]. Retrieved from </a:t>
            </a:r>
            <a:r>
              <a:rPr lang="en-US" u="sng" dirty="0">
                <a:hlinkClick r:id="rId3"/>
              </a:rPr>
              <a:t>https://wonder.cdc.gov/Deaths-by-Underlying-Cause.html </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134BD7-5DD2-432A-8F84-0E05342D6162}" type="slidenum">
              <a:rPr lang="en-US" smtClean="0"/>
              <a:t>30</a:t>
            </a:fld>
            <a:endParaRPr lang="en-US" dirty="0"/>
          </a:p>
        </p:txBody>
      </p:sp>
    </p:spTree>
    <p:extLst>
      <p:ext uri="{BB962C8B-B14F-4D97-AF65-F5344CB8AC3E}">
        <p14:creationId xmlns:p14="http://schemas.microsoft.com/office/powerpoint/2010/main" val="2634387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35063"/>
            <a:ext cx="5451475" cy="30670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Firearms</a:t>
            </a:r>
            <a:r>
              <a:rPr lang="en-US" b="0" i="0" baseline="0" dirty="0"/>
              <a:t> remain a consistent means of suicide for men over time. For men over the age of 65, firearms are used in over three-quarters of suicide deaths.</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r>
              <a:rPr lang="en-US" dirty="0"/>
              <a:t>Centers for Disease Control and Prevention, National Center for Injury Prevention and Control. (2021). Web-based Injury Statistics Query and Reporting System (WISQARS) [online]. Retrieved from </a:t>
            </a:r>
            <a:r>
              <a:rPr lang="en-US" dirty="0">
                <a:hlinkClick r:id="rId3"/>
              </a:rPr>
              <a:t>www.cdc.gov/injury/wisqars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E8AA-79AA-5C49-A7FA-C3DC5DE3D3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573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35063"/>
            <a:ext cx="5451475" cy="30670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means of suicide used by women changes with age. While younger women are most likely to die by suffocation, poisoning becomes a more common means of suicide as women age</a:t>
            </a:r>
            <a:r>
              <a:rPr lang="en-US" b="0" i="0" baseline="0" dirty="0"/>
              <a:t>.</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r>
              <a:rPr lang="en-US" dirty="0"/>
              <a:t>Centers for Disease Control and Prevention, National Center for Injury Prevention and Control. (2021). Web-based Injury Statistics Query and Reporting System (WISQARS) [online]. Retrieved from </a:t>
            </a:r>
            <a:r>
              <a:rPr lang="en-US" dirty="0">
                <a:hlinkClick r:id="rId3"/>
              </a:rPr>
              <a:t>www.cdc.gov/injury/wisqars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E8AA-79AA-5C49-A7FA-C3DC5DE3D3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54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i="0" dirty="0"/>
          </a:p>
          <a:p>
            <a:r>
              <a:rPr lang="en-US" i="0" dirty="0"/>
              <a:t>Since 2011, the age-adjusted suicide death rate has increased for all races and ethnicities. For American Indian and Alaska Native populations, the age-adjusted suicide death rate increased from 16.5 per 100,000 in 2011 to 23.9 per 100,000 in 2020.</a:t>
            </a:r>
          </a:p>
          <a:p>
            <a:endParaRPr lang="en-US" i="0" dirty="0"/>
          </a:p>
          <a:p>
            <a:endParaRPr lang="en-US" dirty="0"/>
          </a:p>
          <a:p>
            <a:r>
              <a:rPr lang="en-US" sz="1200" kern="1200" dirty="0">
                <a:solidFill>
                  <a:schemeClr val="tx1"/>
                </a:solidFill>
                <a:effectLst/>
                <a:latin typeface="+mn-lt"/>
                <a:ea typeface="+mn-ea"/>
                <a:cs typeface="+mn-cs"/>
              </a:rPr>
              <a:t>SOURCE: Centers for Disease Control and Prevention, National Center for Health Statistics. (2021). 1999-2020 Wide Ranging Online Data for Epidemiological Research (WONDER), Multiple Cause of Death files [Data file]. Retrieved from </a:t>
            </a:r>
            <a:r>
              <a:rPr lang="en-US" sz="1200" u="sng" kern="1200" dirty="0">
                <a:solidFill>
                  <a:schemeClr val="tx1"/>
                </a:solidFill>
                <a:effectLst/>
                <a:latin typeface="+mn-lt"/>
                <a:ea typeface="+mn-ea"/>
                <a:cs typeface="+mn-cs"/>
                <a:hlinkClick r:id="rId3"/>
              </a:rPr>
              <a:t>http://wonder.cdc.gov/ucd-icd10.html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94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ACC71-6406-4098-9E5A-B875F1D51167}" type="slidenum">
              <a:rPr lang="en-US" smtClean="0"/>
              <a:t>40</a:t>
            </a:fld>
            <a:endParaRPr lang="en-US" dirty="0"/>
          </a:p>
        </p:txBody>
      </p:sp>
    </p:spTree>
    <p:extLst>
      <p:ext uri="{BB962C8B-B14F-4D97-AF65-F5344CB8AC3E}">
        <p14:creationId xmlns:p14="http://schemas.microsoft.com/office/powerpoint/2010/main" val="410339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71129110-B3DA-464D-AC88-1E9DA9C3BF4F}"/>
              </a:ext>
            </a:extLst>
          </p:cNvPr>
          <p:cNvSpPr>
            <a:spLocks noGrp="1" noRot="1" noChangeAspect="1" noTextEdit="1"/>
          </p:cNvSpPr>
          <p:nvPr>
            <p:ph type="sldImg"/>
          </p:nvPr>
        </p:nvSpPr>
        <p:spPr bwMode="auto">
          <a:xfrm>
            <a:off x="425450" y="692150"/>
            <a:ext cx="615950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0A268531-89A4-F04D-BE9C-A49089FD5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411" name="Slide Number Placeholder 3">
            <a:extLst>
              <a:ext uri="{FF2B5EF4-FFF2-40B4-BE49-F238E27FC236}">
                <a16:creationId xmlns:a16="http://schemas.microsoft.com/office/drawing/2014/main" id="{210CBFF8-F9DC-2345-A5AA-69A01D786F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Tahoma" panose="020B0604030504040204" pitchFamily="34" charset="0"/>
              </a:defRPr>
            </a:lvl1pPr>
            <a:lvl2pPr marL="741363" indent="-284163" defTabSz="930275">
              <a:defRPr>
                <a:solidFill>
                  <a:schemeClr val="tx1"/>
                </a:solidFill>
                <a:latin typeface="Tahoma" panose="020B0604030504040204" pitchFamily="34" charset="0"/>
              </a:defRPr>
            </a:lvl2pPr>
            <a:lvl3pPr marL="1141413" indent="-227013" defTabSz="930275">
              <a:defRPr>
                <a:solidFill>
                  <a:schemeClr val="tx1"/>
                </a:solidFill>
                <a:latin typeface="Tahoma" panose="020B0604030504040204" pitchFamily="34" charset="0"/>
              </a:defRPr>
            </a:lvl3pPr>
            <a:lvl4pPr marL="1598613" indent="-227013" defTabSz="930275">
              <a:defRPr>
                <a:solidFill>
                  <a:schemeClr val="tx1"/>
                </a:solidFill>
                <a:latin typeface="Tahoma" panose="020B0604030504040204" pitchFamily="34" charset="0"/>
              </a:defRPr>
            </a:lvl4pPr>
            <a:lvl5pPr marL="2055813" indent="-227013" defTabSz="930275">
              <a:defRPr>
                <a:solidFill>
                  <a:schemeClr val="tx1"/>
                </a:solidFill>
                <a:latin typeface="Tahoma" panose="020B0604030504040204" pitchFamily="34" charset="0"/>
              </a:defRPr>
            </a:lvl5pPr>
            <a:lvl6pPr marL="2513013" indent="-227013" defTabSz="930275" eaLnBrk="0" fontAlgn="base" hangingPunct="0">
              <a:spcBef>
                <a:spcPct val="0"/>
              </a:spcBef>
              <a:spcAft>
                <a:spcPct val="0"/>
              </a:spcAft>
              <a:defRPr>
                <a:solidFill>
                  <a:schemeClr val="tx1"/>
                </a:solidFill>
                <a:latin typeface="Tahoma" panose="020B0604030504040204" pitchFamily="34" charset="0"/>
              </a:defRPr>
            </a:lvl6pPr>
            <a:lvl7pPr marL="2970213" indent="-227013" defTabSz="930275" eaLnBrk="0" fontAlgn="base" hangingPunct="0">
              <a:spcBef>
                <a:spcPct val="0"/>
              </a:spcBef>
              <a:spcAft>
                <a:spcPct val="0"/>
              </a:spcAft>
              <a:defRPr>
                <a:solidFill>
                  <a:schemeClr val="tx1"/>
                </a:solidFill>
                <a:latin typeface="Tahoma" panose="020B0604030504040204" pitchFamily="34" charset="0"/>
              </a:defRPr>
            </a:lvl7pPr>
            <a:lvl8pPr marL="3427413" indent="-227013" defTabSz="930275" eaLnBrk="0" fontAlgn="base" hangingPunct="0">
              <a:spcBef>
                <a:spcPct val="0"/>
              </a:spcBef>
              <a:spcAft>
                <a:spcPct val="0"/>
              </a:spcAft>
              <a:defRPr>
                <a:solidFill>
                  <a:schemeClr val="tx1"/>
                </a:solidFill>
                <a:latin typeface="Tahoma" panose="020B0604030504040204" pitchFamily="34" charset="0"/>
              </a:defRPr>
            </a:lvl8pPr>
            <a:lvl9pPr marL="3884613" indent="-227013" defTabSz="930275"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6670C911-8BA8-D64F-8224-508E2EA32FDC}" type="slidenum">
              <a:rPr lang="en-US" altLang="en-US" smtClean="0">
                <a:latin typeface="Calibri" panose="020F0502020204030204" pitchFamily="34" charset="0"/>
              </a:rPr>
              <a:pPr fontAlgn="base">
                <a:spcBef>
                  <a:spcPct val="0"/>
                </a:spcBef>
                <a:spcAft>
                  <a:spcPct val="0"/>
                </a:spcAft>
              </a:pPr>
              <a:t>42</a:t>
            </a:fld>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E66B8-4CDF-1543-BC84-F3FC5ACF3222}"/>
              </a:ext>
            </a:extLst>
          </p:cNvPr>
          <p:cNvSpPr/>
          <p:nvPr/>
        </p:nvSpPr>
        <p:spPr bwMode="white">
          <a:xfrm>
            <a:off x="0" y="1"/>
            <a:ext cx="12192000" cy="4748213"/>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Calibri" panose="020F0502020204030204" pitchFamily="34" charset="0"/>
            </a:endParaRPr>
          </a:p>
        </p:txBody>
      </p:sp>
      <p:pic>
        <p:nvPicPr>
          <p:cNvPr id="5" name="Picture 9" descr="Lurie_R_RGB.png">
            <a:extLst>
              <a:ext uri="{FF2B5EF4-FFF2-40B4-BE49-F238E27FC236}">
                <a16:creationId xmlns:a16="http://schemas.microsoft.com/office/drawing/2014/main" id="{FA38A0B9-A5FE-1443-832B-A8F7E6F222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0813"/>
            <a:ext cx="5122418" cy="170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EBDFDDDA-2517-3B48-9D0D-5F0C6F0BF103}"/>
              </a:ext>
            </a:extLst>
          </p:cNvPr>
          <p:cNvPicPr>
            <a:picLocks noChangeAspect="1"/>
          </p:cNvPicPr>
          <p:nvPr/>
        </p:nvPicPr>
        <p:blipFill>
          <a:blip r:embed="rId3">
            <a:extLst>
              <a:ext uri="{28A0092B-C50C-407E-A947-70E740481C1C}">
                <a14:useLocalDpi xmlns:a14="http://schemas.microsoft.com/office/drawing/2010/main" val="0"/>
              </a:ext>
            </a:extLst>
          </a:blip>
          <a:srcRect r="9621" b="9456"/>
          <a:stretch>
            <a:fillRect/>
          </a:stretch>
        </p:blipFill>
        <p:spPr bwMode="ltGray">
          <a:xfrm>
            <a:off x="8054592" y="2759076"/>
            <a:ext cx="4137408" cy="411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Feinberg-linear-RGB.png">
            <a:extLst>
              <a:ext uri="{FF2B5EF4-FFF2-40B4-BE49-F238E27FC236}">
                <a16:creationId xmlns:a16="http://schemas.microsoft.com/office/drawing/2014/main" id="{3458F20E-8D16-D744-B5F6-A2F2703803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24984" y="642938"/>
            <a:ext cx="2847594" cy="53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40838" y="1658720"/>
            <a:ext cx="7139517" cy="1470025"/>
          </a:xfrm>
        </p:spPr>
        <p:txBody>
          <a:bodyPr/>
          <a:lstStyle>
            <a:lvl1pPr>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0838" y="3392513"/>
            <a:ext cx="5731932" cy="1752600"/>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FA4E9FB1-FA41-D844-8C29-320EB3720B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00488" y="5511320"/>
            <a:ext cx="999992" cy="1229990"/>
          </a:xfrm>
          <a:prstGeom prst="rect">
            <a:avLst/>
          </a:prstGeom>
        </p:spPr>
      </p:pic>
      <p:pic>
        <p:nvPicPr>
          <p:cNvPr id="13" name="Picture 10" descr="Magnet Recognition Logo CMYK.png">
            <a:extLst>
              <a:ext uri="{FF2B5EF4-FFF2-40B4-BE49-F238E27FC236}">
                <a16:creationId xmlns:a16="http://schemas.microsoft.com/office/drawing/2014/main" id="{6DF29320-945E-6548-BA81-7F2A76BB185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610519" y="5713565"/>
            <a:ext cx="10318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90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637C5948-C152-E948-BA4F-E410F3ED05F7}"/>
              </a:ext>
            </a:extLst>
          </p:cNvPr>
          <p:cNvSpPr>
            <a:spLocks noGrp="1"/>
          </p:cNvSpPr>
          <p:nvPr>
            <p:ph type="sldNum" sz="quarter" idx="10"/>
          </p:nvPr>
        </p:nvSpPr>
        <p:spPr/>
        <p:txBody>
          <a:bodyPr/>
          <a:lstStyle>
            <a:lvl1pPr>
              <a:defRPr/>
            </a:lvl1pPr>
          </a:lstStyle>
          <a:p>
            <a:pPr>
              <a:defRPr/>
            </a:pPr>
            <a:fld id="{A36D3ED2-899A-F04E-9584-B7036BB3DE15}" type="slidenum">
              <a:rPr lang="en-US"/>
              <a:pPr>
                <a:defRPr/>
              </a:pPr>
              <a:t>‹#›</a:t>
            </a:fld>
            <a:endParaRPr lang="en-US" dirty="0"/>
          </a:p>
        </p:txBody>
      </p:sp>
    </p:spTree>
    <p:extLst>
      <p:ext uri="{BB962C8B-B14F-4D97-AF65-F5344CB8AC3E}">
        <p14:creationId xmlns:p14="http://schemas.microsoft.com/office/powerpoint/2010/main" val="117098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608139"/>
            <a:ext cx="2743200" cy="45180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40B1FCD-D325-614F-A67D-242144F35E80}"/>
              </a:ext>
            </a:extLst>
          </p:cNvPr>
          <p:cNvSpPr>
            <a:spLocks noGrp="1"/>
          </p:cNvSpPr>
          <p:nvPr>
            <p:ph type="sldNum" sz="quarter" idx="10"/>
          </p:nvPr>
        </p:nvSpPr>
        <p:spPr/>
        <p:txBody>
          <a:bodyPr/>
          <a:lstStyle>
            <a:lvl1pPr>
              <a:defRPr/>
            </a:lvl1pPr>
          </a:lstStyle>
          <a:p>
            <a:pPr>
              <a:defRPr/>
            </a:pPr>
            <a:fld id="{BCBB0B8B-73EA-7740-8F8A-DBE9F81B9A4C}" type="slidenum">
              <a:rPr lang="en-US"/>
              <a:pPr>
                <a:defRPr/>
              </a:pPr>
              <a:t>‹#›</a:t>
            </a:fld>
            <a:endParaRPr lang="en-US" dirty="0"/>
          </a:p>
        </p:txBody>
      </p:sp>
    </p:spTree>
    <p:extLst>
      <p:ext uri="{BB962C8B-B14F-4D97-AF65-F5344CB8AC3E}">
        <p14:creationId xmlns:p14="http://schemas.microsoft.com/office/powerpoint/2010/main" val="177881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05A1B-FED6-44F9-B986-D1DB6F41653B}" type="datetimeFigureOut">
              <a:rPr lang="en-US" smtClean="0"/>
              <a:t>9/19/2022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FDDE7B-4F9B-4C0B-9B6B-292A32D13226}" type="slidenum">
              <a:rPr lang="en-US" smtClean="0"/>
              <a:t>‹#›</a:t>
            </a:fld>
            <a:endParaRPr lang="en-US" dirty="0"/>
          </a:p>
        </p:txBody>
      </p:sp>
    </p:spTree>
    <p:extLst>
      <p:ext uri="{BB962C8B-B14F-4D97-AF65-F5344CB8AC3E}">
        <p14:creationId xmlns:p14="http://schemas.microsoft.com/office/powerpoint/2010/main" val="1285441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ver - Full Re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5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Title-Only Layout </a:t>
            </a:r>
            <a:br>
              <a:rPr lang="en-US" dirty="0"/>
            </a:br>
            <a:r>
              <a:rPr lang="en-US" dirty="0"/>
              <a:t>for off-format content</a:t>
            </a:r>
          </a:p>
        </p:txBody>
      </p:sp>
      <p:sp>
        <p:nvSpPr>
          <p:cNvPr id="5" name="Slide Number Placeholder 4"/>
          <p:cNvSpPr>
            <a:spLocks noGrp="1"/>
          </p:cNvSpPr>
          <p:nvPr>
            <p:ph type="sldNum" sz="quarter" idx="12"/>
          </p:nvPr>
        </p:nvSpPr>
        <p:spPr/>
        <p:txBody>
          <a:bodyPr/>
          <a:lstStyle/>
          <a:p>
            <a:fld id="{0A04C45C-EEE3-41C4-9EC5-D358FEAE28D9}" type="slidenum">
              <a:rPr lang="en-US" smtClean="0"/>
              <a:pPr/>
              <a:t>‹#›</a:t>
            </a:fld>
            <a:endParaRPr lang="en-US" dirty="0"/>
          </a:p>
        </p:txBody>
      </p:sp>
    </p:spTree>
    <p:extLst>
      <p:ext uri="{BB962C8B-B14F-4D97-AF65-F5344CB8AC3E}">
        <p14:creationId xmlns:p14="http://schemas.microsoft.com/office/powerpoint/2010/main" val="2224388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Interior Slides; 36 </a:t>
            </a:r>
            <a:r>
              <a:rPr lang="en-US" dirty="0" err="1"/>
              <a:t>pt</a:t>
            </a:r>
            <a:r>
              <a:rPr lang="en-US" dirty="0"/>
              <a:t> type, keep to one line if possible</a:t>
            </a:r>
          </a:p>
        </p:txBody>
      </p:sp>
      <p:sp>
        <p:nvSpPr>
          <p:cNvPr id="3" name="Content Placeholder 2"/>
          <p:cNvSpPr>
            <a:spLocks noGrp="1"/>
          </p:cNvSpPr>
          <p:nvPr>
            <p:ph idx="1"/>
          </p:nvPr>
        </p:nvSpPr>
        <p:spPr/>
        <p:txBody>
          <a:bodyPr/>
          <a:lstStyle>
            <a:lvl5pPr>
              <a:defRPr/>
            </a:lvl5pPr>
            <a:lvl6pPr marL="1143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A04C45C-EEE3-41C4-9EC5-D358FEAE28D9}" type="slidenum">
              <a:rPr lang="en-US" smtClean="0"/>
              <a:pPr/>
              <a:t>‹#›</a:t>
            </a:fld>
            <a:endParaRPr lang="en-US" dirty="0"/>
          </a:p>
        </p:txBody>
      </p:sp>
    </p:spTree>
    <p:extLst>
      <p:ext uri="{BB962C8B-B14F-4D97-AF65-F5344CB8AC3E}">
        <p14:creationId xmlns:p14="http://schemas.microsoft.com/office/powerpoint/2010/main" val="2642954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C10CC-F4FD-B27A-9B95-E2906F6570A2}"/>
              </a:ext>
            </a:extLst>
          </p:cNvPr>
          <p:cNvSpPr>
            <a:spLocks noGrp="1"/>
          </p:cNvSpPr>
          <p:nvPr>
            <p:ph type="dt" sz="half" idx="10"/>
          </p:nvPr>
        </p:nvSpPr>
        <p:spPr/>
        <p:txBody>
          <a:bodyPr/>
          <a:lstStyle/>
          <a:p>
            <a:fld id="{498FA6B5-3779-4DEB-B07F-7747BC0366D8}" type="datetimeFigureOut">
              <a:rPr lang="en-US" smtClean="0"/>
              <a:t>9/19/2022</a:t>
            </a:fld>
            <a:endParaRPr lang="en-US" dirty="0"/>
          </a:p>
        </p:txBody>
      </p:sp>
      <p:sp>
        <p:nvSpPr>
          <p:cNvPr id="3" name="Footer Placeholder 2">
            <a:extLst>
              <a:ext uri="{FF2B5EF4-FFF2-40B4-BE49-F238E27FC236}">
                <a16:creationId xmlns:a16="http://schemas.microsoft.com/office/drawing/2014/main" id="{D4939F30-4985-00BA-4EE2-9FEAD5B6CA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51FA5A6-1CB9-B22D-F909-D9E27EC43578}"/>
              </a:ext>
            </a:extLst>
          </p:cNvPr>
          <p:cNvSpPr>
            <a:spLocks noGrp="1"/>
          </p:cNvSpPr>
          <p:nvPr>
            <p:ph type="sldNum" sz="quarter" idx="12"/>
          </p:nvPr>
        </p:nvSpPr>
        <p:spPr/>
        <p:txBody>
          <a:bodyPr/>
          <a:lstStyle/>
          <a:p>
            <a:fld id="{64040B23-E2DE-4463-8C65-8E619F9ECD88}" type="slidenum">
              <a:rPr lang="en-US" smtClean="0"/>
              <a:t>‹#›</a:t>
            </a:fld>
            <a:endParaRPr lang="en-US" dirty="0"/>
          </a:p>
        </p:txBody>
      </p:sp>
    </p:spTree>
    <p:extLst>
      <p:ext uri="{BB962C8B-B14F-4D97-AF65-F5344CB8AC3E}">
        <p14:creationId xmlns:p14="http://schemas.microsoft.com/office/powerpoint/2010/main" val="321120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EFDCD-B6DC-4026-ACB8-7E4D50D0EE7B}" type="datetimeFigureOut">
              <a:rPr lang="en-US" smtClean="0"/>
              <a:t>9/19/2022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B38924-3D76-4029-BA48-EEBEE165AA85}" type="slidenum">
              <a:rPr lang="en-US" smtClean="0"/>
              <a:t>‹#›</a:t>
            </a:fld>
            <a:endParaRPr lang="en-US" dirty="0"/>
          </a:p>
        </p:txBody>
      </p:sp>
    </p:spTree>
    <p:extLst>
      <p:ext uri="{BB962C8B-B14F-4D97-AF65-F5344CB8AC3E}">
        <p14:creationId xmlns:p14="http://schemas.microsoft.com/office/powerpoint/2010/main" val="255581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marL="1143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2DC395C9-510E-4D96-94A6-22A77CB31DF7}"/>
              </a:ext>
            </a:extLst>
          </p:cNvPr>
          <p:cNvSpPr>
            <a:spLocks noGrp="1"/>
          </p:cNvSpPr>
          <p:nvPr>
            <p:ph type="sldNum" sz="quarter" idx="10"/>
          </p:nvPr>
        </p:nvSpPr>
        <p:spPr/>
        <p:txBody>
          <a:bodyPr/>
          <a:lstStyle>
            <a:lvl1pPr>
              <a:defRPr/>
            </a:lvl1pPr>
          </a:lstStyle>
          <a:p>
            <a:pPr>
              <a:defRPr/>
            </a:pPr>
            <a:fld id="{201ED11A-C07F-466A-9F61-37DF469DD249}" type="slidenum">
              <a:rPr lang="en-US"/>
              <a:pPr>
                <a:defRPr/>
              </a:pPr>
              <a:t>‹#›</a:t>
            </a:fld>
            <a:endParaRPr lang="en-US" dirty="0"/>
          </a:p>
        </p:txBody>
      </p:sp>
    </p:spTree>
    <p:extLst>
      <p:ext uri="{BB962C8B-B14F-4D97-AF65-F5344CB8AC3E}">
        <p14:creationId xmlns:p14="http://schemas.microsoft.com/office/powerpoint/2010/main" val="1091331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Title-Only Layout </a:t>
            </a:r>
            <a:br>
              <a:rPr lang="en-US" dirty="0"/>
            </a:br>
            <a:r>
              <a:rPr lang="en-US" dirty="0"/>
              <a:t>for off-format content</a:t>
            </a:r>
          </a:p>
        </p:txBody>
      </p:sp>
      <p:sp>
        <p:nvSpPr>
          <p:cNvPr id="5" name="Slide Number Placeholder 4"/>
          <p:cNvSpPr>
            <a:spLocks noGrp="1"/>
          </p:cNvSpPr>
          <p:nvPr>
            <p:ph type="sldNum" sz="quarter" idx="12"/>
          </p:nvPr>
        </p:nvSpPr>
        <p:spPr/>
        <p:txBody>
          <a:bodyPr/>
          <a:lstStyle/>
          <a:p>
            <a:fld id="{0A04C45C-EEE3-41C4-9EC5-D358FEAE28D9}" type="slidenum">
              <a:rPr lang="en-US" smtClean="0"/>
              <a:pPr/>
              <a:t>‹#›</a:t>
            </a:fld>
            <a:endParaRPr lang="en-US" dirty="0"/>
          </a:p>
        </p:txBody>
      </p:sp>
    </p:spTree>
    <p:extLst>
      <p:ext uri="{BB962C8B-B14F-4D97-AF65-F5344CB8AC3E}">
        <p14:creationId xmlns:p14="http://schemas.microsoft.com/office/powerpoint/2010/main" val="893136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marL="1143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710E8D76-B073-0B4B-9F1A-D8C6063E6457}"/>
              </a:ext>
            </a:extLst>
          </p:cNvPr>
          <p:cNvSpPr>
            <a:spLocks noGrp="1"/>
          </p:cNvSpPr>
          <p:nvPr>
            <p:ph type="sldNum" sz="quarter" idx="10"/>
          </p:nvPr>
        </p:nvSpPr>
        <p:spPr/>
        <p:txBody>
          <a:bodyPr/>
          <a:lstStyle>
            <a:lvl1pPr>
              <a:defRPr/>
            </a:lvl1pPr>
          </a:lstStyle>
          <a:p>
            <a:pPr>
              <a:defRPr/>
            </a:pPr>
            <a:fld id="{5760DC6B-33D4-CD4C-9999-64307D58DE39}" type="slidenum">
              <a:rPr lang="en-US"/>
              <a:pPr>
                <a:defRPr/>
              </a:pPr>
              <a:t>‹#›</a:t>
            </a:fld>
            <a:endParaRPr lang="en-US" dirty="0"/>
          </a:p>
        </p:txBody>
      </p:sp>
    </p:spTree>
    <p:extLst>
      <p:ext uri="{BB962C8B-B14F-4D97-AF65-F5344CB8AC3E}">
        <p14:creationId xmlns:p14="http://schemas.microsoft.com/office/powerpoint/2010/main" val="195412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8" descr="Lurie_R_RGB.png">
            <a:extLst>
              <a:ext uri="{FF2B5EF4-FFF2-40B4-BE49-F238E27FC236}">
                <a16:creationId xmlns:a16="http://schemas.microsoft.com/office/drawing/2014/main" id="{E2CA7193-C0E5-2443-9EBC-E628915B7F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85" y="0"/>
            <a:ext cx="2706497" cy="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FFF3F064-2E1F-5443-A226-2CB742C7975A}"/>
              </a:ext>
            </a:extLst>
          </p:cNvPr>
          <p:cNvPicPr>
            <a:picLocks noChangeAspect="1"/>
          </p:cNvPicPr>
          <p:nvPr/>
        </p:nvPicPr>
        <p:blipFill>
          <a:blip r:embed="rId3">
            <a:extLst>
              <a:ext uri="{28A0092B-C50C-407E-A947-70E740481C1C}">
                <a14:useLocalDpi xmlns:a14="http://schemas.microsoft.com/office/drawing/2010/main" val="0"/>
              </a:ext>
            </a:extLst>
          </a:blip>
          <a:srcRect r="9621" b="9456"/>
          <a:stretch>
            <a:fillRect/>
          </a:stretch>
        </p:blipFill>
        <p:spPr bwMode="ltGray">
          <a:xfrm>
            <a:off x="8054592" y="2759076"/>
            <a:ext cx="4137408" cy="411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Feinberg-linear-RGB.png">
            <a:extLst>
              <a:ext uri="{FF2B5EF4-FFF2-40B4-BE49-F238E27FC236}">
                <a16:creationId xmlns:a16="http://schemas.microsoft.com/office/drawing/2014/main" id="{07AC4841-564F-174C-BEB7-2D6B5FB860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4796" y="288925"/>
            <a:ext cx="2167763" cy="41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4066" y="2747963"/>
            <a:ext cx="6364981" cy="1362075"/>
          </a:xfrm>
        </p:spPr>
        <p:txBody>
          <a:bodyPr>
            <a:noAutofit/>
          </a:bodyPr>
          <a:lstStyle>
            <a:lvl1pPr algn="l">
              <a:defRPr sz="3600" b="0" cap="none">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C84C5C9-D94D-8B49-AC71-D270F21DB357}"/>
              </a:ext>
            </a:extLst>
          </p:cNvPr>
          <p:cNvSpPr>
            <a:spLocks noGrp="1"/>
          </p:cNvSpPr>
          <p:nvPr>
            <p:ph type="sldNum" sz="quarter" idx="10"/>
          </p:nvPr>
        </p:nvSpPr>
        <p:spPr/>
        <p:txBody>
          <a:bodyPr/>
          <a:lstStyle>
            <a:lvl1pPr>
              <a:defRPr>
                <a:solidFill>
                  <a:schemeClr val="bg1"/>
                </a:solidFill>
              </a:defRPr>
            </a:lvl1pPr>
          </a:lstStyle>
          <a:p>
            <a:pPr>
              <a:defRPr/>
            </a:pPr>
            <a:fld id="{97DAC40F-8B4B-D94D-B9F1-BB0B3CA78217}" type="slidenum">
              <a:rPr lang="en-US"/>
              <a:pPr>
                <a:defRPr/>
              </a:pPr>
              <a:t>‹#›</a:t>
            </a:fld>
            <a:endParaRPr lang="en-US" dirty="0"/>
          </a:p>
        </p:txBody>
      </p:sp>
    </p:spTree>
    <p:extLst>
      <p:ext uri="{BB962C8B-B14F-4D97-AF65-F5344CB8AC3E}">
        <p14:creationId xmlns:p14="http://schemas.microsoft.com/office/powerpoint/2010/main" val="255706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364067" y="1600201"/>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681FDB74-2C50-BB43-8997-A99179F8058B}"/>
              </a:ext>
            </a:extLst>
          </p:cNvPr>
          <p:cNvSpPr>
            <a:spLocks noGrp="1"/>
          </p:cNvSpPr>
          <p:nvPr>
            <p:ph type="sldNum" sz="quarter" idx="10"/>
          </p:nvPr>
        </p:nvSpPr>
        <p:spPr/>
        <p:txBody>
          <a:bodyPr/>
          <a:lstStyle>
            <a:lvl1pPr>
              <a:defRPr/>
            </a:lvl1pPr>
          </a:lstStyle>
          <a:p>
            <a:pPr>
              <a:defRPr/>
            </a:pPr>
            <a:fld id="{3691056C-4BAF-9344-A14D-05727E489CC1}" type="slidenum">
              <a:rPr lang="en-US"/>
              <a:pPr>
                <a:defRPr/>
              </a:pPr>
              <a:t>‹#›</a:t>
            </a:fld>
            <a:endParaRPr lang="en-US" dirty="0"/>
          </a:p>
        </p:txBody>
      </p:sp>
    </p:spTree>
    <p:extLst>
      <p:ext uri="{BB962C8B-B14F-4D97-AF65-F5344CB8AC3E}">
        <p14:creationId xmlns:p14="http://schemas.microsoft.com/office/powerpoint/2010/main" val="163089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78C5D-41F4-C64E-93F3-928FA491F046}"/>
              </a:ext>
            </a:extLst>
          </p:cNvPr>
          <p:cNvSpPr/>
          <p:nvPr/>
        </p:nvSpPr>
        <p:spPr bwMode="white">
          <a:xfrm>
            <a:off x="0" y="0"/>
            <a:ext cx="12192000" cy="1309688"/>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Calibri" panose="020F0502020204030204" pitchFamily="34" charset="0"/>
            </a:endParaRP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4" name="Content Placeholder 3"/>
          <p:cNvSpPr>
            <a:spLocks noGrp="1"/>
          </p:cNvSpPr>
          <p:nvPr>
            <p:ph sz="half" idx="2"/>
          </p:nvPr>
        </p:nvSpPr>
        <p:spPr>
          <a:xfrm>
            <a:off x="364067" y="1600199"/>
            <a:ext cx="5632704"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p:txBody>
      </p:sp>
      <p:sp>
        <p:nvSpPr>
          <p:cNvPr id="6" name="Content Placeholder 5"/>
          <p:cNvSpPr>
            <a:spLocks noGrp="1"/>
          </p:cNvSpPr>
          <p:nvPr>
            <p:ph sz="quarter" idx="4"/>
          </p:nvPr>
        </p:nvSpPr>
        <p:spPr>
          <a:xfrm>
            <a:off x="6205089" y="1600199"/>
            <a:ext cx="5620512"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p:txBody>
      </p:sp>
      <p:sp>
        <p:nvSpPr>
          <p:cNvPr id="9" name="Slide Number Placeholder 8">
            <a:extLst>
              <a:ext uri="{FF2B5EF4-FFF2-40B4-BE49-F238E27FC236}">
                <a16:creationId xmlns:a16="http://schemas.microsoft.com/office/drawing/2014/main" id="{90B42EE1-F058-3C42-823B-B0CC5992189B}"/>
              </a:ext>
            </a:extLst>
          </p:cNvPr>
          <p:cNvSpPr>
            <a:spLocks noGrp="1"/>
          </p:cNvSpPr>
          <p:nvPr>
            <p:ph type="sldNum" sz="quarter" idx="10"/>
          </p:nvPr>
        </p:nvSpPr>
        <p:spPr/>
        <p:txBody>
          <a:bodyPr/>
          <a:lstStyle>
            <a:lvl1pPr>
              <a:defRPr/>
            </a:lvl1pPr>
          </a:lstStyle>
          <a:p>
            <a:pPr>
              <a:defRPr/>
            </a:pPr>
            <a:fld id="{61FF2959-A28F-3A4B-A406-F51A27E93784}" type="slidenum">
              <a:rPr lang="en-US"/>
              <a:pPr>
                <a:defRPr/>
              </a:pPr>
              <a:t>‹#›</a:t>
            </a:fld>
            <a:endParaRPr lang="en-US" dirty="0"/>
          </a:p>
        </p:txBody>
      </p:sp>
      <p:pic>
        <p:nvPicPr>
          <p:cNvPr id="10" name="Picture 6" descr="Lurie_R_RGB.png">
            <a:extLst>
              <a:ext uri="{FF2B5EF4-FFF2-40B4-BE49-F238E27FC236}">
                <a16:creationId xmlns:a16="http://schemas.microsoft.com/office/drawing/2014/main" id="{872F3FE4-DD13-424A-B9D1-59358785B1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85503" y="0"/>
            <a:ext cx="2706497" cy="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Feinberg-linear-RGB.png">
            <a:extLst>
              <a:ext uri="{FF2B5EF4-FFF2-40B4-BE49-F238E27FC236}">
                <a16:creationId xmlns:a16="http://schemas.microsoft.com/office/drawing/2014/main" id="{D21A6FA0-2E9A-B544-9940-8FA7A8A447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1151" y="6429375"/>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17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6F90E66E-153C-5A4F-A564-EB43F6C1AF0B}"/>
              </a:ext>
            </a:extLst>
          </p:cNvPr>
          <p:cNvSpPr>
            <a:spLocks noGrp="1"/>
          </p:cNvSpPr>
          <p:nvPr>
            <p:ph type="sldNum" sz="quarter" idx="10"/>
          </p:nvPr>
        </p:nvSpPr>
        <p:spPr/>
        <p:txBody>
          <a:bodyPr/>
          <a:lstStyle>
            <a:lvl1pPr>
              <a:defRPr/>
            </a:lvl1pPr>
          </a:lstStyle>
          <a:p>
            <a:pPr>
              <a:defRPr/>
            </a:pPr>
            <a:fld id="{93A8C14D-AFD6-FF47-8FCA-9B2B64829FF9}" type="slidenum">
              <a:rPr lang="en-US"/>
              <a:pPr>
                <a:defRPr/>
              </a:pPr>
              <a:t>‹#›</a:t>
            </a:fld>
            <a:endParaRPr lang="en-US" dirty="0"/>
          </a:p>
        </p:txBody>
      </p:sp>
    </p:spTree>
    <p:extLst>
      <p:ext uri="{BB962C8B-B14F-4D97-AF65-F5344CB8AC3E}">
        <p14:creationId xmlns:p14="http://schemas.microsoft.com/office/powerpoint/2010/main" val="160685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E5A7EF-2BB7-AA44-9F4E-51A5F7569C32}"/>
              </a:ext>
            </a:extLst>
          </p:cNvPr>
          <p:cNvSpPr/>
          <p:nvPr/>
        </p:nvSpPr>
        <p:spPr bwMode="white">
          <a:xfrm>
            <a:off x="0" y="0"/>
            <a:ext cx="12192000" cy="1309688"/>
          </a:xfrm>
          <a:prstGeom prst="rect">
            <a:avLst/>
          </a:prstGeom>
          <a:gradFill>
            <a:gsLst>
              <a:gs pos="0">
                <a:schemeClr val="accent2">
                  <a:alpha val="65000"/>
                </a:schemeClr>
              </a:gs>
              <a:gs pos="100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Calibri" panose="020F0502020204030204" pitchFamily="34" charset="0"/>
            </a:endParaRPr>
          </a:p>
        </p:txBody>
      </p:sp>
      <p:sp>
        <p:nvSpPr>
          <p:cNvPr id="3" name="Slide Number Placeholder 3">
            <a:extLst>
              <a:ext uri="{FF2B5EF4-FFF2-40B4-BE49-F238E27FC236}">
                <a16:creationId xmlns:a16="http://schemas.microsoft.com/office/drawing/2014/main" id="{4D2A6757-AAD7-A848-96B8-1BF59159574D}"/>
              </a:ext>
            </a:extLst>
          </p:cNvPr>
          <p:cNvSpPr>
            <a:spLocks noGrp="1"/>
          </p:cNvSpPr>
          <p:nvPr>
            <p:ph type="sldNum" sz="quarter" idx="10"/>
          </p:nvPr>
        </p:nvSpPr>
        <p:spPr/>
        <p:txBody>
          <a:bodyPr/>
          <a:lstStyle>
            <a:lvl1pPr>
              <a:defRPr/>
            </a:lvl1pPr>
          </a:lstStyle>
          <a:p>
            <a:pPr>
              <a:defRPr/>
            </a:pPr>
            <a:fld id="{A3F550D0-6FCF-804F-9CBF-0532548A5D23}" type="slidenum">
              <a:rPr lang="en-US"/>
              <a:pPr>
                <a:defRPr/>
              </a:pPr>
              <a:t>‹#›</a:t>
            </a:fld>
            <a:endParaRPr lang="en-US" dirty="0"/>
          </a:p>
        </p:txBody>
      </p:sp>
    </p:spTree>
    <p:extLst>
      <p:ext uri="{BB962C8B-B14F-4D97-AF65-F5344CB8AC3E}">
        <p14:creationId xmlns:p14="http://schemas.microsoft.com/office/powerpoint/2010/main" val="343934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7A8097-2AB9-0047-91C0-615BABAE08AF}"/>
              </a:ext>
            </a:extLst>
          </p:cNvPr>
          <p:cNvSpPr/>
          <p:nvPr/>
        </p:nvSpPr>
        <p:spPr bwMode="white">
          <a:xfrm>
            <a:off x="0" y="0"/>
            <a:ext cx="12192000" cy="1309688"/>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Calibri" panose="020F0502020204030204" pitchFamily="34" charset="0"/>
            </a:endParaRPr>
          </a:p>
        </p:txBody>
      </p:sp>
      <p:sp>
        <p:nvSpPr>
          <p:cNvPr id="2" name="Title 1"/>
          <p:cNvSpPr>
            <a:spLocks noGrp="1"/>
          </p:cNvSpPr>
          <p:nvPr>
            <p:ph type="title"/>
          </p:nvPr>
        </p:nvSpPr>
        <p:spPr>
          <a:xfrm>
            <a:off x="609601" y="750730"/>
            <a:ext cx="4011084" cy="1162050"/>
          </a:xfrm>
        </p:spPr>
        <p:txBody>
          <a:bodyPr>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750731"/>
            <a:ext cx="6815667" cy="5853113"/>
          </a:xfrm>
        </p:spPr>
        <p:txBody>
          <a:bodyPr>
            <a:noAutofit/>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912781"/>
            <a:ext cx="4011084" cy="4235910"/>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a:extLst>
              <a:ext uri="{FF2B5EF4-FFF2-40B4-BE49-F238E27FC236}">
                <a16:creationId xmlns:a16="http://schemas.microsoft.com/office/drawing/2014/main" id="{C57AFD03-9628-014F-9492-CC02D26A8E2B}"/>
              </a:ext>
            </a:extLst>
          </p:cNvPr>
          <p:cNvSpPr>
            <a:spLocks noGrp="1"/>
          </p:cNvSpPr>
          <p:nvPr>
            <p:ph type="sldNum" sz="quarter" idx="10"/>
          </p:nvPr>
        </p:nvSpPr>
        <p:spPr/>
        <p:txBody>
          <a:bodyPr/>
          <a:lstStyle>
            <a:lvl1pPr>
              <a:defRPr/>
            </a:lvl1pPr>
          </a:lstStyle>
          <a:p>
            <a:pPr>
              <a:defRPr/>
            </a:pPr>
            <a:fld id="{A9548BEB-5E22-BF4E-9003-3647EB3402E7}" type="slidenum">
              <a:rPr lang="en-US"/>
              <a:pPr>
                <a:defRPr/>
              </a:pPr>
              <a:t>‹#›</a:t>
            </a:fld>
            <a:endParaRPr lang="en-US" dirty="0"/>
          </a:p>
        </p:txBody>
      </p:sp>
      <p:pic>
        <p:nvPicPr>
          <p:cNvPr id="9" name="Picture 6" descr="Lurie_R_RGB.png">
            <a:extLst>
              <a:ext uri="{FF2B5EF4-FFF2-40B4-BE49-F238E27FC236}">
                <a16:creationId xmlns:a16="http://schemas.microsoft.com/office/drawing/2014/main" id="{2D6A13C0-0C1D-1D42-8AC6-2BE7407024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85503" y="0"/>
            <a:ext cx="2706497" cy="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Feinberg-linear-RGB.png">
            <a:extLst>
              <a:ext uri="{FF2B5EF4-FFF2-40B4-BE49-F238E27FC236}">
                <a16:creationId xmlns:a16="http://schemas.microsoft.com/office/drawing/2014/main" id="{9B2BF1A0-59DF-F54A-9990-381016A8AB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1151" y="6429375"/>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96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06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364067" y="612775"/>
            <a:ext cx="73152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36406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DB71215-5100-E547-B860-3B4F122DECCB}"/>
              </a:ext>
            </a:extLst>
          </p:cNvPr>
          <p:cNvSpPr>
            <a:spLocks noGrp="1"/>
          </p:cNvSpPr>
          <p:nvPr>
            <p:ph type="sldNum" sz="quarter" idx="10"/>
          </p:nvPr>
        </p:nvSpPr>
        <p:spPr/>
        <p:txBody>
          <a:bodyPr/>
          <a:lstStyle>
            <a:lvl1pPr>
              <a:defRPr/>
            </a:lvl1pPr>
          </a:lstStyle>
          <a:p>
            <a:pPr>
              <a:defRPr/>
            </a:pPr>
            <a:fld id="{21B1E448-05CD-C34F-9EAB-963CAE004328}" type="slidenum">
              <a:rPr lang="en-US"/>
              <a:pPr>
                <a:defRPr/>
              </a:pPr>
              <a:t>‹#›</a:t>
            </a:fld>
            <a:endParaRPr lang="en-US" dirty="0"/>
          </a:p>
        </p:txBody>
      </p:sp>
    </p:spTree>
    <p:extLst>
      <p:ext uri="{BB962C8B-B14F-4D97-AF65-F5344CB8AC3E}">
        <p14:creationId xmlns:p14="http://schemas.microsoft.com/office/powerpoint/2010/main" val="159777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0389C6-C2F6-D84D-B0F9-A51EFA1EFB21}"/>
              </a:ext>
            </a:extLst>
          </p:cNvPr>
          <p:cNvSpPr/>
          <p:nvPr/>
        </p:nvSpPr>
        <p:spPr bwMode="white">
          <a:xfrm>
            <a:off x="0" y="0"/>
            <a:ext cx="12192000" cy="1309688"/>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Calibri" panose="020F0502020204030204" pitchFamily="34" charset="0"/>
            </a:endParaRPr>
          </a:p>
        </p:txBody>
      </p:sp>
      <p:pic>
        <p:nvPicPr>
          <p:cNvPr id="1027" name="Picture 6" descr="Lurie_R_RGB.png">
            <a:extLst>
              <a:ext uri="{FF2B5EF4-FFF2-40B4-BE49-F238E27FC236}">
                <a16:creationId xmlns:a16="http://schemas.microsoft.com/office/drawing/2014/main" id="{42156BDB-A0E6-F14E-85FD-8E8CCB285B4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485503" y="0"/>
            <a:ext cx="2706497" cy="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A6F8286F-B1B2-0D43-B17A-71289465955D}"/>
              </a:ext>
            </a:extLst>
          </p:cNvPr>
          <p:cNvSpPr>
            <a:spLocks noGrp="1"/>
          </p:cNvSpPr>
          <p:nvPr>
            <p:ph type="title"/>
          </p:nvPr>
        </p:nvSpPr>
        <p:spPr bwMode="auto">
          <a:xfrm>
            <a:off x="364067" y="274639"/>
            <a:ext cx="83820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US" altLang="en-US" dirty="0"/>
          </a:p>
        </p:txBody>
      </p:sp>
      <p:sp>
        <p:nvSpPr>
          <p:cNvPr id="1029" name="Text Placeholder 2">
            <a:extLst>
              <a:ext uri="{FF2B5EF4-FFF2-40B4-BE49-F238E27FC236}">
                <a16:creationId xmlns:a16="http://schemas.microsoft.com/office/drawing/2014/main" id="{819A18E4-CB87-8447-B2FE-B3D5635A96C1}"/>
              </a:ext>
            </a:extLst>
          </p:cNvPr>
          <p:cNvSpPr>
            <a:spLocks noGrp="1"/>
          </p:cNvSpPr>
          <p:nvPr>
            <p:ph type="body" idx="1"/>
          </p:nvPr>
        </p:nvSpPr>
        <p:spPr bwMode="auto">
          <a:xfrm>
            <a:off x="364067" y="1416051"/>
            <a:ext cx="11463867"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Slide Number Placeholder 5">
            <a:extLst>
              <a:ext uri="{FF2B5EF4-FFF2-40B4-BE49-F238E27FC236}">
                <a16:creationId xmlns:a16="http://schemas.microsoft.com/office/drawing/2014/main" id="{99C00837-C1D7-8846-9387-503C75754659}"/>
              </a:ext>
            </a:extLst>
          </p:cNvPr>
          <p:cNvSpPr>
            <a:spLocks noGrp="1"/>
          </p:cNvSpPr>
          <p:nvPr>
            <p:ph type="sldNum" sz="quarter" idx="4"/>
          </p:nvPr>
        </p:nvSpPr>
        <p:spPr>
          <a:xfrm>
            <a:off x="11277600" y="6430964"/>
            <a:ext cx="552451" cy="153987"/>
          </a:xfrm>
          <a:prstGeom prst="rect">
            <a:avLst/>
          </a:prstGeom>
        </p:spPr>
        <p:txBody>
          <a:bodyPr vert="horz" wrap="square" lIns="0" tIns="0" rIns="0" bIns="0" rtlCol="0" anchor="b">
            <a:spAutoFit/>
          </a:bodyPr>
          <a:lstStyle>
            <a:lvl1pPr algn="r" eaLnBrk="1" fontAlgn="auto" hangingPunct="1">
              <a:spcBef>
                <a:spcPts val="0"/>
              </a:spcBef>
              <a:spcAft>
                <a:spcPts val="0"/>
              </a:spcAft>
              <a:defRPr sz="1000" b="0" i="0">
                <a:solidFill>
                  <a:schemeClr val="accent1"/>
                </a:solidFill>
                <a:latin typeface="Calibri" panose="020F0502020204030204" pitchFamily="34" charset="0"/>
              </a:defRPr>
            </a:lvl1pPr>
          </a:lstStyle>
          <a:p>
            <a:pPr>
              <a:defRPr/>
            </a:pPr>
            <a:fld id="{459FDDF2-E6D1-FB45-B1B5-3387065B5DCC}" type="slidenum">
              <a:rPr lang="en-US" smtClean="0"/>
              <a:pPr>
                <a:defRPr/>
              </a:pPr>
              <a:t>‹#›</a:t>
            </a:fld>
            <a:endParaRPr lang="en-US" dirty="0"/>
          </a:p>
        </p:txBody>
      </p:sp>
      <p:pic>
        <p:nvPicPr>
          <p:cNvPr id="1031" name="Picture 7" descr="Feinberg-linear-RGB.png">
            <a:extLst>
              <a:ext uri="{FF2B5EF4-FFF2-40B4-BE49-F238E27FC236}">
                <a16:creationId xmlns:a16="http://schemas.microsoft.com/office/drawing/2014/main" id="{D1E33A53-FCFB-2F41-B2E7-2C1AA868A64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11151" y="6429375"/>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1" r:id="rId2"/>
    <p:sldLayoutId id="2147483688" r:id="rId3"/>
    <p:sldLayoutId id="2147483903" r:id="rId4"/>
    <p:sldLayoutId id="2147483689" r:id="rId5"/>
    <p:sldLayoutId id="2147483683" r:id="rId6"/>
    <p:sldLayoutId id="2147483690" r:id="rId7"/>
    <p:sldLayoutId id="2147483691" r:id="rId8"/>
    <p:sldLayoutId id="2147483684" r:id="rId9"/>
    <p:sldLayoutId id="2147483685" r:id="rId10"/>
    <p:sldLayoutId id="2147483686" r:id="rId11"/>
  </p:sldLayoutIdLst>
  <p:hf hdr="0" ftr="0" dt="0"/>
  <p:txStyles>
    <p:titleStyle>
      <a:lvl1pPr algn="l" rtl="0" eaLnBrk="1" fontAlgn="base" hangingPunct="1">
        <a:lnSpc>
          <a:spcPct val="85000"/>
        </a:lnSpc>
        <a:spcBef>
          <a:spcPct val="0"/>
        </a:spcBef>
        <a:spcAft>
          <a:spcPct val="0"/>
        </a:spcAft>
        <a:defRPr sz="3600" b="0" i="0" kern="1200">
          <a:solidFill>
            <a:schemeClr val="tx1"/>
          </a:solidFill>
          <a:latin typeface="Calibri" panose="020F0502020204030204" pitchFamily="34" charset="0"/>
          <a:ea typeface="+mj-ea"/>
          <a:cs typeface="+mj-cs"/>
        </a:defRPr>
      </a:lvl1pPr>
      <a:lvl2pPr algn="l" rtl="0" eaLnBrk="1" fontAlgn="base" hangingPunct="1">
        <a:lnSpc>
          <a:spcPct val="85000"/>
        </a:lnSpc>
        <a:spcBef>
          <a:spcPct val="0"/>
        </a:spcBef>
        <a:spcAft>
          <a:spcPct val="0"/>
        </a:spcAft>
        <a:defRPr sz="3600">
          <a:solidFill>
            <a:schemeClr val="tx1"/>
          </a:solidFill>
          <a:latin typeface="Tahoma" panose="020B0604030504040204" pitchFamily="34" charset="0"/>
        </a:defRPr>
      </a:lvl2pPr>
      <a:lvl3pPr algn="l" rtl="0" eaLnBrk="1" fontAlgn="base" hangingPunct="1">
        <a:lnSpc>
          <a:spcPct val="85000"/>
        </a:lnSpc>
        <a:spcBef>
          <a:spcPct val="0"/>
        </a:spcBef>
        <a:spcAft>
          <a:spcPct val="0"/>
        </a:spcAft>
        <a:defRPr sz="3600">
          <a:solidFill>
            <a:schemeClr val="tx1"/>
          </a:solidFill>
          <a:latin typeface="Tahoma" panose="020B0604030504040204" pitchFamily="34" charset="0"/>
        </a:defRPr>
      </a:lvl3pPr>
      <a:lvl4pPr algn="l" rtl="0" eaLnBrk="1" fontAlgn="base" hangingPunct="1">
        <a:lnSpc>
          <a:spcPct val="85000"/>
        </a:lnSpc>
        <a:spcBef>
          <a:spcPct val="0"/>
        </a:spcBef>
        <a:spcAft>
          <a:spcPct val="0"/>
        </a:spcAft>
        <a:defRPr sz="3600">
          <a:solidFill>
            <a:schemeClr val="tx1"/>
          </a:solidFill>
          <a:latin typeface="Tahoma" panose="020B0604030504040204" pitchFamily="34" charset="0"/>
        </a:defRPr>
      </a:lvl4pPr>
      <a:lvl5pPr algn="l" rtl="0" eaLnBrk="1" fontAlgn="base" hangingPunct="1">
        <a:lnSpc>
          <a:spcPct val="85000"/>
        </a:lnSpc>
        <a:spcBef>
          <a:spcPct val="0"/>
        </a:spcBef>
        <a:spcAft>
          <a:spcPct val="0"/>
        </a:spcAft>
        <a:defRPr sz="3600">
          <a:solidFill>
            <a:schemeClr val="tx1"/>
          </a:solidFill>
          <a:latin typeface="Tahoma" panose="020B0604030504040204" pitchFamily="34" charset="0"/>
        </a:defRPr>
      </a:lvl5pPr>
      <a:lvl6pPr marL="457200" algn="l" rtl="0" eaLnBrk="1" fontAlgn="base" hangingPunct="1">
        <a:lnSpc>
          <a:spcPct val="85000"/>
        </a:lnSpc>
        <a:spcBef>
          <a:spcPct val="0"/>
        </a:spcBef>
        <a:spcAft>
          <a:spcPct val="0"/>
        </a:spcAft>
        <a:defRPr sz="3600">
          <a:solidFill>
            <a:schemeClr val="tx1"/>
          </a:solidFill>
          <a:latin typeface="Tahoma" panose="020B0604030504040204" pitchFamily="34" charset="0"/>
        </a:defRPr>
      </a:lvl6pPr>
      <a:lvl7pPr marL="914400" algn="l" rtl="0" eaLnBrk="1" fontAlgn="base" hangingPunct="1">
        <a:lnSpc>
          <a:spcPct val="85000"/>
        </a:lnSpc>
        <a:spcBef>
          <a:spcPct val="0"/>
        </a:spcBef>
        <a:spcAft>
          <a:spcPct val="0"/>
        </a:spcAft>
        <a:defRPr sz="3600">
          <a:solidFill>
            <a:schemeClr val="tx1"/>
          </a:solidFill>
          <a:latin typeface="Tahoma" panose="020B0604030504040204" pitchFamily="34" charset="0"/>
        </a:defRPr>
      </a:lvl7pPr>
      <a:lvl8pPr marL="1371600" algn="l" rtl="0" eaLnBrk="1" fontAlgn="base" hangingPunct="1">
        <a:lnSpc>
          <a:spcPct val="85000"/>
        </a:lnSpc>
        <a:spcBef>
          <a:spcPct val="0"/>
        </a:spcBef>
        <a:spcAft>
          <a:spcPct val="0"/>
        </a:spcAft>
        <a:defRPr sz="3600">
          <a:solidFill>
            <a:schemeClr val="tx1"/>
          </a:solidFill>
          <a:latin typeface="Tahoma" panose="020B0604030504040204" pitchFamily="34" charset="0"/>
        </a:defRPr>
      </a:lvl8pPr>
      <a:lvl9pPr marL="1828800" algn="l" rtl="0" eaLnBrk="1" fontAlgn="base" hangingPunct="1">
        <a:lnSpc>
          <a:spcPct val="85000"/>
        </a:lnSpc>
        <a:spcBef>
          <a:spcPct val="0"/>
        </a:spcBef>
        <a:spcAft>
          <a:spcPct val="0"/>
        </a:spcAft>
        <a:defRPr sz="3600">
          <a:solidFill>
            <a:schemeClr val="tx1"/>
          </a:solidFill>
          <a:latin typeface="Tahoma" panose="020B0604030504040204" pitchFamily="34" charset="0"/>
        </a:defRPr>
      </a:lvl9pPr>
    </p:titleStyle>
    <p:bodyStyle>
      <a:lvl1pPr marL="2286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mn-cs"/>
        </a:defRPr>
      </a:lvl1pPr>
      <a:lvl2pPr marL="457200" indent="-228600" algn="l" rtl="0" eaLnBrk="1" fontAlgn="base" hangingPunct="1">
        <a:lnSpc>
          <a:spcPct val="90000"/>
        </a:lnSpc>
        <a:spcBef>
          <a:spcPts val="600"/>
        </a:spcBef>
        <a:spcAft>
          <a:spcPct val="0"/>
        </a:spcAft>
        <a:buClr>
          <a:schemeClr val="accent1"/>
        </a:buClr>
        <a:buFont typeface="Tahoma" panose="020B0604030504040204" pitchFamily="34" charset="0"/>
        <a:buChar char="–"/>
        <a:defRPr sz="2000" b="0" i="0" kern="1200">
          <a:solidFill>
            <a:schemeClr val="tx1"/>
          </a:solidFill>
          <a:latin typeface="Calibri" panose="020F0502020204030204" pitchFamily="34" charset="0"/>
          <a:ea typeface="+mn-ea"/>
          <a:cs typeface="+mn-cs"/>
        </a:defRPr>
      </a:lvl2pPr>
      <a:lvl3pPr marL="6858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3pPr>
      <a:lvl4pPr marL="914400" indent="-228600" algn="l" rtl="0" eaLnBrk="1" fontAlgn="base" hangingPunct="1">
        <a:lnSpc>
          <a:spcPct val="90000"/>
        </a:lnSpc>
        <a:spcBef>
          <a:spcPts val="600"/>
        </a:spcBef>
        <a:spcAft>
          <a:spcPct val="0"/>
        </a:spcAft>
        <a:buClr>
          <a:schemeClr val="accent1"/>
        </a:buClr>
        <a:buFont typeface="Tahoma" panose="020B0604030504040204" pitchFamily="34" charset="0"/>
        <a:buChar char="–"/>
        <a:defRPr sz="2000" b="0" i="0" kern="1200">
          <a:solidFill>
            <a:schemeClr val="tx1"/>
          </a:solidFill>
          <a:latin typeface="Calibri" panose="020F0502020204030204" pitchFamily="34" charset="0"/>
          <a:ea typeface="+mn-ea"/>
          <a:cs typeface="+mn-cs"/>
        </a:defRPr>
      </a:lvl4pPr>
      <a:lvl5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5pPr>
      <a:lvl6pPr marL="1371600" indent="-228600" algn="l" defTabSz="914400" rtl="0" eaLnBrk="1" latinLnBrk="0" hangingPunct="1">
        <a:spcBef>
          <a:spcPct val="20000"/>
        </a:spcBef>
        <a:buClr>
          <a:schemeClr val="accent1"/>
        </a:buClr>
        <a:buFont typeface="Tahoma" pitchFamily="34" charset="0"/>
        <a:buChar char="–"/>
        <a:tabLst/>
        <a:defRPr sz="2000" kern="1200">
          <a:solidFill>
            <a:schemeClr val="tx1"/>
          </a:solidFill>
          <a:latin typeface="+mn-lt"/>
          <a:ea typeface="+mn-ea"/>
          <a:cs typeface="+mn-cs"/>
        </a:defRPr>
      </a:lvl6pPr>
      <a:lvl7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7pPr>
      <a:lvl8pPr marL="1828800" indent="-228600" algn="l" defTabSz="914400" rtl="0" eaLnBrk="1" latinLnBrk="0" hangingPunct="1">
        <a:spcBef>
          <a:spcPct val="20000"/>
        </a:spcBef>
        <a:buClr>
          <a:schemeClr val="accent1"/>
        </a:buClr>
        <a:buFont typeface="Tahoma" pitchFamily="34" charset="0"/>
        <a:buChar char="–"/>
        <a:defRPr sz="2000" kern="1200" baseline="0">
          <a:solidFill>
            <a:schemeClr val="tx1"/>
          </a:solidFill>
          <a:latin typeface="+mn-lt"/>
          <a:ea typeface="+mn-ea"/>
          <a:cs typeface="+mn-cs"/>
        </a:defRPr>
      </a:lvl8pPr>
      <a:lvl9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05A1B-FED6-44F9-B986-D1DB6F41653B}" type="datetimeFigureOut">
              <a:rPr lang="en-US" smtClean="0"/>
              <a:t>9/19/2022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DDE7B-4F9B-4C0B-9B6B-292A32D13226}" type="slidenum">
              <a:rPr lang="en-US" smtClean="0"/>
              <a:t>‹#›</a:t>
            </a:fld>
            <a:endParaRPr lang="en-US" dirty="0"/>
          </a:p>
        </p:txBody>
      </p:sp>
    </p:spTree>
    <p:extLst>
      <p:ext uri="{BB962C8B-B14F-4D97-AF65-F5344CB8AC3E}">
        <p14:creationId xmlns:p14="http://schemas.microsoft.com/office/powerpoint/2010/main" val="2190742723"/>
      </p:ext>
    </p:extLst>
  </p:cSld>
  <p:clrMap bg1="lt1" tx1="dk1" bg2="lt2" tx2="dk2" accent1="accent1" accent2="accent2" accent3="accent3" accent4="accent4" accent5="accent5" accent6="accent6" hlink="hlink" folHlink="folHlink"/>
  <p:sldLayoutIdLst>
    <p:sldLayoutId id="21474839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1" y="-1"/>
            <a:ext cx="12203289" cy="1354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dirty="0">
              <a:latin typeface="Arial" charset="0"/>
            </a:endParaRPr>
          </a:p>
        </p:txBody>
      </p:sp>
      <p:sp>
        <p:nvSpPr>
          <p:cNvPr id="7" name="Freeform 6"/>
          <p:cNvSpPr/>
          <p:nvPr userDrawn="1"/>
        </p:nvSpPr>
        <p:spPr>
          <a:xfrm>
            <a:off x="8259214" y="95793"/>
            <a:ext cx="3944076" cy="290849"/>
          </a:xfrm>
          <a:custGeom>
            <a:avLst/>
            <a:gdLst>
              <a:gd name="connsiteX0" fmla="*/ 2371725 w 2371725"/>
              <a:gd name="connsiteY0" fmla="*/ 0 h 288925"/>
              <a:gd name="connsiteX1" fmla="*/ 2371725 w 2371725"/>
              <a:gd name="connsiteY1" fmla="*/ 288925 h 288925"/>
              <a:gd name="connsiteX2" fmla="*/ 158750 w 2371725"/>
              <a:gd name="connsiteY2" fmla="*/ 288925 h 288925"/>
              <a:gd name="connsiteX3" fmla="*/ 0 w 2371725"/>
              <a:gd name="connsiteY3" fmla="*/ 0 h 288925"/>
              <a:gd name="connsiteX4" fmla="*/ 2371725 w 2371725"/>
              <a:gd name="connsiteY4" fmla="*/ 0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88925">
                <a:moveTo>
                  <a:pt x="2371725" y="0"/>
                </a:moveTo>
                <a:lnTo>
                  <a:pt x="2371725" y="288925"/>
                </a:lnTo>
                <a:lnTo>
                  <a:pt x="158750" y="288925"/>
                </a:lnTo>
                <a:lnTo>
                  <a:pt x="0" y="0"/>
                </a:lnTo>
                <a:lnTo>
                  <a:pt x="2371725"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dirty="0"/>
          </a:p>
        </p:txBody>
      </p:sp>
      <p:sp>
        <p:nvSpPr>
          <p:cNvPr id="8" name="Text Placeholder 5"/>
          <p:cNvSpPr txBox="1">
            <a:spLocks/>
          </p:cNvSpPr>
          <p:nvPr userDrawn="1"/>
        </p:nvSpPr>
        <p:spPr>
          <a:xfrm>
            <a:off x="8695036" y="70601"/>
            <a:ext cx="3590805" cy="377616"/>
          </a:xfrm>
          <a:prstGeom prst="rect">
            <a:avLst/>
          </a:prstGeom>
          <a:effectLst/>
        </p:spPr>
        <p:txBody>
          <a:bodyPr>
            <a:noAutofit/>
          </a:bodyPr>
          <a:lstStyle>
            <a:lvl1pPr marL="0" indent="0" algn="l" defTabSz="457200" rtl="0" eaLnBrk="1" latinLnBrk="0" hangingPunct="1">
              <a:spcBef>
                <a:spcPts val="0"/>
              </a:spcBef>
              <a:spcAft>
                <a:spcPts val="800"/>
              </a:spcAft>
              <a:buFont typeface="Arial"/>
              <a:buNone/>
              <a:defRPr sz="2000" b="1" i="0" kern="1200" baseline="0">
                <a:solidFill>
                  <a:schemeClr val="bg1"/>
                </a:solidFill>
                <a:latin typeface="arial" charset="0"/>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925" dirty="0">
                <a:latin typeface="Calibri" charset="0"/>
                <a:ea typeface="Calibri" charset="0"/>
                <a:cs typeface="Calibri" charset="0"/>
              </a:rPr>
              <a:t>SPRC</a:t>
            </a:r>
            <a:r>
              <a:rPr lang="en-US" sz="925" b="0" dirty="0">
                <a:latin typeface="Calibri Light" charset="0"/>
                <a:ea typeface="Calibri Light" charset="0"/>
                <a:cs typeface="Calibri Light" charset="0"/>
              </a:rPr>
              <a:t>  |  Suicide Prevention Resource Center</a:t>
            </a:r>
            <a:br>
              <a:rPr lang="en-US" sz="925" b="0" dirty="0">
                <a:latin typeface="Calibri Light" charset="0"/>
                <a:ea typeface="Calibri Light" charset="0"/>
                <a:cs typeface="Calibri Light" charset="0"/>
              </a:rPr>
            </a:br>
            <a:endParaRPr lang="en-US" sz="925" b="0" dirty="0">
              <a:latin typeface="Calibri Light" charset="0"/>
              <a:ea typeface="Calibri Light" charset="0"/>
              <a:cs typeface="Calibri Light" charset="0"/>
            </a:endParaRPr>
          </a:p>
        </p:txBody>
      </p:sp>
      <p:sp>
        <p:nvSpPr>
          <p:cNvPr id="9" name="Footer Placeholder 3"/>
          <p:cNvSpPr txBox="1">
            <a:spLocks/>
          </p:cNvSpPr>
          <p:nvPr userDrawn="1"/>
        </p:nvSpPr>
        <p:spPr>
          <a:xfrm>
            <a:off x="203200" y="6369125"/>
            <a:ext cx="5960533" cy="292608"/>
          </a:xfrm>
          <a:prstGeom prst="rect">
            <a:avLst/>
          </a:prstGeom>
        </p:spPr>
        <p:txBody>
          <a:bodyPr vert="horz" lIns="121920" tIns="60960" rIns="121920" bIns="609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67" u="sng" dirty="0">
                <a:solidFill>
                  <a:schemeClr val="tx2"/>
                </a:solidFill>
                <a:latin typeface="Calibri" charset="0"/>
                <a:ea typeface="Calibri" charset="0"/>
                <a:cs typeface="Calibri" charset="0"/>
              </a:rPr>
              <a:t>www.sprc.org</a:t>
            </a:r>
            <a:endParaRPr lang="en-US" sz="1067" dirty="0">
              <a:latin typeface="Calibri" charset="0"/>
              <a:ea typeface="Calibri" charset="0"/>
              <a:cs typeface="Calibri" charset="0"/>
            </a:endParaRPr>
          </a:p>
        </p:txBody>
      </p:sp>
    </p:spTree>
    <p:extLst>
      <p:ext uri="{BB962C8B-B14F-4D97-AF65-F5344CB8AC3E}">
        <p14:creationId xmlns:p14="http://schemas.microsoft.com/office/powerpoint/2010/main" val="2992464435"/>
      </p:ext>
    </p:extLst>
  </p:cSld>
  <p:clrMap bg1="lt1" tx1="dk1" bg2="lt2" tx2="dk2" accent1="accent1" accent2="accent2" accent3="accent3" accent4="accent4" accent5="accent5" accent6="accent6" hlink="hlink" folHlink="folHlink"/>
  <p:sldLayoutIdLst>
    <p:sldLayoutId id="214748469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4708" rtl="0" eaLnBrk="1" latinLnBrk="0" hangingPunct="1">
        <a:spcBef>
          <a:spcPct val="0"/>
        </a:spcBef>
        <a:buNone/>
        <a:defRPr sz="3200" b="1" i="0" kern="1200">
          <a:solidFill>
            <a:schemeClr val="tx1"/>
          </a:solidFill>
          <a:latin typeface="Arial" charset="0"/>
          <a:ea typeface="+mj-ea"/>
          <a:cs typeface="Arial" charset="0"/>
        </a:defRPr>
      </a:lvl1pPr>
    </p:titleStyle>
    <p:bodyStyle>
      <a:lvl1pPr marL="304454" indent="-304454" algn="l" defTabSz="604708" rtl="0" eaLnBrk="1" latinLnBrk="0" hangingPunct="1">
        <a:spcBef>
          <a:spcPts val="0"/>
        </a:spcBef>
        <a:spcAft>
          <a:spcPts val="1059"/>
        </a:spcAft>
        <a:buClr>
          <a:schemeClr val="accent1"/>
        </a:buClr>
        <a:buFont typeface="Arial"/>
        <a:buChar char="•"/>
        <a:defRPr sz="1867" b="0" i="0" kern="1200">
          <a:solidFill>
            <a:schemeClr val="tx1"/>
          </a:solidFill>
          <a:latin typeface="Calibri" charset="0"/>
          <a:ea typeface="Calibri" charset="0"/>
          <a:cs typeface="Calibri" charset="0"/>
        </a:defRPr>
      </a:lvl1pPr>
      <a:lvl2pPr marL="904963" indent="-304454" algn="l" defTabSz="604708" rtl="0" eaLnBrk="1" latinLnBrk="0" hangingPunct="1">
        <a:spcBef>
          <a:spcPts val="0"/>
        </a:spcBef>
        <a:spcAft>
          <a:spcPts val="1059"/>
        </a:spcAft>
        <a:buFont typeface="Arial"/>
        <a:buChar char="–"/>
        <a:defRPr sz="1867" b="0" i="0" kern="1200">
          <a:solidFill>
            <a:schemeClr val="tx1"/>
          </a:solidFill>
          <a:latin typeface="Arial" charset="0"/>
          <a:ea typeface="+mn-ea"/>
          <a:cs typeface="Arial" charset="0"/>
        </a:defRPr>
      </a:lvl2pPr>
      <a:lvl3pPr marL="1209416" indent="-304454" algn="l" defTabSz="604708" rtl="0" eaLnBrk="1" latinLnBrk="0" hangingPunct="1">
        <a:spcBef>
          <a:spcPct val="20000"/>
        </a:spcBef>
        <a:buFont typeface="Arial"/>
        <a:buChar char="•"/>
        <a:defRPr sz="2381" b="0" i="0" kern="1200">
          <a:solidFill>
            <a:srgbClr val="6C6463"/>
          </a:solidFill>
          <a:latin typeface="Gill Sans MT"/>
          <a:ea typeface="+mn-ea"/>
          <a:cs typeface="Gill Sans MT"/>
        </a:defRPr>
      </a:lvl3pPr>
      <a:lvl4pPr marL="1515970" indent="-306554" algn="l" defTabSz="604708" rtl="0" eaLnBrk="1" latinLnBrk="0" hangingPunct="1">
        <a:spcBef>
          <a:spcPct val="20000"/>
        </a:spcBef>
        <a:buFont typeface="Arial"/>
        <a:buChar char="–"/>
        <a:defRPr sz="2116" b="0" i="0" kern="1200">
          <a:solidFill>
            <a:srgbClr val="6C6463"/>
          </a:solidFill>
          <a:latin typeface="Gill Sans MT"/>
          <a:ea typeface="+mn-ea"/>
          <a:cs typeface="Gill Sans MT"/>
        </a:defRPr>
      </a:lvl4pPr>
      <a:lvl5pPr marL="1660848" indent="-304454" algn="l" defTabSz="604708" rtl="0" eaLnBrk="1" latinLnBrk="0" hangingPunct="1">
        <a:spcBef>
          <a:spcPct val="20000"/>
        </a:spcBef>
        <a:buFont typeface="Arial"/>
        <a:buChar char="»"/>
        <a:defRPr sz="1852" b="0" i="0" kern="1200">
          <a:solidFill>
            <a:srgbClr val="6C6463"/>
          </a:solidFill>
          <a:latin typeface="Gill Sans MT"/>
          <a:ea typeface="+mn-ea"/>
          <a:cs typeface="Gill Sans MT"/>
        </a:defRPr>
      </a:lvl5pPr>
      <a:lvl6pPr marL="3325894" indent="-302354" algn="l" defTabSz="604708" rtl="0" eaLnBrk="1" latinLnBrk="0" hangingPunct="1">
        <a:spcBef>
          <a:spcPct val="20000"/>
        </a:spcBef>
        <a:buFont typeface="Arial"/>
        <a:buChar char="•"/>
        <a:defRPr sz="2645" kern="1200">
          <a:solidFill>
            <a:schemeClr val="tx1"/>
          </a:solidFill>
          <a:latin typeface="+mn-lt"/>
          <a:ea typeface="+mn-ea"/>
          <a:cs typeface="+mn-cs"/>
        </a:defRPr>
      </a:lvl6pPr>
      <a:lvl7pPr marL="3930603" indent="-302354" algn="l" defTabSz="604708" rtl="0" eaLnBrk="1" latinLnBrk="0" hangingPunct="1">
        <a:spcBef>
          <a:spcPct val="20000"/>
        </a:spcBef>
        <a:buFont typeface="Arial"/>
        <a:buChar char="•"/>
        <a:defRPr sz="2645" kern="1200">
          <a:solidFill>
            <a:schemeClr val="tx1"/>
          </a:solidFill>
          <a:latin typeface="+mn-lt"/>
          <a:ea typeface="+mn-ea"/>
          <a:cs typeface="+mn-cs"/>
        </a:defRPr>
      </a:lvl7pPr>
      <a:lvl8pPr marL="4535311" indent="-302354" algn="l" defTabSz="604708" rtl="0" eaLnBrk="1" latinLnBrk="0" hangingPunct="1">
        <a:spcBef>
          <a:spcPct val="20000"/>
        </a:spcBef>
        <a:buFont typeface="Arial"/>
        <a:buChar char="•"/>
        <a:defRPr sz="2645" kern="1200">
          <a:solidFill>
            <a:schemeClr val="tx1"/>
          </a:solidFill>
          <a:latin typeface="+mn-lt"/>
          <a:ea typeface="+mn-ea"/>
          <a:cs typeface="+mn-cs"/>
        </a:defRPr>
      </a:lvl8pPr>
      <a:lvl9pPr marL="5140018" indent="-302354" algn="l" defTabSz="604708" rtl="0" eaLnBrk="1" latinLnBrk="0" hangingPunct="1">
        <a:spcBef>
          <a:spcPct val="20000"/>
        </a:spcBef>
        <a:buFont typeface="Arial"/>
        <a:buChar char="•"/>
        <a:defRPr sz="2645" kern="1200">
          <a:solidFill>
            <a:schemeClr val="tx1"/>
          </a:solidFill>
          <a:latin typeface="+mn-lt"/>
          <a:ea typeface="+mn-ea"/>
          <a:cs typeface="+mn-cs"/>
        </a:defRPr>
      </a:lvl9pPr>
    </p:bodyStyle>
    <p:otherStyle>
      <a:defPPr>
        <a:defRPr lang="en-US"/>
      </a:defPPr>
      <a:lvl1pPr marL="0" algn="l" defTabSz="604708" rtl="0" eaLnBrk="1" latinLnBrk="0" hangingPunct="1">
        <a:defRPr sz="2381" kern="1200">
          <a:solidFill>
            <a:schemeClr val="tx1"/>
          </a:solidFill>
          <a:latin typeface="+mn-lt"/>
          <a:ea typeface="+mn-ea"/>
          <a:cs typeface="+mn-cs"/>
        </a:defRPr>
      </a:lvl1pPr>
      <a:lvl2pPr marL="604708" algn="l" defTabSz="604708" rtl="0" eaLnBrk="1" latinLnBrk="0" hangingPunct="1">
        <a:defRPr sz="2381" kern="1200">
          <a:solidFill>
            <a:schemeClr val="tx1"/>
          </a:solidFill>
          <a:latin typeface="+mn-lt"/>
          <a:ea typeface="+mn-ea"/>
          <a:cs typeface="+mn-cs"/>
        </a:defRPr>
      </a:lvl2pPr>
      <a:lvl3pPr marL="1209416" algn="l" defTabSz="604708" rtl="0" eaLnBrk="1" latinLnBrk="0" hangingPunct="1">
        <a:defRPr sz="2381" kern="1200">
          <a:solidFill>
            <a:schemeClr val="tx1"/>
          </a:solidFill>
          <a:latin typeface="+mn-lt"/>
          <a:ea typeface="+mn-ea"/>
          <a:cs typeface="+mn-cs"/>
        </a:defRPr>
      </a:lvl3pPr>
      <a:lvl4pPr marL="1814124" algn="l" defTabSz="604708" rtl="0" eaLnBrk="1" latinLnBrk="0" hangingPunct="1">
        <a:defRPr sz="2381" kern="1200">
          <a:solidFill>
            <a:schemeClr val="tx1"/>
          </a:solidFill>
          <a:latin typeface="+mn-lt"/>
          <a:ea typeface="+mn-ea"/>
          <a:cs typeface="+mn-cs"/>
        </a:defRPr>
      </a:lvl4pPr>
      <a:lvl5pPr marL="2418833" algn="l" defTabSz="604708" rtl="0" eaLnBrk="1" latinLnBrk="0" hangingPunct="1">
        <a:defRPr sz="2381" kern="1200">
          <a:solidFill>
            <a:schemeClr val="tx1"/>
          </a:solidFill>
          <a:latin typeface="+mn-lt"/>
          <a:ea typeface="+mn-ea"/>
          <a:cs typeface="+mn-cs"/>
        </a:defRPr>
      </a:lvl5pPr>
      <a:lvl6pPr marL="3023540" algn="l" defTabSz="604708" rtl="0" eaLnBrk="1" latinLnBrk="0" hangingPunct="1">
        <a:defRPr sz="2381" kern="1200">
          <a:solidFill>
            <a:schemeClr val="tx1"/>
          </a:solidFill>
          <a:latin typeface="+mn-lt"/>
          <a:ea typeface="+mn-ea"/>
          <a:cs typeface="+mn-cs"/>
        </a:defRPr>
      </a:lvl6pPr>
      <a:lvl7pPr marL="3628248" algn="l" defTabSz="604708" rtl="0" eaLnBrk="1" latinLnBrk="0" hangingPunct="1">
        <a:defRPr sz="2381" kern="1200">
          <a:solidFill>
            <a:schemeClr val="tx1"/>
          </a:solidFill>
          <a:latin typeface="+mn-lt"/>
          <a:ea typeface="+mn-ea"/>
          <a:cs typeface="+mn-cs"/>
        </a:defRPr>
      </a:lvl7pPr>
      <a:lvl8pPr marL="4232957" algn="l" defTabSz="604708" rtl="0" eaLnBrk="1" latinLnBrk="0" hangingPunct="1">
        <a:defRPr sz="2381" kern="1200">
          <a:solidFill>
            <a:schemeClr val="tx1"/>
          </a:solidFill>
          <a:latin typeface="+mn-lt"/>
          <a:ea typeface="+mn-ea"/>
          <a:cs typeface="+mn-cs"/>
        </a:defRPr>
      </a:lvl8pPr>
      <a:lvl9pPr marL="4837664" algn="l" defTabSz="604708" rtl="0" eaLnBrk="1" latinLnBrk="0" hangingPunct="1">
        <a:defRPr sz="238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840" userDrawn="1">
          <p15:clr>
            <a:srgbClr val="F26B43"/>
          </p15:clr>
        </p15:guide>
        <p15:guide id="3" pos="384" userDrawn="1">
          <p15:clr>
            <a:srgbClr val="F26B43"/>
          </p15:clr>
        </p15:guide>
        <p15:guide id="4" orient="horz" pos="906" userDrawn="1">
          <p15:clr>
            <a:srgbClr val="F26B43"/>
          </p15:clr>
        </p15:guide>
        <p15:guide id="5" orient="horz" pos="252" userDrawn="1">
          <p15:clr>
            <a:srgbClr val="F26B43"/>
          </p15:clr>
        </p15:guide>
        <p15:guide id="6" orient="horz" pos="310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bwMode="white">
          <a:xfrm>
            <a:off x="0" y="0"/>
            <a:ext cx="12192000" cy="1310054"/>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descr="Lurie_R_RGB.png"/>
          <p:cNvPicPr>
            <a:picLocks noChangeAspect="1"/>
          </p:cNvPicPr>
          <p:nvPr/>
        </p:nvPicPr>
        <p:blipFill>
          <a:blip r:embed="rId4" cstate="print"/>
          <a:stretch>
            <a:fillRect/>
          </a:stretch>
        </p:blipFill>
        <p:spPr>
          <a:xfrm>
            <a:off x="8794149" y="-138113"/>
            <a:ext cx="3575651" cy="895742"/>
          </a:xfrm>
          <a:prstGeom prst="rect">
            <a:avLst/>
          </a:prstGeom>
        </p:spPr>
      </p:pic>
      <p:sp>
        <p:nvSpPr>
          <p:cNvPr id="2" name="Title Placeholder 1"/>
          <p:cNvSpPr>
            <a:spLocks noGrp="1"/>
          </p:cNvSpPr>
          <p:nvPr>
            <p:ph type="title"/>
          </p:nvPr>
        </p:nvSpPr>
        <p:spPr>
          <a:xfrm>
            <a:off x="364067" y="274639"/>
            <a:ext cx="8381349" cy="947493"/>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364067" y="1415563"/>
            <a:ext cx="11463867" cy="47106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277601" y="6431062"/>
            <a:ext cx="552449" cy="153888"/>
          </a:xfrm>
          <a:prstGeom prst="rect">
            <a:avLst/>
          </a:prstGeom>
        </p:spPr>
        <p:txBody>
          <a:bodyPr vert="horz" wrap="square" lIns="0" tIns="0" rIns="0" bIns="0" rtlCol="0" anchor="b">
            <a:spAutoFit/>
          </a:bodyPr>
          <a:lstStyle>
            <a:lvl1pPr algn="r">
              <a:defRPr sz="1000">
                <a:solidFill>
                  <a:schemeClr val="accent1"/>
                </a:solidFill>
              </a:defRPr>
            </a:lvl1pPr>
          </a:lstStyle>
          <a:p>
            <a:fld id="{0A04C45C-EEE3-41C4-9EC5-D358FEAE28D9}" type="slidenum">
              <a:rPr lang="en-US" smtClean="0"/>
              <a:pPr/>
              <a:t>‹#›</a:t>
            </a:fld>
            <a:endParaRPr lang="en-US" dirty="0"/>
          </a:p>
        </p:txBody>
      </p:sp>
      <p:pic>
        <p:nvPicPr>
          <p:cNvPr id="8" name="Picture 7" descr="Feinberg-linear-RGB.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58" y="6430004"/>
            <a:ext cx="2596055" cy="369725"/>
          </a:xfrm>
          <a:prstGeom prst="rect">
            <a:avLst/>
          </a:prstGeom>
        </p:spPr>
      </p:pic>
    </p:spTree>
    <p:extLst>
      <p:ext uri="{BB962C8B-B14F-4D97-AF65-F5344CB8AC3E}">
        <p14:creationId xmlns:p14="http://schemas.microsoft.com/office/powerpoint/2010/main" val="2901255070"/>
      </p:ext>
    </p:extLst>
  </p:cSld>
  <p:clrMap bg1="lt1" tx1="dk1" bg2="lt2" tx2="dk2" accent1="accent1" accent2="accent2" accent3="accent3" accent4="accent4" accent5="accent5" accent6="accent6" hlink="hlink" folHlink="folHlink"/>
  <p:sldLayoutIdLst>
    <p:sldLayoutId id="2147484156" r:id="rId1"/>
    <p:sldLayoutId id="2147483650" r:id="rId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914400" rtl="0" eaLnBrk="1" latinLnBrk="0" hangingPunct="1">
        <a:lnSpc>
          <a:spcPct val="85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600"/>
        </a:spcBef>
        <a:buClr>
          <a:schemeClr val="accent1"/>
        </a:buClr>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Clr>
          <a:schemeClr val="accent1"/>
        </a:buClr>
        <a:buFont typeface="Tahoma"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Clr>
          <a:schemeClr val="accent1"/>
        </a:buClr>
        <a:buFont typeface="Arial"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Clr>
          <a:schemeClr val="accent1"/>
        </a:buClr>
        <a:buFont typeface="Tahoma"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Clr>
          <a:schemeClr val="accent1"/>
        </a:buClr>
        <a:buFont typeface="Arial" pitchFamily="34" charset="0"/>
        <a:buChar char="•"/>
        <a:defRPr sz="2000" kern="1200">
          <a:solidFill>
            <a:schemeClr val="tx1"/>
          </a:solidFill>
          <a:latin typeface="+mn-lt"/>
          <a:ea typeface="+mn-ea"/>
          <a:cs typeface="+mn-cs"/>
        </a:defRPr>
      </a:lvl5pPr>
      <a:lvl6pPr marL="1371600" indent="-228600" algn="l" defTabSz="914400" rtl="0" eaLnBrk="1" latinLnBrk="0" hangingPunct="1">
        <a:spcBef>
          <a:spcPct val="20000"/>
        </a:spcBef>
        <a:buClr>
          <a:schemeClr val="accent1"/>
        </a:buClr>
        <a:buFont typeface="Tahoma" pitchFamily="34" charset="0"/>
        <a:buChar char="–"/>
        <a:tabLst/>
        <a:defRPr sz="2000" kern="1200">
          <a:solidFill>
            <a:schemeClr val="tx1"/>
          </a:solidFill>
          <a:latin typeface="+mn-lt"/>
          <a:ea typeface="+mn-ea"/>
          <a:cs typeface="+mn-cs"/>
        </a:defRPr>
      </a:lvl6pPr>
      <a:lvl7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7pPr>
      <a:lvl8pPr marL="1828800" indent="-228600" algn="l" defTabSz="914400" rtl="0" eaLnBrk="1" latinLnBrk="0" hangingPunct="1">
        <a:spcBef>
          <a:spcPct val="20000"/>
        </a:spcBef>
        <a:buClr>
          <a:schemeClr val="accent1"/>
        </a:buClr>
        <a:buFont typeface="Tahoma" pitchFamily="34" charset="0"/>
        <a:buChar char="–"/>
        <a:defRPr sz="2000" kern="1200" baseline="0">
          <a:solidFill>
            <a:schemeClr val="tx1"/>
          </a:solidFill>
          <a:latin typeface="+mn-lt"/>
          <a:ea typeface="+mn-ea"/>
          <a:cs typeface="+mn-cs"/>
        </a:defRPr>
      </a:lvl8pPr>
      <a:lvl9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DF20D4-6AA5-9EE9-EC14-0ABE9F642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23A6F-F864-BC80-D921-5B08F0591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4AA2E-BBD5-32A1-FC52-507B80D080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FA6B5-3779-4DEB-B07F-7747BC0366D8}" type="datetimeFigureOut">
              <a:rPr lang="en-US" smtClean="0"/>
              <a:t>9/19/2022</a:t>
            </a:fld>
            <a:endParaRPr lang="en-US" dirty="0"/>
          </a:p>
        </p:txBody>
      </p:sp>
      <p:sp>
        <p:nvSpPr>
          <p:cNvPr id="5" name="Footer Placeholder 4">
            <a:extLst>
              <a:ext uri="{FF2B5EF4-FFF2-40B4-BE49-F238E27FC236}">
                <a16:creationId xmlns:a16="http://schemas.microsoft.com/office/drawing/2014/main" id="{8740E67A-370D-D39E-9AF0-CF367A7CC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291698-A28C-1F8F-2C03-DC3B47CD3F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40B23-E2DE-4463-8C65-8E619F9ECD88}" type="slidenum">
              <a:rPr lang="en-US" smtClean="0"/>
              <a:t>‹#›</a:t>
            </a:fld>
            <a:endParaRPr lang="en-US" dirty="0"/>
          </a:p>
        </p:txBody>
      </p:sp>
    </p:spTree>
    <p:extLst>
      <p:ext uri="{BB962C8B-B14F-4D97-AF65-F5344CB8AC3E}">
        <p14:creationId xmlns:p14="http://schemas.microsoft.com/office/powerpoint/2010/main" val="2758394608"/>
      </p:ext>
    </p:extLst>
  </p:cSld>
  <p:clrMap bg1="lt1" tx1="dk1" bg2="lt2" tx2="dk2" accent1="accent1" accent2="accent2" accent3="accent3" accent4="accent4" accent5="accent5" accent6="accent6" hlink="hlink" folHlink="folHlink"/>
  <p:sldLayoutIdLst>
    <p:sldLayoutId id="2147484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EFDCD-B6DC-4026-ACB8-7E4D50D0EE7B}" type="datetimeFigureOut">
              <a:rPr lang="en-US" smtClean="0"/>
              <a:t>9/19/2022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38924-3D76-4029-BA48-EEBEE165AA85}" type="slidenum">
              <a:rPr lang="en-US" smtClean="0"/>
              <a:t>‹#›</a:t>
            </a:fld>
            <a:endParaRPr lang="en-US" dirty="0"/>
          </a:p>
        </p:txBody>
      </p:sp>
    </p:spTree>
    <p:extLst>
      <p:ext uri="{BB962C8B-B14F-4D97-AF65-F5344CB8AC3E}">
        <p14:creationId xmlns:p14="http://schemas.microsoft.com/office/powerpoint/2010/main" val="4118604709"/>
      </p:ext>
    </p:extLst>
  </p:cSld>
  <p:clrMap bg1="lt1" tx1="dk1" bg2="lt2" tx2="dk2" accent1="accent1" accent2="accent2" accent3="accent3" accent4="accent4" accent5="accent5" accent6="accent6" hlink="hlink" folHlink="folHlink"/>
  <p:sldLayoutIdLst>
    <p:sldLayoutId id="214748389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62A03-1FAB-41EF-9607-02B7B1EDB298}"/>
              </a:ext>
            </a:extLst>
          </p:cNvPr>
          <p:cNvSpPr/>
          <p:nvPr/>
        </p:nvSpPr>
        <p:spPr bwMode="white">
          <a:xfrm>
            <a:off x="0" y="0"/>
            <a:ext cx="12192000" cy="1309688"/>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Calibri" panose="020F0502020204030204" pitchFamily="34" charset="0"/>
            </a:endParaRPr>
          </a:p>
        </p:txBody>
      </p:sp>
      <p:pic>
        <p:nvPicPr>
          <p:cNvPr id="1027" name="Picture 6" descr="Lurie_R_RGB.png">
            <a:extLst>
              <a:ext uri="{FF2B5EF4-FFF2-40B4-BE49-F238E27FC236}">
                <a16:creationId xmlns:a16="http://schemas.microsoft.com/office/drawing/2014/main" id="{653F42FF-FFEA-4EA3-A589-74AFF1F42E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4752" y="-138113"/>
            <a:ext cx="3575049"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4A156836-268C-4C97-90D8-84FC5D29662E}"/>
              </a:ext>
            </a:extLst>
          </p:cNvPr>
          <p:cNvSpPr>
            <a:spLocks noGrp="1"/>
          </p:cNvSpPr>
          <p:nvPr>
            <p:ph type="title"/>
          </p:nvPr>
        </p:nvSpPr>
        <p:spPr bwMode="auto">
          <a:xfrm>
            <a:off x="364067" y="274639"/>
            <a:ext cx="83820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9" name="Text Placeholder 2">
            <a:extLst>
              <a:ext uri="{FF2B5EF4-FFF2-40B4-BE49-F238E27FC236}">
                <a16:creationId xmlns:a16="http://schemas.microsoft.com/office/drawing/2014/main" id="{DEB52108-3F75-4E61-8B2F-268C8934451D}"/>
              </a:ext>
            </a:extLst>
          </p:cNvPr>
          <p:cNvSpPr>
            <a:spLocks noGrp="1"/>
          </p:cNvSpPr>
          <p:nvPr>
            <p:ph type="body" idx="1"/>
          </p:nvPr>
        </p:nvSpPr>
        <p:spPr bwMode="auto">
          <a:xfrm>
            <a:off x="364067" y="1416051"/>
            <a:ext cx="11463867"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F02C4544-0842-4049-B6CF-FBC14A38D748}"/>
              </a:ext>
            </a:extLst>
          </p:cNvPr>
          <p:cNvSpPr>
            <a:spLocks noGrp="1"/>
          </p:cNvSpPr>
          <p:nvPr>
            <p:ph type="sldNum" sz="quarter" idx="4"/>
          </p:nvPr>
        </p:nvSpPr>
        <p:spPr>
          <a:xfrm>
            <a:off x="11277600" y="6430964"/>
            <a:ext cx="552451" cy="153987"/>
          </a:xfrm>
          <a:prstGeom prst="rect">
            <a:avLst/>
          </a:prstGeom>
        </p:spPr>
        <p:txBody>
          <a:bodyPr vert="horz" wrap="square" lIns="0" tIns="0" rIns="0" bIns="0" rtlCol="0" anchor="b">
            <a:spAutoFit/>
          </a:bodyPr>
          <a:lstStyle>
            <a:lvl1pPr algn="r" eaLnBrk="1" fontAlgn="auto" hangingPunct="1">
              <a:spcBef>
                <a:spcPts val="0"/>
              </a:spcBef>
              <a:spcAft>
                <a:spcPts val="0"/>
              </a:spcAft>
              <a:defRPr sz="1000" b="0" i="0" smtClean="0">
                <a:solidFill>
                  <a:schemeClr val="accent1"/>
                </a:solidFill>
                <a:latin typeface="Calibri" panose="020F0502020204030204" pitchFamily="34" charset="0"/>
              </a:defRPr>
            </a:lvl1pPr>
          </a:lstStyle>
          <a:p>
            <a:pPr>
              <a:defRPr/>
            </a:pPr>
            <a:fld id="{1BAD30F0-35AB-4726-8CBD-550F0030CE5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l" rtl="0" fontAlgn="base">
        <a:lnSpc>
          <a:spcPct val="85000"/>
        </a:lnSpc>
        <a:spcBef>
          <a:spcPct val="0"/>
        </a:spcBef>
        <a:spcAft>
          <a:spcPct val="0"/>
        </a:spcAft>
        <a:defRPr sz="3600" kern="1200">
          <a:solidFill>
            <a:schemeClr val="tx1"/>
          </a:solidFill>
          <a:latin typeface="Calibri" panose="020F0502020204030204" pitchFamily="34" charset="0"/>
          <a:ea typeface="+mj-ea"/>
          <a:cs typeface="+mj-cs"/>
        </a:defRPr>
      </a:lvl1pPr>
      <a:lvl2pPr algn="l" rtl="0" fontAlgn="base">
        <a:lnSpc>
          <a:spcPct val="85000"/>
        </a:lnSpc>
        <a:spcBef>
          <a:spcPct val="0"/>
        </a:spcBef>
        <a:spcAft>
          <a:spcPct val="0"/>
        </a:spcAft>
        <a:defRPr sz="3600">
          <a:solidFill>
            <a:schemeClr val="tx1"/>
          </a:solidFill>
          <a:latin typeface="Calibri" panose="020F0502020204030204" pitchFamily="34" charset="0"/>
        </a:defRPr>
      </a:lvl2pPr>
      <a:lvl3pPr algn="l" rtl="0" fontAlgn="base">
        <a:lnSpc>
          <a:spcPct val="85000"/>
        </a:lnSpc>
        <a:spcBef>
          <a:spcPct val="0"/>
        </a:spcBef>
        <a:spcAft>
          <a:spcPct val="0"/>
        </a:spcAft>
        <a:defRPr sz="3600">
          <a:solidFill>
            <a:schemeClr val="tx1"/>
          </a:solidFill>
          <a:latin typeface="Calibri" panose="020F0502020204030204" pitchFamily="34" charset="0"/>
        </a:defRPr>
      </a:lvl3pPr>
      <a:lvl4pPr algn="l" rtl="0" fontAlgn="base">
        <a:lnSpc>
          <a:spcPct val="85000"/>
        </a:lnSpc>
        <a:spcBef>
          <a:spcPct val="0"/>
        </a:spcBef>
        <a:spcAft>
          <a:spcPct val="0"/>
        </a:spcAft>
        <a:defRPr sz="3600">
          <a:solidFill>
            <a:schemeClr val="tx1"/>
          </a:solidFill>
          <a:latin typeface="Calibri" panose="020F0502020204030204" pitchFamily="34" charset="0"/>
        </a:defRPr>
      </a:lvl4pPr>
      <a:lvl5pPr algn="l" rtl="0" fontAlgn="base">
        <a:lnSpc>
          <a:spcPct val="85000"/>
        </a:lnSpc>
        <a:spcBef>
          <a:spcPct val="0"/>
        </a:spcBef>
        <a:spcAft>
          <a:spcPct val="0"/>
        </a:spcAft>
        <a:defRPr sz="3600">
          <a:solidFill>
            <a:schemeClr val="tx1"/>
          </a:solidFill>
          <a:latin typeface="Calibri" panose="020F0502020204030204" pitchFamily="34" charset="0"/>
        </a:defRPr>
      </a:lvl5pPr>
      <a:lvl6pPr marL="457200" algn="l" rtl="0" eaLnBrk="1" fontAlgn="base" hangingPunct="1">
        <a:lnSpc>
          <a:spcPct val="85000"/>
        </a:lnSpc>
        <a:spcBef>
          <a:spcPct val="0"/>
        </a:spcBef>
        <a:spcAft>
          <a:spcPct val="0"/>
        </a:spcAft>
        <a:defRPr sz="3600">
          <a:solidFill>
            <a:schemeClr val="tx1"/>
          </a:solidFill>
          <a:latin typeface="Tahoma" panose="020B0604030504040204" pitchFamily="34" charset="0"/>
        </a:defRPr>
      </a:lvl6pPr>
      <a:lvl7pPr marL="914400" algn="l" rtl="0" eaLnBrk="1" fontAlgn="base" hangingPunct="1">
        <a:lnSpc>
          <a:spcPct val="85000"/>
        </a:lnSpc>
        <a:spcBef>
          <a:spcPct val="0"/>
        </a:spcBef>
        <a:spcAft>
          <a:spcPct val="0"/>
        </a:spcAft>
        <a:defRPr sz="3600">
          <a:solidFill>
            <a:schemeClr val="tx1"/>
          </a:solidFill>
          <a:latin typeface="Tahoma" panose="020B0604030504040204" pitchFamily="34" charset="0"/>
        </a:defRPr>
      </a:lvl7pPr>
      <a:lvl8pPr marL="1371600" algn="l" rtl="0" eaLnBrk="1" fontAlgn="base" hangingPunct="1">
        <a:lnSpc>
          <a:spcPct val="85000"/>
        </a:lnSpc>
        <a:spcBef>
          <a:spcPct val="0"/>
        </a:spcBef>
        <a:spcAft>
          <a:spcPct val="0"/>
        </a:spcAft>
        <a:defRPr sz="3600">
          <a:solidFill>
            <a:schemeClr val="tx1"/>
          </a:solidFill>
          <a:latin typeface="Tahoma" panose="020B0604030504040204" pitchFamily="34" charset="0"/>
        </a:defRPr>
      </a:lvl8pPr>
      <a:lvl9pPr marL="1828800" algn="l" rtl="0" eaLnBrk="1" fontAlgn="base" hangingPunct="1">
        <a:lnSpc>
          <a:spcPct val="85000"/>
        </a:lnSpc>
        <a:spcBef>
          <a:spcPct val="0"/>
        </a:spcBef>
        <a:spcAft>
          <a:spcPct val="0"/>
        </a:spcAft>
        <a:defRPr sz="3600">
          <a:solidFill>
            <a:schemeClr val="tx1"/>
          </a:solidFill>
          <a:latin typeface="Tahoma" panose="020B0604030504040204" pitchFamily="34" charset="0"/>
        </a:defRPr>
      </a:lvl9pPr>
    </p:titleStyle>
    <p:bodyStyle>
      <a:lvl1pPr marL="228600" indent="-228600" algn="l" rtl="0" fontAlgn="base">
        <a:lnSpc>
          <a:spcPct val="90000"/>
        </a:lnSpc>
        <a:spcBef>
          <a:spcPts val="600"/>
        </a:spcBef>
        <a:spcAft>
          <a:spcPct val="0"/>
        </a:spcAft>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1pPr>
      <a:lvl2pPr marL="457200" indent="-228600" algn="l" rtl="0" fontAlgn="base">
        <a:lnSpc>
          <a:spcPct val="90000"/>
        </a:lnSpc>
        <a:spcBef>
          <a:spcPts val="600"/>
        </a:spcBef>
        <a:spcAft>
          <a:spcPct val="0"/>
        </a:spcAft>
        <a:buClr>
          <a:schemeClr val="accent1"/>
        </a:buClr>
        <a:buFont typeface="Tahoma" panose="020B0604030504040204" pitchFamily="34" charset="0"/>
        <a:buChar char="–"/>
        <a:defRPr sz="2000" kern="1200">
          <a:solidFill>
            <a:schemeClr val="tx1"/>
          </a:solidFill>
          <a:latin typeface="Calibri" panose="020F0502020204030204" pitchFamily="34" charset="0"/>
          <a:ea typeface="+mn-ea"/>
          <a:cs typeface="+mn-cs"/>
        </a:defRPr>
      </a:lvl2pPr>
      <a:lvl3pPr marL="685800" indent="-228600" algn="l" rtl="0" fontAlgn="base">
        <a:lnSpc>
          <a:spcPct val="90000"/>
        </a:lnSpc>
        <a:spcBef>
          <a:spcPts val="600"/>
        </a:spcBef>
        <a:spcAft>
          <a:spcPct val="0"/>
        </a:spcAft>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914400" indent="-228600" algn="l" rtl="0" fontAlgn="base">
        <a:lnSpc>
          <a:spcPct val="90000"/>
        </a:lnSpc>
        <a:spcBef>
          <a:spcPts val="600"/>
        </a:spcBef>
        <a:spcAft>
          <a:spcPct val="0"/>
        </a:spcAft>
        <a:buClr>
          <a:schemeClr val="accent1"/>
        </a:buClr>
        <a:buFont typeface="Tahoma" panose="020B0604030504040204" pitchFamily="34" charset="0"/>
        <a:buChar char="–"/>
        <a:defRPr sz="2000" kern="1200">
          <a:solidFill>
            <a:schemeClr val="tx1"/>
          </a:solidFill>
          <a:latin typeface="Calibri" panose="020F0502020204030204" pitchFamily="34" charset="0"/>
          <a:ea typeface="+mn-ea"/>
          <a:cs typeface="+mn-cs"/>
        </a:defRPr>
      </a:lvl4pPr>
      <a:lvl5pPr marL="1143000" indent="-228600" algn="l" rtl="0" fontAlgn="base">
        <a:lnSpc>
          <a:spcPct val="90000"/>
        </a:lnSpc>
        <a:spcBef>
          <a:spcPts val="600"/>
        </a:spcBef>
        <a:spcAft>
          <a:spcPct val="0"/>
        </a:spcAft>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1371600" indent="-228600" algn="l" defTabSz="914400" rtl="0" eaLnBrk="1" latinLnBrk="0" hangingPunct="1">
        <a:spcBef>
          <a:spcPct val="20000"/>
        </a:spcBef>
        <a:buClr>
          <a:schemeClr val="accent1"/>
        </a:buClr>
        <a:buFont typeface="Tahoma" pitchFamily="34" charset="0"/>
        <a:buChar char="–"/>
        <a:tabLst/>
        <a:defRPr sz="2000" kern="1200">
          <a:solidFill>
            <a:schemeClr val="tx1"/>
          </a:solidFill>
          <a:latin typeface="+mn-lt"/>
          <a:ea typeface="+mn-ea"/>
          <a:cs typeface="+mn-cs"/>
        </a:defRPr>
      </a:lvl6pPr>
      <a:lvl7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7pPr>
      <a:lvl8pPr marL="1828800" indent="-228600" algn="l" defTabSz="914400" rtl="0" eaLnBrk="1" latinLnBrk="0" hangingPunct="1">
        <a:spcBef>
          <a:spcPct val="20000"/>
        </a:spcBef>
        <a:buClr>
          <a:schemeClr val="accent1"/>
        </a:buClr>
        <a:buFont typeface="Tahoma" pitchFamily="34" charset="0"/>
        <a:buChar char="–"/>
        <a:defRPr sz="2000" kern="1200" baseline="0">
          <a:solidFill>
            <a:schemeClr val="tx1"/>
          </a:solidFill>
          <a:latin typeface="+mn-lt"/>
          <a:ea typeface="+mn-ea"/>
          <a:cs typeface="+mn-cs"/>
        </a:defRPr>
      </a:lvl8pPr>
      <a:lvl9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sheehan@luriechildren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injury/data-statistics-reporting.html"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injury/data-statistics-reporting.html"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ksheehan@luriechildrens.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cdc.gov/brfss/index.html" TargetMode="External"/><Relationship Id="rId7" Type="http://schemas.openxmlformats.org/officeDocument/2006/relationships/hyperlink" Target="https://www.cdc.gov/violenceprevention/datasources/nvdrs/index.html" TargetMode="External"/><Relationship Id="rId2" Type="http://schemas.openxmlformats.org/officeDocument/2006/relationships/hyperlink" Target="https://wisqars.cdc.gov/data/explore-data/home" TargetMode="External"/><Relationship Id="rId1" Type="http://schemas.openxmlformats.org/officeDocument/2006/relationships/slideLayout" Target="../slideLayouts/slideLayout2.xml"/><Relationship Id="rId6" Type="http://schemas.openxmlformats.org/officeDocument/2006/relationships/hyperlink" Target="https://www.gunviolencearchive.org/" TargetMode="External"/><Relationship Id="rId5" Type="http://schemas.openxmlformats.org/officeDocument/2006/relationships/hyperlink" Target="https://fragilefamilies.princeton.edu/data-and-documentation/data-contents-overview" TargetMode="External"/><Relationship Id="rId4" Type="http://schemas.openxmlformats.org/officeDocument/2006/relationships/hyperlink" Target="https://www.cdc.gov/healthyyouth/data/yrbs/index.ht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aap.org/en/patient-care/gun-safety-and-injury-prevention/" TargetMode="Externa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hsph.harvard.edu/means-matter/"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cademicmedicineblog.org/educating-physicians-about-firearm-safety-and-injury-prevention/" TargetMode="External"/><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hyperlink" Target="https://www.facs.org/quality-programs/trauma/advocacy-and-injury-prevention/firearm-injury-prevention-activities/" TargetMode="External"/><Relationship Id="rId7" Type="http://schemas.openxmlformats.org/officeDocument/2006/relationships/hyperlink" Target="https://education.psychiatry.org/diweb/catalog" TargetMode="External"/><Relationship Id="rId2" Type="http://schemas.openxmlformats.org/officeDocument/2006/relationships/hyperlink" Target="https://www.aap.org/en/patient-care/gun-safety-and-injury-prevention/" TargetMode="External"/><Relationship Id="rId1" Type="http://schemas.openxmlformats.org/officeDocument/2006/relationships/slideLayout" Target="../slideLayouts/slideLayout2.xml"/><Relationship Id="rId6" Type="http://schemas.openxmlformats.org/officeDocument/2006/relationships/hyperlink" Target="https://www.aafp.org/advocacy/advocacy-topics/prevention-public-health/injury-violence.html" TargetMode="External"/><Relationship Id="rId5" Type="http://schemas.openxmlformats.org/officeDocument/2006/relationships/hyperlink" Target="https://www.acog.org/clinical-information/policy-and-position-statements/statements-of-policy/2019/gun-violence-and-safety" TargetMode="External"/><Relationship Id="rId4" Type="http://schemas.openxmlformats.org/officeDocument/2006/relationships/hyperlink" Target="https://www.apa.org/topics/gun-violence-crime"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injury/index.html"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922816-0C3E-E04A-878B-7AA2232A0609}"/>
              </a:ext>
            </a:extLst>
          </p:cNvPr>
          <p:cNvSpPr>
            <a:spLocks noGrp="1"/>
          </p:cNvSpPr>
          <p:nvPr>
            <p:ph type="ctrTitle"/>
          </p:nvPr>
        </p:nvSpPr>
        <p:spPr>
          <a:xfrm>
            <a:off x="440838" y="1958975"/>
            <a:ext cx="7139517" cy="1470025"/>
          </a:xfrm>
        </p:spPr>
        <p:txBody>
          <a:bodyPr/>
          <a:lstStyle/>
          <a:p>
            <a:r>
              <a:rPr lang="en-US" sz="3600" b="1" dirty="0">
                <a:effectLst/>
                <a:latin typeface="Calibri" panose="020F0502020204030204" pitchFamily="34" charset="0"/>
                <a:ea typeface="Calibri" panose="020F0502020204030204" pitchFamily="34" charset="0"/>
                <a:cs typeface="Calibri" panose="020F0502020204030204" pitchFamily="34" charset="0"/>
              </a:rPr>
              <a:t>Addressing Firearm Violence In  Medical Education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4338" name="Subtitle 2">
            <a:extLst>
              <a:ext uri="{FF2B5EF4-FFF2-40B4-BE49-F238E27FC236}">
                <a16:creationId xmlns:a16="http://schemas.microsoft.com/office/drawing/2014/main" id="{1E07F0D9-3C97-1D44-81D5-59C7BF195788}"/>
              </a:ext>
            </a:extLst>
          </p:cNvPr>
          <p:cNvSpPr>
            <a:spLocks noGrp="1"/>
          </p:cNvSpPr>
          <p:nvPr>
            <p:ph type="subTitle" idx="1"/>
          </p:nvPr>
        </p:nvSpPr>
        <p:spPr>
          <a:xfrm>
            <a:off x="440838" y="3392513"/>
            <a:ext cx="5743394" cy="1797108"/>
          </a:xfrm>
        </p:spPr>
        <p:txBody>
          <a:bodyPr/>
          <a:lstStyle/>
          <a:p>
            <a:r>
              <a:rPr lang="en-US" altLang="en-US" dirty="0"/>
              <a:t>Karen Sheehan, MD, MPH</a:t>
            </a:r>
          </a:p>
          <a:p>
            <a:r>
              <a:rPr lang="en-US" altLang="en-US" dirty="0"/>
              <a:t>Professor of Pediatrics, Medical Education, and Preventive Medicine</a:t>
            </a:r>
          </a:p>
          <a:p>
            <a:r>
              <a:rPr lang="en-US" altLang="en-US" sz="1800" dirty="0">
                <a:hlinkClick r:id="rId3"/>
              </a:rPr>
              <a:t>ksheehan@luriechildrens.org</a:t>
            </a:r>
            <a:endParaRPr lang="en-US" altLang="en-US" sz="1800" dirty="0"/>
          </a:p>
          <a:p>
            <a:r>
              <a:rPr lang="en-US" altLang="en-US" sz="1800" dirty="0"/>
              <a:t>@karensheehanmd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B9D4-4EE2-4E6D-BC58-4DD45969B9F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5614CB4C-115D-4D30-B651-EDE4194024BB}"/>
              </a:ext>
            </a:extLst>
          </p:cNvPr>
          <p:cNvSpPr>
            <a:spLocks noGrp="1"/>
          </p:cNvSpPr>
          <p:nvPr>
            <p:ph type="sldNum" sz="quarter" idx="10"/>
          </p:nvPr>
        </p:nvSpPr>
        <p:spPr/>
        <p:txBody>
          <a:bodyPr/>
          <a:lstStyle/>
          <a:p>
            <a:pPr>
              <a:defRPr/>
            </a:pPr>
            <a:fld id="{93A8C14D-AFD6-FF47-8FCA-9B2B64829FF9}" type="slidenum">
              <a:rPr lang="en-US" smtClean="0"/>
              <a:pPr>
                <a:defRPr/>
              </a:pPr>
              <a:t>10</a:t>
            </a:fld>
            <a:endParaRPr lang="en-US" dirty="0"/>
          </a:p>
        </p:txBody>
      </p:sp>
      <p:pic>
        <p:nvPicPr>
          <p:cNvPr id="5" name="Picture 4">
            <a:extLst>
              <a:ext uri="{FF2B5EF4-FFF2-40B4-BE49-F238E27FC236}">
                <a16:creationId xmlns:a16="http://schemas.microsoft.com/office/drawing/2014/main" id="{728F5AC6-5B40-4F8D-8AA0-DF3BDE62C0B6}"/>
              </a:ext>
            </a:extLst>
          </p:cNvPr>
          <p:cNvPicPr>
            <a:picLocks noChangeAspect="1"/>
          </p:cNvPicPr>
          <p:nvPr/>
        </p:nvPicPr>
        <p:blipFill>
          <a:blip r:embed="rId2"/>
          <a:stretch>
            <a:fillRect/>
          </a:stretch>
        </p:blipFill>
        <p:spPr>
          <a:xfrm>
            <a:off x="855862" y="274639"/>
            <a:ext cx="6741581" cy="6128084"/>
          </a:xfrm>
          <a:prstGeom prst="rect">
            <a:avLst/>
          </a:prstGeom>
        </p:spPr>
      </p:pic>
      <p:sp>
        <p:nvSpPr>
          <p:cNvPr id="7" name="TextBox 6">
            <a:extLst>
              <a:ext uri="{FF2B5EF4-FFF2-40B4-BE49-F238E27FC236}">
                <a16:creationId xmlns:a16="http://schemas.microsoft.com/office/drawing/2014/main" id="{2269CD23-0111-41DD-B6D8-AC3D287D2F3F}"/>
              </a:ext>
            </a:extLst>
          </p:cNvPr>
          <p:cNvSpPr txBox="1"/>
          <p:nvPr/>
        </p:nvSpPr>
        <p:spPr>
          <a:xfrm>
            <a:off x="8535906" y="5866946"/>
            <a:ext cx="3981450" cy="646331"/>
          </a:xfrm>
          <a:prstGeom prst="rect">
            <a:avLst/>
          </a:prstGeom>
          <a:noFill/>
        </p:spPr>
        <p:txBody>
          <a:bodyPr wrap="square">
            <a:spAutoFit/>
          </a:bodyPr>
          <a:lstStyle/>
          <a:p>
            <a:r>
              <a:rPr lang="en-US" sz="1200" dirty="0">
                <a:hlinkClick r:id="rId3"/>
              </a:rPr>
              <a:t>https://www.cdc.gov/injury/data-statistics-reporting.html</a:t>
            </a:r>
            <a:endParaRPr lang="en-US" sz="1200" dirty="0"/>
          </a:p>
          <a:p>
            <a:endParaRPr lang="en-US" sz="1200" dirty="0"/>
          </a:p>
        </p:txBody>
      </p:sp>
    </p:spTree>
    <p:extLst>
      <p:ext uri="{BB962C8B-B14F-4D97-AF65-F5344CB8AC3E}">
        <p14:creationId xmlns:p14="http://schemas.microsoft.com/office/powerpoint/2010/main" val="243003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B9D4-4EE2-4E6D-BC58-4DD45969B9F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5614CB4C-115D-4D30-B651-EDE4194024BB}"/>
              </a:ext>
            </a:extLst>
          </p:cNvPr>
          <p:cNvSpPr>
            <a:spLocks noGrp="1"/>
          </p:cNvSpPr>
          <p:nvPr>
            <p:ph type="sldNum" sz="quarter" idx="10"/>
          </p:nvPr>
        </p:nvSpPr>
        <p:spPr/>
        <p:txBody>
          <a:bodyPr/>
          <a:lstStyle/>
          <a:p>
            <a:pPr>
              <a:defRPr/>
            </a:pPr>
            <a:fld id="{93A8C14D-AFD6-FF47-8FCA-9B2B64829FF9}" type="slidenum">
              <a:rPr lang="en-US" smtClean="0"/>
              <a:pPr>
                <a:defRPr/>
              </a:pPr>
              <a:t>11</a:t>
            </a:fld>
            <a:endParaRPr lang="en-US" dirty="0"/>
          </a:p>
        </p:txBody>
      </p:sp>
      <p:pic>
        <p:nvPicPr>
          <p:cNvPr id="5" name="Picture 4">
            <a:extLst>
              <a:ext uri="{FF2B5EF4-FFF2-40B4-BE49-F238E27FC236}">
                <a16:creationId xmlns:a16="http://schemas.microsoft.com/office/drawing/2014/main" id="{728F5AC6-5B40-4F8D-8AA0-DF3BDE62C0B6}"/>
              </a:ext>
            </a:extLst>
          </p:cNvPr>
          <p:cNvPicPr>
            <a:picLocks noChangeAspect="1"/>
          </p:cNvPicPr>
          <p:nvPr/>
        </p:nvPicPr>
        <p:blipFill>
          <a:blip r:embed="rId2"/>
          <a:stretch>
            <a:fillRect/>
          </a:stretch>
        </p:blipFill>
        <p:spPr>
          <a:xfrm>
            <a:off x="855862" y="274639"/>
            <a:ext cx="6741581" cy="6128084"/>
          </a:xfrm>
          <a:prstGeom prst="rect">
            <a:avLst/>
          </a:prstGeom>
        </p:spPr>
      </p:pic>
      <p:sp>
        <p:nvSpPr>
          <p:cNvPr id="7" name="TextBox 6">
            <a:extLst>
              <a:ext uri="{FF2B5EF4-FFF2-40B4-BE49-F238E27FC236}">
                <a16:creationId xmlns:a16="http://schemas.microsoft.com/office/drawing/2014/main" id="{2269CD23-0111-41DD-B6D8-AC3D287D2F3F}"/>
              </a:ext>
            </a:extLst>
          </p:cNvPr>
          <p:cNvSpPr txBox="1"/>
          <p:nvPr/>
        </p:nvSpPr>
        <p:spPr>
          <a:xfrm>
            <a:off x="8535906" y="5866946"/>
            <a:ext cx="3981450" cy="646331"/>
          </a:xfrm>
          <a:prstGeom prst="rect">
            <a:avLst/>
          </a:prstGeom>
          <a:noFill/>
        </p:spPr>
        <p:txBody>
          <a:bodyPr wrap="square">
            <a:spAutoFit/>
          </a:bodyPr>
          <a:lstStyle/>
          <a:p>
            <a:r>
              <a:rPr lang="en-US" sz="1200" dirty="0">
                <a:hlinkClick r:id="rId3"/>
              </a:rPr>
              <a:t>https://www.cdc.gov/injury/data-statistics-reporting.html</a:t>
            </a:r>
            <a:endParaRPr lang="en-US" sz="1200" dirty="0"/>
          </a:p>
          <a:p>
            <a:endParaRPr lang="en-US" sz="1200" dirty="0"/>
          </a:p>
        </p:txBody>
      </p:sp>
      <p:sp>
        <p:nvSpPr>
          <p:cNvPr id="4" name="Oval 3">
            <a:extLst>
              <a:ext uri="{FF2B5EF4-FFF2-40B4-BE49-F238E27FC236}">
                <a16:creationId xmlns:a16="http://schemas.microsoft.com/office/drawing/2014/main" id="{49C1EF8A-47D9-4910-88A7-C8BD97B79068}"/>
              </a:ext>
            </a:extLst>
          </p:cNvPr>
          <p:cNvSpPr/>
          <p:nvPr/>
        </p:nvSpPr>
        <p:spPr>
          <a:xfrm>
            <a:off x="2406317" y="1995781"/>
            <a:ext cx="4989094" cy="18167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97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9B97-9C26-48F6-869D-70F882D3085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1B25D900-5906-4B67-A17F-5A8A22646FA4}"/>
              </a:ext>
            </a:extLst>
          </p:cNvPr>
          <p:cNvSpPr>
            <a:spLocks noGrp="1"/>
          </p:cNvSpPr>
          <p:nvPr>
            <p:ph type="sldNum" sz="quarter" idx="10"/>
          </p:nvPr>
        </p:nvSpPr>
        <p:spPr/>
        <p:txBody>
          <a:bodyPr/>
          <a:lstStyle/>
          <a:p>
            <a:pPr>
              <a:defRPr/>
            </a:pPr>
            <a:fld id="{93A8C14D-AFD6-FF47-8FCA-9B2B64829FF9}" type="slidenum">
              <a:rPr lang="en-US" smtClean="0"/>
              <a:pPr>
                <a:defRPr/>
              </a:pPr>
              <a:t>12</a:t>
            </a:fld>
            <a:endParaRPr lang="en-US" dirty="0"/>
          </a:p>
        </p:txBody>
      </p:sp>
      <p:pic>
        <p:nvPicPr>
          <p:cNvPr id="5" name="Picture 4">
            <a:extLst>
              <a:ext uri="{FF2B5EF4-FFF2-40B4-BE49-F238E27FC236}">
                <a16:creationId xmlns:a16="http://schemas.microsoft.com/office/drawing/2014/main" id="{66A11DE5-DA63-4650-A55B-B0CFFC00DA80}"/>
              </a:ext>
            </a:extLst>
          </p:cNvPr>
          <p:cNvPicPr>
            <a:picLocks noChangeAspect="1"/>
          </p:cNvPicPr>
          <p:nvPr/>
        </p:nvPicPr>
        <p:blipFill>
          <a:blip r:embed="rId2"/>
          <a:stretch>
            <a:fillRect/>
          </a:stretch>
        </p:blipFill>
        <p:spPr>
          <a:xfrm>
            <a:off x="1407031" y="274639"/>
            <a:ext cx="6781859" cy="6007768"/>
          </a:xfrm>
          <a:prstGeom prst="rect">
            <a:avLst/>
          </a:prstGeom>
        </p:spPr>
      </p:pic>
      <p:sp>
        <p:nvSpPr>
          <p:cNvPr id="7" name="TextBox 6">
            <a:extLst>
              <a:ext uri="{FF2B5EF4-FFF2-40B4-BE49-F238E27FC236}">
                <a16:creationId xmlns:a16="http://schemas.microsoft.com/office/drawing/2014/main" id="{521E3C38-8CA9-4209-8F2C-04BBFCEEEBC1}"/>
              </a:ext>
            </a:extLst>
          </p:cNvPr>
          <p:cNvSpPr txBox="1"/>
          <p:nvPr/>
        </p:nvSpPr>
        <p:spPr>
          <a:xfrm>
            <a:off x="8505825" y="5462338"/>
            <a:ext cx="3389396" cy="276999"/>
          </a:xfrm>
          <a:prstGeom prst="rect">
            <a:avLst/>
          </a:prstGeom>
          <a:noFill/>
        </p:spPr>
        <p:txBody>
          <a:bodyPr wrap="square">
            <a:spAutoFit/>
          </a:bodyPr>
          <a:lstStyle/>
          <a:p>
            <a:r>
              <a:rPr lang="en-US" sz="1200" dirty="0"/>
              <a:t>https://www.cdc.gov/injury/wisqars/index.html</a:t>
            </a:r>
          </a:p>
        </p:txBody>
      </p:sp>
    </p:spTree>
    <p:extLst>
      <p:ext uri="{BB962C8B-B14F-4D97-AF65-F5344CB8AC3E}">
        <p14:creationId xmlns:p14="http://schemas.microsoft.com/office/powerpoint/2010/main" val="3454617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9B97-9C26-48F6-869D-70F882D3085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1B25D900-5906-4B67-A17F-5A8A22646FA4}"/>
              </a:ext>
            </a:extLst>
          </p:cNvPr>
          <p:cNvSpPr>
            <a:spLocks noGrp="1"/>
          </p:cNvSpPr>
          <p:nvPr>
            <p:ph type="sldNum" sz="quarter" idx="10"/>
          </p:nvPr>
        </p:nvSpPr>
        <p:spPr/>
        <p:txBody>
          <a:bodyPr/>
          <a:lstStyle/>
          <a:p>
            <a:pPr>
              <a:defRPr/>
            </a:pPr>
            <a:fld id="{93A8C14D-AFD6-FF47-8FCA-9B2B64829FF9}" type="slidenum">
              <a:rPr lang="en-US" smtClean="0"/>
              <a:pPr>
                <a:defRPr/>
              </a:pPr>
              <a:t>13</a:t>
            </a:fld>
            <a:endParaRPr lang="en-US" dirty="0"/>
          </a:p>
        </p:txBody>
      </p:sp>
      <p:pic>
        <p:nvPicPr>
          <p:cNvPr id="5" name="Picture 4">
            <a:extLst>
              <a:ext uri="{FF2B5EF4-FFF2-40B4-BE49-F238E27FC236}">
                <a16:creationId xmlns:a16="http://schemas.microsoft.com/office/drawing/2014/main" id="{66A11DE5-DA63-4650-A55B-B0CFFC00DA80}"/>
              </a:ext>
            </a:extLst>
          </p:cNvPr>
          <p:cNvPicPr>
            <a:picLocks noChangeAspect="1"/>
          </p:cNvPicPr>
          <p:nvPr/>
        </p:nvPicPr>
        <p:blipFill>
          <a:blip r:embed="rId2"/>
          <a:stretch>
            <a:fillRect/>
          </a:stretch>
        </p:blipFill>
        <p:spPr>
          <a:xfrm>
            <a:off x="1407031" y="274639"/>
            <a:ext cx="6781859" cy="6007768"/>
          </a:xfrm>
          <a:prstGeom prst="rect">
            <a:avLst/>
          </a:prstGeom>
        </p:spPr>
      </p:pic>
      <p:sp>
        <p:nvSpPr>
          <p:cNvPr id="7" name="TextBox 6">
            <a:extLst>
              <a:ext uri="{FF2B5EF4-FFF2-40B4-BE49-F238E27FC236}">
                <a16:creationId xmlns:a16="http://schemas.microsoft.com/office/drawing/2014/main" id="{521E3C38-8CA9-4209-8F2C-04BBFCEEEBC1}"/>
              </a:ext>
            </a:extLst>
          </p:cNvPr>
          <p:cNvSpPr txBox="1"/>
          <p:nvPr/>
        </p:nvSpPr>
        <p:spPr>
          <a:xfrm>
            <a:off x="8505825" y="5462338"/>
            <a:ext cx="3389396" cy="276999"/>
          </a:xfrm>
          <a:prstGeom prst="rect">
            <a:avLst/>
          </a:prstGeom>
          <a:noFill/>
        </p:spPr>
        <p:txBody>
          <a:bodyPr wrap="square">
            <a:spAutoFit/>
          </a:bodyPr>
          <a:lstStyle/>
          <a:p>
            <a:r>
              <a:rPr lang="en-US" sz="1200" dirty="0"/>
              <a:t>https://www.cdc.gov/injury/wisqars/index.html</a:t>
            </a:r>
          </a:p>
        </p:txBody>
      </p:sp>
      <p:sp>
        <p:nvSpPr>
          <p:cNvPr id="4" name="Oval 3">
            <a:extLst>
              <a:ext uri="{FF2B5EF4-FFF2-40B4-BE49-F238E27FC236}">
                <a16:creationId xmlns:a16="http://schemas.microsoft.com/office/drawing/2014/main" id="{54CAD736-A037-416D-BE4E-4029ABC84449}"/>
              </a:ext>
            </a:extLst>
          </p:cNvPr>
          <p:cNvSpPr/>
          <p:nvPr/>
        </p:nvSpPr>
        <p:spPr>
          <a:xfrm>
            <a:off x="5839326" y="3007895"/>
            <a:ext cx="2349564" cy="16042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5047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CC4A4-5353-448A-BE7C-ED3FC936F666}"/>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8586637C-F7B2-4D14-8427-C33C7FE836FE}"/>
              </a:ext>
            </a:extLst>
          </p:cNvPr>
          <p:cNvSpPr>
            <a:spLocks noGrp="1"/>
          </p:cNvSpPr>
          <p:nvPr>
            <p:ph type="sldNum" sz="quarter" idx="10"/>
          </p:nvPr>
        </p:nvSpPr>
        <p:spPr/>
        <p:txBody>
          <a:bodyPr/>
          <a:lstStyle/>
          <a:p>
            <a:pPr>
              <a:defRPr/>
            </a:pPr>
            <a:fld id="{93A8C14D-AFD6-FF47-8FCA-9B2B64829FF9}" type="slidenum">
              <a:rPr lang="en-US" smtClean="0"/>
              <a:pPr>
                <a:defRPr/>
              </a:pPr>
              <a:t>14</a:t>
            </a:fld>
            <a:endParaRPr lang="en-US" dirty="0"/>
          </a:p>
        </p:txBody>
      </p:sp>
      <p:pic>
        <p:nvPicPr>
          <p:cNvPr id="5" name="Picture 4">
            <a:extLst>
              <a:ext uri="{FF2B5EF4-FFF2-40B4-BE49-F238E27FC236}">
                <a16:creationId xmlns:a16="http://schemas.microsoft.com/office/drawing/2014/main" id="{6D8B4642-4516-4907-B4C2-F48CA9871C5E}"/>
              </a:ext>
            </a:extLst>
          </p:cNvPr>
          <p:cNvPicPr>
            <a:picLocks noChangeAspect="1"/>
          </p:cNvPicPr>
          <p:nvPr/>
        </p:nvPicPr>
        <p:blipFill>
          <a:blip r:embed="rId2"/>
          <a:stretch>
            <a:fillRect/>
          </a:stretch>
        </p:blipFill>
        <p:spPr>
          <a:xfrm>
            <a:off x="1526757" y="605840"/>
            <a:ext cx="8216146" cy="5161297"/>
          </a:xfrm>
          <a:prstGeom prst="rect">
            <a:avLst/>
          </a:prstGeom>
        </p:spPr>
      </p:pic>
      <p:sp>
        <p:nvSpPr>
          <p:cNvPr id="8" name="TextBox 7">
            <a:extLst>
              <a:ext uri="{FF2B5EF4-FFF2-40B4-BE49-F238E27FC236}">
                <a16:creationId xmlns:a16="http://schemas.microsoft.com/office/drawing/2014/main" id="{0C867192-0F59-49FD-BC91-CAA1603878C3}"/>
              </a:ext>
            </a:extLst>
          </p:cNvPr>
          <p:cNvSpPr txBox="1"/>
          <p:nvPr/>
        </p:nvSpPr>
        <p:spPr>
          <a:xfrm>
            <a:off x="8406063" y="6098339"/>
            <a:ext cx="3088105" cy="276999"/>
          </a:xfrm>
          <a:prstGeom prst="rect">
            <a:avLst/>
          </a:prstGeom>
          <a:noFill/>
        </p:spPr>
        <p:txBody>
          <a:bodyPr wrap="square" rtlCol="0">
            <a:spAutoFit/>
          </a:bodyPr>
          <a:lstStyle/>
          <a:p>
            <a:r>
              <a:rPr lang="en-US" sz="1200" dirty="0"/>
              <a:t>https://wisqars.cdc.gov/cgi-bin/broker.exe</a:t>
            </a:r>
          </a:p>
        </p:txBody>
      </p:sp>
    </p:spTree>
    <p:extLst>
      <p:ext uri="{BB962C8B-B14F-4D97-AF65-F5344CB8AC3E}">
        <p14:creationId xmlns:p14="http://schemas.microsoft.com/office/powerpoint/2010/main" val="574832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9B97-9C26-48F6-869D-70F882D3085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1B25D900-5906-4B67-A17F-5A8A22646FA4}"/>
              </a:ext>
            </a:extLst>
          </p:cNvPr>
          <p:cNvSpPr>
            <a:spLocks noGrp="1"/>
          </p:cNvSpPr>
          <p:nvPr>
            <p:ph type="sldNum" sz="quarter" idx="10"/>
          </p:nvPr>
        </p:nvSpPr>
        <p:spPr/>
        <p:txBody>
          <a:bodyPr/>
          <a:lstStyle/>
          <a:p>
            <a:pPr>
              <a:defRPr/>
            </a:pPr>
            <a:fld id="{93A8C14D-AFD6-FF47-8FCA-9B2B64829FF9}" type="slidenum">
              <a:rPr lang="en-US" smtClean="0"/>
              <a:pPr>
                <a:defRPr/>
              </a:pPr>
              <a:t>15</a:t>
            </a:fld>
            <a:endParaRPr lang="en-US" dirty="0"/>
          </a:p>
        </p:txBody>
      </p:sp>
      <p:pic>
        <p:nvPicPr>
          <p:cNvPr id="5" name="Picture 4">
            <a:extLst>
              <a:ext uri="{FF2B5EF4-FFF2-40B4-BE49-F238E27FC236}">
                <a16:creationId xmlns:a16="http://schemas.microsoft.com/office/drawing/2014/main" id="{66A11DE5-DA63-4650-A55B-B0CFFC00DA80}"/>
              </a:ext>
            </a:extLst>
          </p:cNvPr>
          <p:cNvPicPr>
            <a:picLocks noChangeAspect="1"/>
          </p:cNvPicPr>
          <p:nvPr/>
        </p:nvPicPr>
        <p:blipFill>
          <a:blip r:embed="rId2"/>
          <a:stretch>
            <a:fillRect/>
          </a:stretch>
        </p:blipFill>
        <p:spPr>
          <a:xfrm>
            <a:off x="1407031" y="274639"/>
            <a:ext cx="6781859" cy="6007768"/>
          </a:xfrm>
          <a:prstGeom prst="rect">
            <a:avLst/>
          </a:prstGeom>
        </p:spPr>
      </p:pic>
      <p:sp>
        <p:nvSpPr>
          <p:cNvPr id="7" name="TextBox 6">
            <a:extLst>
              <a:ext uri="{FF2B5EF4-FFF2-40B4-BE49-F238E27FC236}">
                <a16:creationId xmlns:a16="http://schemas.microsoft.com/office/drawing/2014/main" id="{521E3C38-8CA9-4209-8F2C-04BBFCEEEBC1}"/>
              </a:ext>
            </a:extLst>
          </p:cNvPr>
          <p:cNvSpPr txBox="1"/>
          <p:nvPr/>
        </p:nvSpPr>
        <p:spPr>
          <a:xfrm>
            <a:off x="8505825" y="5462338"/>
            <a:ext cx="3389396" cy="276999"/>
          </a:xfrm>
          <a:prstGeom prst="rect">
            <a:avLst/>
          </a:prstGeom>
          <a:noFill/>
        </p:spPr>
        <p:txBody>
          <a:bodyPr wrap="square">
            <a:spAutoFit/>
          </a:bodyPr>
          <a:lstStyle/>
          <a:p>
            <a:r>
              <a:rPr lang="en-US" sz="1200" dirty="0"/>
              <a:t>https://www.cdc.gov/injury/wisqars/index.html</a:t>
            </a:r>
          </a:p>
        </p:txBody>
      </p:sp>
      <p:sp>
        <p:nvSpPr>
          <p:cNvPr id="4" name="Oval 3">
            <a:extLst>
              <a:ext uri="{FF2B5EF4-FFF2-40B4-BE49-F238E27FC236}">
                <a16:creationId xmlns:a16="http://schemas.microsoft.com/office/drawing/2014/main" id="{5A2D21A2-1D50-450E-BE28-7519E7BDB4C7}"/>
              </a:ext>
            </a:extLst>
          </p:cNvPr>
          <p:cNvSpPr/>
          <p:nvPr/>
        </p:nvSpPr>
        <p:spPr>
          <a:xfrm>
            <a:off x="1291388" y="3118937"/>
            <a:ext cx="2703095" cy="14771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421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9862-2B9F-47B9-A729-19BE88882DDF}"/>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33AD545-5A41-4369-AB56-FC523FF5FF43}"/>
              </a:ext>
            </a:extLst>
          </p:cNvPr>
          <p:cNvSpPr>
            <a:spLocks noGrp="1"/>
          </p:cNvSpPr>
          <p:nvPr>
            <p:ph type="sldNum" sz="quarter" idx="10"/>
          </p:nvPr>
        </p:nvSpPr>
        <p:spPr/>
        <p:txBody>
          <a:bodyPr/>
          <a:lstStyle/>
          <a:p>
            <a:pPr>
              <a:defRPr/>
            </a:pPr>
            <a:fld id="{93A8C14D-AFD6-FF47-8FCA-9B2B64829FF9}" type="slidenum">
              <a:rPr lang="en-US" smtClean="0"/>
              <a:pPr>
                <a:defRPr/>
              </a:pPr>
              <a:t>16</a:t>
            </a:fld>
            <a:endParaRPr lang="en-US" dirty="0"/>
          </a:p>
        </p:txBody>
      </p:sp>
      <p:pic>
        <p:nvPicPr>
          <p:cNvPr id="5" name="Picture 4">
            <a:extLst>
              <a:ext uri="{FF2B5EF4-FFF2-40B4-BE49-F238E27FC236}">
                <a16:creationId xmlns:a16="http://schemas.microsoft.com/office/drawing/2014/main" id="{175DA0FB-A318-4396-84DB-37BE6CB1553B}"/>
              </a:ext>
            </a:extLst>
          </p:cNvPr>
          <p:cNvPicPr>
            <a:picLocks noChangeAspect="1"/>
          </p:cNvPicPr>
          <p:nvPr/>
        </p:nvPicPr>
        <p:blipFill>
          <a:blip r:embed="rId2"/>
          <a:stretch>
            <a:fillRect/>
          </a:stretch>
        </p:blipFill>
        <p:spPr>
          <a:xfrm>
            <a:off x="364067" y="951650"/>
            <a:ext cx="12192000" cy="4714068"/>
          </a:xfrm>
          <a:prstGeom prst="rect">
            <a:avLst/>
          </a:prstGeom>
        </p:spPr>
      </p:pic>
    </p:spTree>
    <p:extLst>
      <p:ext uri="{BB962C8B-B14F-4D97-AF65-F5344CB8AC3E}">
        <p14:creationId xmlns:p14="http://schemas.microsoft.com/office/powerpoint/2010/main" val="399186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9862-2B9F-47B9-A729-19BE88882DDF}"/>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33AD545-5A41-4369-AB56-FC523FF5FF43}"/>
              </a:ext>
            </a:extLst>
          </p:cNvPr>
          <p:cNvSpPr>
            <a:spLocks noGrp="1"/>
          </p:cNvSpPr>
          <p:nvPr>
            <p:ph type="sldNum" sz="quarter" idx="10"/>
          </p:nvPr>
        </p:nvSpPr>
        <p:spPr/>
        <p:txBody>
          <a:bodyPr/>
          <a:lstStyle/>
          <a:p>
            <a:pPr>
              <a:defRPr/>
            </a:pPr>
            <a:fld id="{93A8C14D-AFD6-FF47-8FCA-9B2B64829FF9}" type="slidenum">
              <a:rPr lang="en-US" smtClean="0"/>
              <a:pPr>
                <a:defRPr/>
              </a:pPr>
              <a:t>17</a:t>
            </a:fld>
            <a:endParaRPr lang="en-US" dirty="0"/>
          </a:p>
        </p:txBody>
      </p:sp>
      <p:pic>
        <p:nvPicPr>
          <p:cNvPr id="5" name="Picture 4">
            <a:extLst>
              <a:ext uri="{FF2B5EF4-FFF2-40B4-BE49-F238E27FC236}">
                <a16:creationId xmlns:a16="http://schemas.microsoft.com/office/drawing/2014/main" id="{175DA0FB-A318-4396-84DB-37BE6CB1553B}"/>
              </a:ext>
            </a:extLst>
          </p:cNvPr>
          <p:cNvPicPr>
            <a:picLocks noChangeAspect="1"/>
          </p:cNvPicPr>
          <p:nvPr/>
        </p:nvPicPr>
        <p:blipFill>
          <a:blip r:embed="rId2"/>
          <a:stretch>
            <a:fillRect/>
          </a:stretch>
        </p:blipFill>
        <p:spPr>
          <a:xfrm>
            <a:off x="364067" y="951650"/>
            <a:ext cx="12192000" cy="4714068"/>
          </a:xfrm>
          <a:prstGeom prst="rect">
            <a:avLst/>
          </a:prstGeom>
        </p:spPr>
      </p:pic>
      <p:sp>
        <p:nvSpPr>
          <p:cNvPr id="4" name="Oval 3">
            <a:extLst>
              <a:ext uri="{FF2B5EF4-FFF2-40B4-BE49-F238E27FC236}">
                <a16:creationId xmlns:a16="http://schemas.microsoft.com/office/drawing/2014/main" id="{835F9C5A-E627-4831-AB40-D5B9AE9C4354}"/>
              </a:ext>
            </a:extLst>
          </p:cNvPr>
          <p:cNvSpPr/>
          <p:nvPr/>
        </p:nvSpPr>
        <p:spPr>
          <a:xfrm>
            <a:off x="7315199" y="1556084"/>
            <a:ext cx="2478505"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7974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65BE4-4E0C-4E22-9F49-F9A96D8D754E}"/>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2A1D64AD-7084-4D7F-AD08-CB3AA7D5A87A}"/>
              </a:ext>
            </a:extLst>
          </p:cNvPr>
          <p:cNvSpPr>
            <a:spLocks noGrp="1"/>
          </p:cNvSpPr>
          <p:nvPr>
            <p:ph type="sldNum" sz="quarter" idx="10"/>
          </p:nvPr>
        </p:nvSpPr>
        <p:spPr/>
        <p:txBody>
          <a:bodyPr/>
          <a:lstStyle/>
          <a:p>
            <a:pPr>
              <a:defRPr/>
            </a:pPr>
            <a:fld id="{93A8C14D-AFD6-FF47-8FCA-9B2B64829FF9}" type="slidenum">
              <a:rPr lang="en-US" smtClean="0"/>
              <a:pPr>
                <a:defRPr/>
              </a:pPr>
              <a:t>18</a:t>
            </a:fld>
            <a:endParaRPr lang="en-US" dirty="0"/>
          </a:p>
        </p:txBody>
      </p:sp>
      <p:pic>
        <p:nvPicPr>
          <p:cNvPr id="5" name="Picture 4">
            <a:extLst>
              <a:ext uri="{FF2B5EF4-FFF2-40B4-BE49-F238E27FC236}">
                <a16:creationId xmlns:a16="http://schemas.microsoft.com/office/drawing/2014/main" id="{5F851BE9-D930-40FC-BDEA-0ACFADEDC055}"/>
              </a:ext>
            </a:extLst>
          </p:cNvPr>
          <p:cNvPicPr>
            <a:picLocks noChangeAspect="1"/>
          </p:cNvPicPr>
          <p:nvPr/>
        </p:nvPicPr>
        <p:blipFill>
          <a:blip r:embed="rId2"/>
          <a:stretch>
            <a:fillRect/>
          </a:stretch>
        </p:blipFill>
        <p:spPr>
          <a:xfrm>
            <a:off x="505326" y="1158208"/>
            <a:ext cx="10967942" cy="4967653"/>
          </a:xfrm>
          <a:prstGeom prst="rect">
            <a:avLst/>
          </a:prstGeom>
        </p:spPr>
      </p:pic>
    </p:spTree>
    <p:extLst>
      <p:ext uri="{BB962C8B-B14F-4D97-AF65-F5344CB8AC3E}">
        <p14:creationId xmlns:p14="http://schemas.microsoft.com/office/powerpoint/2010/main" val="1220490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0529-86CD-4F25-8DCD-580767D9D7D7}"/>
              </a:ext>
            </a:extLst>
          </p:cNvPr>
          <p:cNvSpPr>
            <a:spLocks noGrp="1"/>
          </p:cNvSpPr>
          <p:nvPr>
            <p:ph type="title"/>
          </p:nvPr>
        </p:nvSpPr>
        <p:spPr/>
        <p:txBody>
          <a:bodyPr/>
          <a:lstStyle/>
          <a:p>
            <a:pPr algn="ct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45,222 U.S. Firearm Deaths, 2020</a:t>
            </a:r>
            <a:b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All Ages, All Races, All Sexes</a:t>
            </a:r>
            <a:endParaRPr lang="en-US" sz="1800" dirty="0"/>
          </a:p>
        </p:txBody>
      </p:sp>
      <p:sp>
        <p:nvSpPr>
          <p:cNvPr id="3" name="Slide Number Placeholder 2">
            <a:extLst>
              <a:ext uri="{FF2B5EF4-FFF2-40B4-BE49-F238E27FC236}">
                <a16:creationId xmlns:a16="http://schemas.microsoft.com/office/drawing/2014/main" id="{A101F8F7-B600-4B30-B398-1C5C996F539B}"/>
              </a:ext>
            </a:extLst>
          </p:cNvPr>
          <p:cNvSpPr>
            <a:spLocks noGrp="1"/>
          </p:cNvSpPr>
          <p:nvPr>
            <p:ph type="sldNum" sz="quarter" idx="10"/>
          </p:nvPr>
        </p:nvSpPr>
        <p:spPr/>
        <p:txBody>
          <a:bodyPr/>
          <a:lstStyle/>
          <a:p>
            <a:pPr>
              <a:defRPr/>
            </a:pPr>
            <a:fld id="{93A8C14D-AFD6-FF47-8FCA-9B2B64829FF9}" type="slidenum">
              <a:rPr lang="en-US" smtClean="0"/>
              <a:pPr>
                <a:defRPr/>
              </a:pPr>
              <a:t>19</a:t>
            </a:fld>
            <a:endParaRPr lang="en-US" dirty="0"/>
          </a:p>
        </p:txBody>
      </p:sp>
      <p:pic>
        <p:nvPicPr>
          <p:cNvPr id="5" name="Picture 4">
            <a:extLst>
              <a:ext uri="{FF2B5EF4-FFF2-40B4-BE49-F238E27FC236}">
                <a16:creationId xmlns:a16="http://schemas.microsoft.com/office/drawing/2014/main" id="{E7E832E9-9E67-4827-9EDC-A35BABC10911}"/>
              </a:ext>
            </a:extLst>
          </p:cNvPr>
          <p:cNvPicPr>
            <a:picLocks noChangeAspect="1"/>
          </p:cNvPicPr>
          <p:nvPr/>
        </p:nvPicPr>
        <p:blipFill>
          <a:blip r:embed="rId2"/>
          <a:stretch>
            <a:fillRect/>
          </a:stretch>
        </p:blipFill>
        <p:spPr>
          <a:xfrm>
            <a:off x="887580" y="1567865"/>
            <a:ext cx="8620125" cy="4524375"/>
          </a:xfrm>
          <a:prstGeom prst="rect">
            <a:avLst/>
          </a:prstGeom>
        </p:spPr>
      </p:pic>
    </p:spTree>
    <p:extLst>
      <p:ext uri="{BB962C8B-B14F-4D97-AF65-F5344CB8AC3E}">
        <p14:creationId xmlns:p14="http://schemas.microsoft.com/office/powerpoint/2010/main" val="217753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922816-0C3E-E04A-878B-7AA2232A0609}"/>
              </a:ext>
            </a:extLst>
          </p:cNvPr>
          <p:cNvSpPr>
            <a:spLocks noGrp="1"/>
          </p:cNvSpPr>
          <p:nvPr>
            <p:ph type="ctrTitle"/>
          </p:nvPr>
        </p:nvSpPr>
        <p:spPr>
          <a:xfrm>
            <a:off x="440838" y="1958975"/>
            <a:ext cx="7139517" cy="1470025"/>
          </a:xfrm>
        </p:spPr>
        <p:txBody>
          <a:bodyPr/>
          <a:lstStyle/>
          <a:p>
            <a:r>
              <a:rPr lang="en-US" sz="3600" b="1" dirty="0">
                <a:effectLst/>
                <a:latin typeface="Calibri" panose="020F0502020204030204" pitchFamily="34" charset="0"/>
                <a:ea typeface="Calibri" panose="020F0502020204030204" pitchFamily="34" charset="0"/>
                <a:cs typeface="Calibri" panose="020F0502020204030204" pitchFamily="34" charset="0"/>
              </a:rPr>
              <a:t>Addressing Firearm </a:t>
            </a:r>
            <a:r>
              <a:rPr lang="en-US" sz="3600" b="1" strike="sngStrike" dirty="0">
                <a:effectLst/>
                <a:latin typeface="Calibri" panose="020F0502020204030204" pitchFamily="34" charset="0"/>
                <a:ea typeface="Calibri" panose="020F0502020204030204" pitchFamily="34" charset="0"/>
                <a:cs typeface="Calibri" panose="020F0502020204030204" pitchFamily="34" charset="0"/>
              </a:rPr>
              <a:t>Violence</a:t>
            </a:r>
            <a:r>
              <a:rPr lang="en-US" sz="3600" b="1" dirty="0">
                <a:effectLst/>
                <a:latin typeface="Calibri" panose="020F0502020204030204" pitchFamily="34" charset="0"/>
                <a:ea typeface="Calibri" panose="020F0502020204030204" pitchFamily="34" charset="0"/>
                <a:cs typeface="Calibri" panose="020F0502020204030204" pitchFamily="34" charset="0"/>
              </a:rPr>
              <a:t> Injury In  Medical Education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4338" name="Subtitle 2">
            <a:extLst>
              <a:ext uri="{FF2B5EF4-FFF2-40B4-BE49-F238E27FC236}">
                <a16:creationId xmlns:a16="http://schemas.microsoft.com/office/drawing/2014/main" id="{1E07F0D9-3C97-1D44-81D5-59C7BF195788}"/>
              </a:ext>
            </a:extLst>
          </p:cNvPr>
          <p:cNvSpPr>
            <a:spLocks noGrp="1"/>
          </p:cNvSpPr>
          <p:nvPr>
            <p:ph type="subTitle" idx="1"/>
          </p:nvPr>
        </p:nvSpPr>
        <p:spPr/>
        <p:txBody>
          <a:bodyPr/>
          <a:lstStyle/>
          <a:p>
            <a:r>
              <a:rPr lang="en-US" altLang="en-US" dirty="0"/>
              <a:t>Karen Sheehan, MD, MPH</a:t>
            </a:r>
          </a:p>
          <a:p>
            <a:r>
              <a:rPr lang="en-US" altLang="en-US" dirty="0"/>
              <a:t>Professor of Pediatrics, Medical Education, and Preventive Medicine</a:t>
            </a:r>
          </a:p>
          <a:p>
            <a:r>
              <a:rPr lang="en-US" altLang="en-US" sz="1800" dirty="0">
                <a:hlinkClick r:id="rId3"/>
              </a:rPr>
              <a:t>ksheehan@luriechildrens.org</a:t>
            </a:r>
            <a:endParaRPr lang="en-US" altLang="en-US" sz="1800" dirty="0"/>
          </a:p>
          <a:p>
            <a:r>
              <a:rPr lang="en-US" altLang="en-US" sz="1800" dirty="0"/>
              <a:t>@karensheehanmd</a:t>
            </a:r>
          </a:p>
        </p:txBody>
      </p:sp>
    </p:spTree>
    <p:extLst>
      <p:ext uri="{BB962C8B-B14F-4D97-AF65-F5344CB8AC3E}">
        <p14:creationId xmlns:p14="http://schemas.microsoft.com/office/powerpoint/2010/main" val="264996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9C23-2318-4497-8596-9BF39FE30990}"/>
              </a:ext>
            </a:extLst>
          </p:cNvPr>
          <p:cNvSpPr>
            <a:spLocks noGrp="1"/>
          </p:cNvSpPr>
          <p:nvPr>
            <p:ph type="title"/>
          </p:nvPr>
        </p:nvSpPr>
        <p:spPr>
          <a:xfrm>
            <a:off x="1463842" y="469107"/>
            <a:ext cx="8382000" cy="947737"/>
          </a:xfrm>
        </p:spPr>
        <p:txBody>
          <a:bodyPr/>
          <a:lstStyle/>
          <a:p>
            <a:pPr algn="ctr"/>
            <a:r>
              <a:rPr lang="en-US" dirty="0"/>
              <a:t>Firearm Death Rate, All Intents, 2020</a:t>
            </a:r>
            <a:br>
              <a:rPr lang="en-US" dirty="0"/>
            </a:br>
            <a:r>
              <a:rPr lang="en-US" sz="2400" dirty="0"/>
              <a:t>per 100,000, All Ages, All Races, All Sexes</a:t>
            </a:r>
          </a:p>
        </p:txBody>
      </p:sp>
      <p:sp>
        <p:nvSpPr>
          <p:cNvPr id="3" name="Slide Number Placeholder 2">
            <a:extLst>
              <a:ext uri="{FF2B5EF4-FFF2-40B4-BE49-F238E27FC236}">
                <a16:creationId xmlns:a16="http://schemas.microsoft.com/office/drawing/2014/main" id="{FC492CB1-6E6D-4BCE-9E89-F3969D5FA3D6}"/>
              </a:ext>
            </a:extLst>
          </p:cNvPr>
          <p:cNvSpPr>
            <a:spLocks noGrp="1"/>
          </p:cNvSpPr>
          <p:nvPr>
            <p:ph type="sldNum" sz="quarter" idx="10"/>
          </p:nvPr>
        </p:nvSpPr>
        <p:spPr/>
        <p:txBody>
          <a:bodyPr/>
          <a:lstStyle/>
          <a:p>
            <a:pPr>
              <a:defRPr/>
            </a:pPr>
            <a:fld id="{93A8C14D-AFD6-FF47-8FCA-9B2B64829FF9}" type="slidenum">
              <a:rPr lang="en-US" smtClean="0"/>
              <a:pPr>
                <a:defRPr/>
              </a:pPr>
              <a:t>20</a:t>
            </a:fld>
            <a:endParaRPr lang="en-US" dirty="0"/>
          </a:p>
        </p:txBody>
      </p:sp>
      <p:pic>
        <p:nvPicPr>
          <p:cNvPr id="5" name="Picture 4">
            <a:extLst>
              <a:ext uri="{FF2B5EF4-FFF2-40B4-BE49-F238E27FC236}">
                <a16:creationId xmlns:a16="http://schemas.microsoft.com/office/drawing/2014/main" id="{5106C32F-D372-4B28-BF1C-93E153EFE073}"/>
              </a:ext>
            </a:extLst>
          </p:cNvPr>
          <p:cNvPicPr>
            <a:picLocks noChangeAspect="1"/>
          </p:cNvPicPr>
          <p:nvPr/>
        </p:nvPicPr>
        <p:blipFill>
          <a:blip r:embed="rId2"/>
          <a:stretch>
            <a:fillRect/>
          </a:stretch>
        </p:blipFill>
        <p:spPr>
          <a:xfrm>
            <a:off x="2326105" y="1851303"/>
            <a:ext cx="6657474" cy="4184037"/>
          </a:xfrm>
          <a:prstGeom prst="rect">
            <a:avLst/>
          </a:prstGeom>
        </p:spPr>
      </p:pic>
      <p:pic>
        <p:nvPicPr>
          <p:cNvPr id="7" name="Picture 6">
            <a:extLst>
              <a:ext uri="{FF2B5EF4-FFF2-40B4-BE49-F238E27FC236}">
                <a16:creationId xmlns:a16="http://schemas.microsoft.com/office/drawing/2014/main" id="{DA354569-D753-4CA2-97D1-CD9F5FB46F0A}"/>
              </a:ext>
            </a:extLst>
          </p:cNvPr>
          <p:cNvPicPr>
            <a:picLocks noChangeAspect="1"/>
          </p:cNvPicPr>
          <p:nvPr/>
        </p:nvPicPr>
        <p:blipFill>
          <a:blip r:embed="rId3"/>
          <a:stretch>
            <a:fillRect/>
          </a:stretch>
        </p:blipFill>
        <p:spPr>
          <a:xfrm>
            <a:off x="9608219" y="3429000"/>
            <a:ext cx="1333500" cy="1457325"/>
          </a:xfrm>
          <a:prstGeom prst="rect">
            <a:avLst/>
          </a:prstGeom>
        </p:spPr>
      </p:pic>
    </p:spTree>
    <p:extLst>
      <p:ext uri="{BB962C8B-B14F-4D97-AF65-F5344CB8AC3E}">
        <p14:creationId xmlns:p14="http://schemas.microsoft.com/office/powerpoint/2010/main" val="454812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4DA5-F353-4FE8-ADFE-2EFD2882D34B}"/>
              </a:ext>
            </a:extLst>
          </p:cNvPr>
          <p:cNvSpPr>
            <a:spLocks noGrp="1"/>
          </p:cNvSpPr>
          <p:nvPr>
            <p:ph type="title"/>
          </p:nvPr>
        </p:nvSpPr>
        <p:spPr/>
        <p:txBody>
          <a:bodyPr/>
          <a:lstStyle/>
          <a:p>
            <a:pPr algn="ctr"/>
            <a:r>
              <a:rPr lang="en-US" dirty="0"/>
              <a:t>U.S. Firearm Deaths by Sex, 2020</a:t>
            </a:r>
            <a:br>
              <a:rPr lang="en-US" dirty="0"/>
            </a:br>
            <a:r>
              <a:rPr lang="en-US" sz="2400" dirty="0"/>
              <a:t>All Races</a:t>
            </a:r>
          </a:p>
        </p:txBody>
      </p:sp>
      <p:sp>
        <p:nvSpPr>
          <p:cNvPr id="3" name="Slide Number Placeholder 2">
            <a:extLst>
              <a:ext uri="{FF2B5EF4-FFF2-40B4-BE49-F238E27FC236}">
                <a16:creationId xmlns:a16="http://schemas.microsoft.com/office/drawing/2014/main" id="{08C2704B-C25B-44FB-96BC-158CD758C93B}"/>
              </a:ext>
            </a:extLst>
          </p:cNvPr>
          <p:cNvSpPr>
            <a:spLocks noGrp="1"/>
          </p:cNvSpPr>
          <p:nvPr>
            <p:ph type="sldNum" sz="quarter" idx="10"/>
          </p:nvPr>
        </p:nvSpPr>
        <p:spPr/>
        <p:txBody>
          <a:bodyPr/>
          <a:lstStyle/>
          <a:p>
            <a:pPr>
              <a:defRPr/>
            </a:pPr>
            <a:fld id="{93A8C14D-AFD6-FF47-8FCA-9B2B64829FF9}" type="slidenum">
              <a:rPr lang="en-US" smtClean="0"/>
              <a:pPr>
                <a:defRPr/>
              </a:pPr>
              <a:t>21</a:t>
            </a:fld>
            <a:endParaRPr lang="en-US" dirty="0"/>
          </a:p>
        </p:txBody>
      </p:sp>
      <p:pic>
        <p:nvPicPr>
          <p:cNvPr id="5" name="Picture 4">
            <a:extLst>
              <a:ext uri="{FF2B5EF4-FFF2-40B4-BE49-F238E27FC236}">
                <a16:creationId xmlns:a16="http://schemas.microsoft.com/office/drawing/2014/main" id="{8769F22F-D62F-4D59-91CC-4969A7B41A82}"/>
              </a:ext>
            </a:extLst>
          </p:cNvPr>
          <p:cNvPicPr>
            <a:picLocks noChangeAspect="1"/>
          </p:cNvPicPr>
          <p:nvPr/>
        </p:nvPicPr>
        <p:blipFill>
          <a:blip r:embed="rId2"/>
          <a:stretch>
            <a:fillRect/>
          </a:stretch>
        </p:blipFill>
        <p:spPr>
          <a:xfrm>
            <a:off x="1766887" y="1662112"/>
            <a:ext cx="8658225" cy="3533775"/>
          </a:xfrm>
          <a:prstGeom prst="rect">
            <a:avLst/>
          </a:prstGeom>
        </p:spPr>
      </p:pic>
    </p:spTree>
    <p:extLst>
      <p:ext uri="{BB962C8B-B14F-4D97-AF65-F5344CB8AC3E}">
        <p14:creationId xmlns:p14="http://schemas.microsoft.com/office/powerpoint/2010/main" val="298211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52F9-D212-4AC8-8064-75D79DE77D42}"/>
              </a:ext>
            </a:extLst>
          </p:cNvPr>
          <p:cNvSpPr>
            <a:spLocks noGrp="1"/>
          </p:cNvSpPr>
          <p:nvPr>
            <p:ph type="title"/>
          </p:nvPr>
        </p:nvSpPr>
        <p:spPr/>
        <p:txBody>
          <a:bodyPr/>
          <a:lstStyle/>
          <a:p>
            <a:pPr algn="ctr"/>
            <a:r>
              <a:rPr lang="en-US" dirty="0"/>
              <a:t>U.S. Firearm Death Rate by Age, 2020</a:t>
            </a:r>
            <a:br>
              <a:rPr lang="en-US" dirty="0"/>
            </a:br>
            <a:r>
              <a:rPr lang="en-US" sz="2400" dirty="0"/>
              <a:t>All Races, All Sexes</a:t>
            </a:r>
            <a:endParaRPr lang="en-US" dirty="0"/>
          </a:p>
        </p:txBody>
      </p:sp>
      <p:sp>
        <p:nvSpPr>
          <p:cNvPr id="3" name="Slide Number Placeholder 2">
            <a:extLst>
              <a:ext uri="{FF2B5EF4-FFF2-40B4-BE49-F238E27FC236}">
                <a16:creationId xmlns:a16="http://schemas.microsoft.com/office/drawing/2014/main" id="{8AFAD331-5782-4959-8C1D-7CC7D4DD362C}"/>
              </a:ext>
            </a:extLst>
          </p:cNvPr>
          <p:cNvSpPr>
            <a:spLocks noGrp="1"/>
          </p:cNvSpPr>
          <p:nvPr>
            <p:ph type="sldNum" sz="quarter" idx="10"/>
          </p:nvPr>
        </p:nvSpPr>
        <p:spPr/>
        <p:txBody>
          <a:bodyPr/>
          <a:lstStyle/>
          <a:p>
            <a:pPr>
              <a:defRPr/>
            </a:pPr>
            <a:fld id="{93A8C14D-AFD6-FF47-8FCA-9B2B64829FF9}" type="slidenum">
              <a:rPr lang="en-US" smtClean="0"/>
              <a:pPr>
                <a:defRPr/>
              </a:pPr>
              <a:t>22</a:t>
            </a:fld>
            <a:endParaRPr lang="en-US" dirty="0"/>
          </a:p>
        </p:txBody>
      </p:sp>
      <p:pic>
        <p:nvPicPr>
          <p:cNvPr id="5" name="Picture 4">
            <a:extLst>
              <a:ext uri="{FF2B5EF4-FFF2-40B4-BE49-F238E27FC236}">
                <a16:creationId xmlns:a16="http://schemas.microsoft.com/office/drawing/2014/main" id="{713C9712-343C-45E1-AFAD-7AAF7B924FE9}"/>
              </a:ext>
            </a:extLst>
          </p:cNvPr>
          <p:cNvPicPr>
            <a:picLocks noChangeAspect="1"/>
          </p:cNvPicPr>
          <p:nvPr/>
        </p:nvPicPr>
        <p:blipFill>
          <a:blip r:embed="rId2"/>
          <a:stretch>
            <a:fillRect/>
          </a:stretch>
        </p:blipFill>
        <p:spPr>
          <a:xfrm>
            <a:off x="1189371" y="1379573"/>
            <a:ext cx="8382001" cy="4783352"/>
          </a:xfrm>
          <a:prstGeom prst="rect">
            <a:avLst/>
          </a:prstGeom>
        </p:spPr>
      </p:pic>
    </p:spTree>
    <p:extLst>
      <p:ext uri="{BB962C8B-B14F-4D97-AF65-F5344CB8AC3E}">
        <p14:creationId xmlns:p14="http://schemas.microsoft.com/office/powerpoint/2010/main" val="348519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7946-275D-4897-B278-67CB03DA2430}"/>
              </a:ext>
            </a:extLst>
          </p:cNvPr>
          <p:cNvSpPr>
            <a:spLocks noGrp="1"/>
          </p:cNvSpPr>
          <p:nvPr>
            <p:ph type="title"/>
          </p:nvPr>
        </p:nvSpPr>
        <p:spPr/>
        <p:txBody>
          <a:bodyPr/>
          <a:lstStyle/>
          <a:p>
            <a:pPr algn="ctr"/>
            <a:r>
              <a:rPr lang="en-US" dirty="0"/>
              <a:t>U.S. Firearm Deaths By Race, 2020</a:t>
            </a:r>
            <a:br>
              <a:rPr lang="en-US" dirty="0"/>
            </a:br>
            <a:r>
              <a:rPr lang="en-US" sz="2800" dirty="0"/>
              <a:t>Numbers and Rates, All Ages, All Sexes</a:t>
            </a:r>
          </a:p>
        </p:txBody>
      </p:sp>
      <p:sp>
        <p:nvSpPr>
          <p:cNvPr id="3" name="Slide Number Placeholder 2">
            <a:extLst>
              <a:ext uri="{FF2B5EF4-FFF2-40B4-BE49-F238E27FC236}">
                <a16:creationId xmlns:a16="http://schemas.microsoft.com/office/drawing/2014/main" id="{F4C771B2-C424-41D3-B34D-1A9DB189354C}"/>
              </a:ext>
            </a:extLst>
          </p:cNvPr>
          <p:cNvSpPr>
            <a:spLocks noGrp="1"/>
          </p:cNvSpPr>
          <p:nvPr>
            <p:ph type="sldNum" sz="quarter" idx="10"/>
          </p:nvPr>
        </p:nvSpPr>
        <p:spPr/>
        <p:txBody>
          <a:bodyPr/>
          <a:lstStyle/>
          <a:p>
            <a:pPr>
              <a:defRPr/>
            </a:pPr>
            <a:fld id="{93A8C14D-AFD6-FF47-8FCA-9B2B64829FF9}" type="slidenum">
              <a:rPr lang="en-US" smtClean="0"/>
              <a:pPr>
                <a:defRPr/>
              </a:pPr>
              <a:t>23</a:t>
            </a:fld>
            <a:endParaRPr lang="en-US" dirty="0"/>
          </a:p>
        </p:txBody>
      </p:sp>
      <p:pic>
        <p:nvPicPr>
          <p:cNvPr id="5" name="Picture 4">
            <a:extLst>
              <a:ext uri="{FF2B5EF4-FFF2-40B4-BE49-F238E27FC236}">
                <a16:creationId xmlns:a16="http://schemas.microsoft.com/office/drawing/2014/main" id="{B1DD8214-95D8-4B52-9587-54DFFE9012A2}"/>
              </a:ext>
            </a:extLst>
          </p:cNvPr>
          <p:cNvPicPr>
            <a:picLocks noChangeAspect="1"/>
          </p:cNvPicPr>
          <p:nvPr/>
        </p:nvPicPr>
        <p:blipFill>
          <a:blip r:embed="rId2"/>
          <a:stretch>
            <a:fillRect/>
          </a:stretch>
        </p:blipFill>
        <p:spPr>
          <a:xfrm>
            <a:off x="289008" y="2294021"/>
            <a:ext cx="5926629" cy="3304172"/>
          </a:xfrm>
          <a:prstGeom prst="rect">
            <a:avLst/>
          </a:prstGeom>
        </p:spPr>
      </p:pic>
      <p:pic>
        <p:nvPicPr>
          <p:cNvPr id="7" name="Picture 6">
            <a:extLst>
              <a:ext uri="{FF2B5EF4-FFF2-40B4-BE49-F238E27FC236}">
                <a16:creationId xmlns:a16="http://schemas.microsoft.com/office/drawing/2014/main" id="{C0B8D94A-B958-4642-84AA-5D5C3E9515C2}"/>
              </a:ext>
            </a:extLst>
          </p:cNvPr>
          <p:cNvPicPr>
            <a:picLocks noChangeAspect="1"/>
          </p:cNvPicPr>
          <p:nvPr/>
        </p:nvPicPr>
        <p:blipFill>
          <a:blip r:embed="rId3"/>
          <a:stretch>
            <a:fillRect/>
          </a:stretch>
        </p:blipFill>
        <p:spPr>
          <a:xfrm>
            <a:off x="6274519" y="2294021"/>
            <a:ext cx="5562328" cy="3120190"/>
          </a:xfrm>
          <a:prstGeom prst="rect">
            <a:avLst/>
          </a:prstGeom>
        </p:spPr>
      </p:pic>
    </p:spTree>
    <p:extLst>
      <p:ext uri="{BB962C8B-B14F-4D97-AF65-F5344CB8AC3E}">
        <p14:creationId xmlns:p14="http://schemas.microsoft.com/office/powerpoint/2010/main" val="1738318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C4E8-72E4-46DD-8467-2C2B32AB9E36}"/>
              </a:ext>
            </a:extLst>
          </p:cNvPr>
          <p:cNvSpPr>
            <a:spLocks noGrp="1"/>
          </p:cNvSpPr>
          <p:nvPr>
            <p:ph type="title"/>
          </p:nvPr>
        </p:nvSpPr>
        <p:spPr/>
        <p:txBody>
          <a:bodyPr/>
          <a:lstStyle/>
          <a:p>
            <a:r>
              <a:rPr lang="en-US" dirty="0"/>
              <a:t>Intent of Firearm Death Varies by Age, 2020</a:t>
            </a:r>
          </a:p>
        </p:txBody>
      </p:sp>
      <p:sp>
        <p:nvSpPr>
          <p:cNvPr id="3" name="Slide Number Placeholder 2">
            <a:extLst>
              <a:ext uri="{FF2B5EF4-FFF2-40B4-BE49-F238E27FC236}">
                <a16:creationId xmlns:a16="http://schemas.microsoft.com/office/drawing/2014/main" id="{2F9C09B7-673B-4FB7-8917-C1792766E413}"/>
              </a:ext>
            </a:extLst>
          </p:cNvPr>
          <p:cNvSpPr>
            <a:spLocks noGrp="1"/>
          </p:cNvSpPr>
          <p:nvPr>
            <p:ph type="sldNum" sz="quarter" idx="10"/>
          </p:nvPr>
        </p:nvSpPr>
        <p:spPr/>
        <p:txBody>
          <a:bodyPr/>
          <a:lstStyle/>
          <a:p>
            <a:pPr>
              <a:defRPr/>
            </a:pPr>
            <a:fld id="{93A8C14D-AFD6-FF47-8FCA-9B2B64829FF9}" type="slidenum">
              <a:rPr lang="en-US" smtClean="0"/>
              <a:pPr>
                <a:defRPr/>
              </a:pPr>
              <a:t>24</a:t>
            </a:fld>
            <a:endParaRPr lang="en-US" dirty="0"/>
          </a:p>
        </p:txBody>
      </p:sp>
      <p:pic>
        <p:nvPicPr>
          <p:cNvPr id="5" name="Picture 4">
            <a:extLst>
              <a:ext uri="{FF2B5EF4-FFF2-40B4-BE49-F238E27FC236}">
                <a16:creationId xmlns:a16="http://schemas.microsoft.com/office/drawing/2014/main" id="{D3F5A74E-6938-4F3F-9CDF-C8989577233A}"/>
              </a:ext>
            </a:extLst>
          </p:cNvPr>
          <p:cNvPicPr>
            <a:picLocks noChangeAspect="1"/>
          </p:cNvPicPr>
          <p:nvPr/>
        </p:nvPicPr>
        <p:blipFill>
          <a:blip r:embed="rId2"/>
          <a:stretch>
            <a:fillRect/>
          </a:stretch>
        </p:blipFill>
        <p:spPr>
          <a:xfrm>
            <a:off x="433137" y="1614590"/>
            <a:ext cx="5273868" cy="2747358"/>
          </a:xfrm>
          <a:prstGeom prst="rect">
            <a:avLst/>
          </a:prstGeom>
        </p:spPr>
      </p:pic>
      <p:sp>
        <p:nvSpPr>
          <p:cNvPr id="6" name="TextBox 5">
            <a:extLst>
              <a:ext uri="{FF2B5EF4-FFF2-40B4-BE49-F238E27FC236}">
                <a16:creationId xmlns:a16="http://schemas.microsoft.com/office/drawing/2014/main" id="{C2718B93-22C4-4580-9729-C71B099A7A4D}"/>
              </a:ext>
            </a:extLst>
          </p:cNvPr>
          <p:cNvSpPr txBox="1"/>
          <p:nvPr/>
        </p:nvSpPr>
        <p:spPr>
          <a:xfrm>
            <a:off x="1749481" y="4597079"/>
            <a:ext cx="3240505" cy="646331"/>
          </a:xfrm>
          <a:prstGeom prst="rect">
            <a:avLst/>
          </a:prstGeom>
          <a:noFill/>
        </p:spPr>
        <p:txBody>
          <a:bodyPr wrap="square" rtlCol="0">
            <a:spAutoFit/>
          </a:bodyPr>
          <a:lstStyle/>
          <a:p>
            <a:pPr algn="ctr"/>
            <a:r>
              <a:rPr lang="en-US" dirty="0"/>
              <a:t>0-19 years</a:t>
            </a:r>
          </a:p>
          <a:p>
            <a:pPr algn="ctr"/>
            <a:r>
              <a:rPr lang="en-US" dirty="0"/>
              <a:t>4,368 deaths</a:t>
            </a:r>
          </a:p>
        </p:txBody>
      </p:sp>
      <p:sp>
        <p:nvSpPr>
          <p:cNvPr id="9" name="TextBox 8">
            <a:extLst>
              <a:ext uri="{FF2B5EF4-FFF2-40B4-BE49-F238E27FC236}">
                <a16:creationId xmlns:a16="http://schemas.microsoft.com/office/drawing/2014/main" id="{3CDAC5E4-5935-4B2B-891E-127E93518829}"/>
              </a:ext>
            </a:extLst>
          </p:cNvPr>
          <p:cNvSpPr txBox="1"/>
          <p:nvPr/>
        </p:nvSpPr>
        <p:spPr>
          <a:xfrm>
            <a:off x="7049614" y="4597079"/>
            <a:ext cx="3392905" cy="646331"/>
          </a:xfrm>
          <a:prstGeom prst="rect">
            <a:avLst/>
          </a:prstGeom>
          <a:noFill/>
        </p:spPr>
        <p:txBody>
          <a:bodyPr wrap="square" rtlCol="0">
            <a:spAutoFit/>
          </a:bodyPr>
          <a:lstStyle/>
          <a:p>
            <a:pPr algn="ctr"/>
            <a:r>
              <a:rPr lang="en-US" dirty="0"/>
              <a:t>65-85+ years</a:t>
            </a:r>
          </a:p>
          <a:p>
            <a:pPr algn="ctr"/>
            <a:r>
              <a:rPr lang="en-US" dirty="0"/>
              <a:t> 7,135 deaths</a:t>
            </a:r>
          </a:p>
        </p:txBody>
      </p:sp>
      <p:pic>
        <p:nvPicPr>
          <p:cNvPr id="11" name="Picture 10">
            <a:extLst>
              <a:ext uri="{FF2B5EF4-FFF2-40B4-BE49-F238E27FC236}">
                <a16:creationId xmlns:a16="http://schemas.microsoft.com/office/drawing/2014/main" id="{169D7868-AD69-46D8-822C-97125AD334C6}"/>
              </a:ext>
            </a:extLst>
          </p:cNvPr>
          <p:cNvPicPr>
            <a:picLocks noChangeAspect="1"/>
          </p:cNvPicPr>
          <p:nvPr/>
        </p:nvPicPr>
        <p:blipFill>
          <a:blip r:embed="rId3"/>
          <a:stretch>
            <a:fillRect/>
          </a:stretch>
        </p:blipFill>
        <p:spPr>
          <a:xfrm>
            <a:off x="6156408" y="1583770"/>
            <a:ext cx="5397417" cy="2808998"/>
          </a:xfrm>
          <a:prstGeom prst="rect">
            <a:avLst/>
          </a:prstGeom>
        </p:spPr>
      </p:pic>
    </p:spTree>
    <p:extLst>
      <p:ext uri="{BB962C8B-B14F-4D97-AF65-F5344CB8AC3E}">
        <p14:creationId xmlns:p14="http://schemas.microsoft.com/office/powerpoint/2010/main" val="3235855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365E-A6BF-497D-9B5D-E58C4B12ACDB}"/>
              </a:ext>
            </a:extLst>
          </p:cNvPr>
          <p:cNvSpPr>
            <a:spLocks noGrp="1"/>
          </p:cNvSpPr>
          <p:nvPr>
            <p:ph type="title"/>
          </p:nvPr>
        </p:nvSpPr>
        <p:spPr>
          <a:xfrm>
            <a:off x="364067" y="210243"/>
            <a:ext cx="8868164" cy="1012133"/>
          </a:xfrm>
        </p:spPr>
        <p:txBody>
          <a:bodyPr/>
          <a:lstStyle/>
          <a:p>
            <a:pPr algn="ctr"/>
            <a:r>
              <a:rPr lang="en-US" sz="3200" dirty="0"/>
              <a:t>2020 U.S. Firearm Homicide &amp; Suicide Death Rates </a:t>
            </a:r>
            <a:br>
              <a:rPr lang="en-US" sz="3200" dirty="0"/>
            </a:br>
            <a:r>
              <a:rPr lang="en-US" sz="2400" dirty="0"/>
              <a:t>All Races, All Sexes</a:t>
            </a:r>
          </a:p>
        </p:txBody>
      </p:sp>
      <p:sp>
        <p:nvSpPr>
          <p:cNvPr id="3" name="Slide Number Placeholder 2">
            <a:extLst>
              <a:ext uri="{FF2B5EF4-FFF2-40B4-BE49-F238E27FC236}">
                <a16:creationId xmlns:a16="http://schemas.microsoft.com/office/drawing/2014/main" id="{B4097FCA-6BB6-4013-AB86-493A4A9C08A2}"/>
              </a:ext>
            </a:extLst>
          </p:cNvPr>
          <p:cNvSpPr>
            <a:spLocks noGrp="1"/>
          </p:cNvSpPr>
          <p:nvPr>
            <p:ph type="sldNum" sz="quarter" idx="10"/>
          </p:nvPr>
        </p:nvSpPr>
        <p:spPr/>
        <p:txBody>
          <a:bodyPr/>
          <a:lstStyle/>
          <a:p>
            <a:pPr>
              <a:defRPr/>
            </a:pPr>
            <a:fld id="{93A8C14D-AFD6-FF47-8FCA-9B2B64829FF9}" type="slidenum">
              <a:rPr lang="en-US" smtClean="0"/>
              <a:pPr>
                <a:defRPr/>
              </a:pPr>
              <a:t>25</a:t>
            </a:fld>
            <a:endParaRPr lang="en-US" dirty="0"/>
          </a:p>
        </p:txBody>
      </p:sp>
      <p:pic>
        <p:nvPicPr>
          <p:cNvPr id="2050" name="Picture 2">
            <a:extLst>
              <a:ext uri="{FF2B5EF4-FFF2-40B4-BE49-F238E27FC236}">
                <a16:creationId xmlns:a16="http://schemas.microsoft.com/office/drawing/2014/main" id="{4613812E-C810-4C08-8A7A-68FF36853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85" y="1824413"/>
            <a:ext cx="6247585" cy="3209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9901A59-99B2-4043-8C74-87D9C13A5F68}"/>
              </a:ext>
            </a:extLst>
          </p:cNvPr>
          <p:cNvPicPr>
            <a:picLocks noChangeAspect="1"/>
          </p:cNvPicPr>
          <p:nvPr/>
        </p:nvPicPr>
        <p:blipFill>
          <a:blip r:embed="rId3"/>
          <a:stretch>
            <a:fillRect/>
          </a:stretch>
        </p:blipFill>
        <p:spPr>
          <a:xfrm>
            <a:off x="1941846" y="4845217"/>
            <a:ext cx="1362075" cy="1466850"/>
          </a:xfrm>
          <a:prstGeom prst="rect">
            <a:avLst/>
          </a:prstGeom>
        </p:spPr>
      </p:pic>
      <p:sp>
        <p:nvSpPr>
          <p:cNvPr id="10" name="TextBox 9">
            <a:extLst>
              <a:ext uri="{FF2B5EF4-FFF2-40B4-BE49-F238E27FC236}">
                <a16:creationId xmlns:a16="http://schemas.microsoft.com/office/drawing/2014/main" id="{EEDA0B04-6468-4B17-AD5A-2CA09CBA1836}"/>
              </a:ext>
            </a:extLst>
          </p:cNvPr>
          <p:cNvSpPr txBox="1"/>
          <p:nvPr/>
        </p:nvSpPr>
        <p:spPr>
          <a:xfrm>
            <a:off x="1475873" y="1426631"/>
            <a:ext cx="2446421" cy="369332"/>
          </a:xfrm>
          <a:prstGeom prst="rect">
            <a:avLst/>
          </a:prstGeom>
          <a:noFill/>
        </p:spPr>
        <p:txBody>
          <a:bodyPr wrap="square" rtlCol="0">
            <a:spAutoFit/>
          </a:bodyPr>
          <a:lstStyle/>
          <a:p>
            <a:r>
              <a:rPr lang="en-US" dirty="0"/>
              <a:t>Homicide</a:t>
            </a:r>
          </a:p>
        </p:txBody>
      </p:sp>
      <p:pic>
        <p:nvPicPr>
          <p:cNvPr id="2052" name="Picture 4">
            <a:extLst>
              <a:ext uri="{FF2B5EF4-FFF2-40B4-BE49-F238E27FC236}">
                <a16:creationId xmlns:a16="http://schemas.microsoft.com/office/drawing/2014/main" id="{77508D1B-D72E-4946-B472-B85D5FEFD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834" y="1824413"/>
            <a:ext cx="6368465" cy="3271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70DC39-1296-4FF4-90C3-BD62B493B733}"/>
              </a:ext>
            </a:extLst>
          </p:cNvPr>
          <p:cNvSpPr txBox="1"/>
          <p:nvPr/>
        </p:nvSpPr>
        <p:spPr>
          <a:xfrm>
            <a:off x="7595939" y="1417822"/>
            <a:ext cx="1636292" cy="369332"/>
          </a:xfrm>
          <a:prstGeom prst="rect">
            <a:avLst/>
          </a:prstGeom>
          <a:noFill/>
        </p:spPr>
        <p:txBody>
          <a:bodyPr wrap="square" rtlCol="0">
            <a:spAutoFit/>
          </a:bodyPr>
          <a:lstStyle/>
          <a:p>
            <a:r>
              <a:rPr lang="en-US" dirty="0"/>
              <a:t>Suicide</a:t>
            </a:r>
          </a:p>
        </p:txBody>
      </p:sp>
      <p:pic>
        <p:nvPicPr>
          <p:cNvPr id="13" name="Picture 12">
            <a:extLst>
              <a:ext uri="{FF2B5EF4-FFF2-40B4-BE49-F238E27FC236}">
                <a16:creationId xmlns:a16="http://schemas.microsoft.com/office/drawing/2014/main" id="{BE228F3B-F7EB-46C8-9263-AFAAB605F219}"/>
              </a:ext>
            </a:extLst>
          </p:cNvPr>
          <p:cNvPicPr>
            <a:picLocks noChangeAspect="1"/>
          </p:cNvPicPr>
          <p:nvPr/>
        </p:nvPicPr>
        <p:blipFill>
          <a:blip r:embed="rId5"/>
          <a:stretch>
            <a:fillRect/>
          </a:stretch>
        </p:blipFill>
        <p:spPr>
          <a:xfrm>
            <a:off x="8414085" y="4683292"/>
            <a:ext cx="1485900" cy="1628775"/>
          </a:xfrm>
          <a:prstGeom prst="rect">
            <a:avLst/>
          </a:prstGeom>
        </p:spPr>
      </p:pic>
    </p:spTree>
    <p:extLst>
      <p:ext uri="{BB962C8B-B14F-4D97-AF65-F5344CB8AC3E}">
        <p14:creationId xmlns:p14="http://schemas.microsoft.com/office/powerpoint/2010/main" val="4015692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5879A-2F94-44B0-9EBD-5110FACAD694}"/>
              </a:ext>
            </a:extLst>
          </p:cNvPr>
          <p:cNvPicPr>
            <a:picLocks noChangeAspect="1"/>
          </p:cNvPicPr>
          <p:nvPr/>
        </p:nvPicPr>
        <p:blipFill>
          <a:blip r:embed="rId2"/>
          <a:stretch>
            <a:fillRect/>
          </a:stretch>
        </p:blipFill>
        <p:spPr>
          <a:xfrm>
            <a:off x="1947229" y="1444636"/>
            <a:ext cx="7024649" cy="5082770"/>
          </a:xfrm>
          <a:prstGeom prst="rect">
            <a:avLst/>
          </a:prstGeom>
        </p:spPr>
      </p:pic>
      <p:sp>
        <p:nvSpPr>
          <p:cNvPr id="3" name="Title 2">
            <a:extLst>
              <a:ext uri="{FF2B5EF4-FFF2-40B4-BE49-F238E27FC236}">
                <a16:creationId xmlns:a16="http://schemas.microsoft.com/office/drawing/2014/main" id="{AB953902-F628-4232-BB26-915564066A57}"/>
              </a:ext>
            </a:extLst>
          </p:cNvPr>
          <p:cNvSpPr>
            <a:spLocks noGrp="1"/>
          </p:cNvSpPr>
          <p:nvPr>
            <p:ph type="title"/>
          </p:nvPr>
        </p:nvSpPr>
        <p:spPr/>
        <p:txBody>
          <a:bodyPr/>
          <a:lstStyle/>
          <a:p>
            <a:r>
              <a:rPr lang="en-US" dirty="0"/>
              <a:t>US, Firearm vs. MVC, 0-19 years</a:t>
            </a:r>
          </a:p>
        </p:txBody>
      </p:sp>
    </p:spTree>
    <p:extLst>
      <p:ext uri="{BB962C8B-B14F-4D97-AF65-F5344CB8AC3E}">
        <p14:creationId xmlns:p14="http://schemas.microsoft.com/office/powerpoint/2010/main" val="418471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D98B90-5B50-4CE2-896E-7C818816D225}"/>
              </a:ext>
            </a:extLst>
          </p:cNvPr>
          <p:cNvPicPr>
            <a:picLocks noChangeAspect="1"/>
          </p:cNvPicPr>
          <p:nvPr/>
        </p:nvPicPr>
        <p:blipFill>
          <a:blip r:embed="rId2"/>
          <a:stretch>
            <a:fillRect/>
          </a:stretch>
        </p:blipFill>
        <p:spPr>
          <a:xfrm>
            <a:off x="1484766" y="1562280"/>
            <a:ext cx="6938472" cy="5020415"/>
          </a:xfrm>
          <a:prstGeom prst="rect">
            <a:avLst/>
          </a:prstGeom>
        </p:spPr>
      </p:pic>
      <p:sp>
        <p:nvSpPr>
          <p:cNvPr id="3" name="Title 2">
            <a:extLst>
              <a:ext uri="{FF2B5EF4-FFF2-40B4-BE49-F238E27FC236}">
                <a16:creationId xmlns:a16="http://schemas.microsoft.com/office/drawing/2014/main" id="{07016D17-CEDE-4597-B367-F83BEF0DB08C}"/>
              </a:ext>
            </a:extLst>
          </p:cNvPr>
          <p:cNvSpPr>
            <a:spLocks noGrp="1"/>
          </p:cNvSpPr>
          <p:nvPr>
            <p:ph type="title"/>
          </p:nvPr>
        </p:nvSpPr>
        <p:spPr/>
        <p:txBody>
          <a:bodyPr/>
          <a:lstStyle/>
          <a:p>
            <a:r>
              <a:rPr lang="en-US" dirty="0"/>
              <a:t>Illinois, Firearm vs. MVC, 0-19 years</a:t>
            </a:r>
          </a:p>
        </p:txBody>
      </p:sp>
    </p:spTree>
    <p:extLst>
      <p:ext uri="{BB962C8B-B14F-4D97-AF65-F5344CB8AC3E}">
        <p14:creationId xmlns:p14="http://schemas.microsoft.com/office/powerpoint/2010/main" val="3196860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216726"/>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1452" b="1" dirty="0">
                <a:solidFill>
                  <a:srgbClr val="FFFFFF"/>
                </a:solidFill>
                <a:latin typeface="Arial" charset="0"/>
              </a:rPr>
              <a:t>Mortality Rates (Deaths per 100,000 to 2016.</a:t>
            </a: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3780782" y="5972308"/>
            <a:ext cx="4610275"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dirty="0">
                <a:solidFill>
                  <a:srgbClr val="FFFFFF"/>
                </a:solidFill>
                <a:latin typeface="Arial" charset="0"/>
              </a:rPr>
              <a:t>Cunningham RM et al. N Engl J Med 2018;379:2468-2475</a:t>
            </a:r>
          </a:p>
        </p:txBody>
      </p:sp>
      <p:pic>
        <p:nvPicPr>
          <p:cNvPr id="3" name="Picture 2">
            <a:extLst>
              <a:ext uri="{FF2B5EF4-FFF2-40B4-BE49-F238E27FC236}">
                <a16:creationId xmlns:a16="http://schemas.microsoft.com/office/drawing/2014/main" id="{1DC7DA0D-E235-479A-8B0C-947DBF7B04CF}"/>
              </a:ext>
            </a:extLst>
          </p:cNvPr>
          <p:cNvPicPr>
            <a:picLocks noChangeAspect="1"/>
          </p:cNvPicPr>
          <p:nvPr/>
        </p:nvPicPr>
        <p:blipFill>
          <a:blip r:embed="rId4"/>
          <a:stretch>
            <a:fillRect/>
          </a:stretch>
        </p:blipFill>
        <p:spPr>
          <a:xfrm>
            <a:off x="1052864" y="248161"/>
            <a:ext cx="6606866" cy="6022258"/>
          </a:xfrm>
          <a:prstGeom prst="rect">
            <a:avLst/>
          </a:prstGeom>
        </p:spPr>
      </p:pic>
      <p:sp>
        <p:nvSpPr>
          <p:cNvPr id="7" name="TextBox 6">
            <a:extLst>
              <a:ext uri="{FF2B5EF4-FFF2-40B4-BE49-F238E27FC236}">
                <a16:creationId xmlns:a16="http://schemas.microsoft.com/office/drawing/2014/main" id="{C08AFADF-4109-437B-A313-B3B072925EF8}"/>
              </a:ext>
            </a:extLst>
          </p:cNvPr>
          <p:cNvSpPr txBox="1"/>
          <p:nvPr/>
        </p:nvSpPr>
        <p:spPr>
          <a:xfrm>
            <a:off x="7715547" y="5529029"/>
            <a:ext cx="5257799" cy="307777"/>
          </a:xfrm>
          <a:prstGeom prst="rect">
            <a:avLst/>
          </a:prstGeom>
          <a:noFill/>
        </p:spPr>
        <p:txBody>
          <a:bodyPr wrap="square">
            <a:spAutoFit/>
          </a:bodyPr>
          <a:lstStyle/>
          <a:p>
            <a:r>
              <a:rPr lang="en-US" sz="1400" dirty="0"/>
              <a:t>https://www.nejm.org/doi/full/10.1056/nejmc2201761</a:t>
            </a:r>
          </a:p>
        </p:txBody>
      </p:sp>
      <p:sp>
        <p:nvSpPr>
          <p:cNvPr id="2" name="TextBox 1">
            <a:extLst>
              <a:ext uri="{FF2B5EF4-FFF2-40B4-BE49-F238E27FC236}">
                <a16:creationId xmlns:a16="http://schemas.microsoft.com/office/drawing/2014/main" id="{18B65CC4-3AB9-48AF-B986-FAB04D982D68}"/>
              </a:ext>
            </a:extLst>
          </p:cNvPr>
          <p:cNvSpPr txBox="1"/>
          <p:nvPr/>
        </p:nvSpPr>
        <p:spPr>
          <a:xfrm>
            <a:off x="7715547" y="5252030"/>
            <a:ext cx="2294164" cy="276999"/>
          </a:xfrm>
          <a:prstGeom prst="rect">
            <a:avLst/>
          </a:prstGeom>
          <a:noFill/>
        </p:spPr>
        <p:txBody>
          <a:bodyPr wrap="square" rtlCol="0">
            <a:spAutoFit/>
          </a:bodyPr>
          <a:lstStyle/>
          <a:p>
            <a:r>
              <a:rPr lang="en-US" sz="1200" dirty="0"/>
              <a:t>Goldstick et al</a:t>
            </a:r>
          </a:p>
        </p:txBody>
      </p:sp>
    </p:spTree>
    <p:extLst>
      <p:ext uri="{BB962C8B-B14F-4D97-AF65-F5344CB8AC3E}">
        <p14:creationId xmlns:p14="http://schemas.microsoft.com/office/powerpoint/2010/main" val="107678415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1447E-02F7-4B94-AAC9-C7DD1C55CC35}"/>
              </a:ext>
            </a:extLst>
          </p:cNvPr>
          <p:cNvSpPr>
            <a:spLocks noGrp="1"/>
          </p:cNvSpPr>
          <p:nvPr>
            <p:ph type="title"/>
          </p:nvPr>
        </p:nvSpPr>
        <p:spPr/>
        <p:txBody>
          <a:bodyPr/>
          <a:lstStyle/>
          <a:p>
            <a:pPr algn="ctr"/>
            <a:r>
              <a:rPr lang="en-US" dirty="0"/>
              <a:t>All Intents, U.S., Firearm Deaths, 0-24 years</a:t>
            </a:r>
            <a:br>
              <a:rPr lang="en-US" dirty="0"/>
            </a:br>
            <a:r>
              <a:rPr lang="en-US" sz="2000" dirty="0"/>
              <a:t>All Sexes, All Races &amp; Ethnicities</a:t>
            </a:r>
          </a:p>
        </p:txBody>
      </p:sp>
      <p:sp>
        <p:nvSpPr>
          <p:cNvPr id="3" name="Slide Number Placeholder 2">
            <a:extLst>
              <a:ext uri="{FF2B5EF4-FFF2-40B4-BE49-F238E27FC236}">
                <a16:creationId xmlns:a16="http://schemas.microsoft.com/office/drawing/2014/main" id="{31411C9B-1338-485B-99C2-36BC4192358D}"/>
              </a:ext>
            </a:extLst>
          </p:cNvPr>
          <p:cNvSpPr>
            <a:spLocks noGrp="1"/>
          </p:cNvSpPr>
          <p:nvPr>
            <p:ph type="sldNum" sz="quarter" idx="10"/>
          </p:nvPr>
        </p:nvSpPr>
        <p:spPr/>
        <p:txBody>
          <a:bodyPr/>
          <a:lstStyle/>
          <a:p>
            <a:pPr>
              <a:defRPr/>
            </a:pPr>
            <a:fld id="{93A8C14D-AFD6-FF47-8FCA-9B2B64829FF9}" type="slidenum">
              <a:rPr lang="en-US" smtClean="0"/>
              <a:pPr>
                <a:defRPr/>
              </a:pPr>
              <a:t>29</a:t>
            </a:fld>
            <a:endParaRPr lang="en-US" dirty="0"/>
          </a:p>
        </p:txBody>
      </p:sp>
      <p:pic>
        <p:nvPicPr>
          <p:cNvPr id="5" name="Picture 4">
            <a:extLst>
              <a:ext uri="{FF2B5EF4-FFF2-40B4-BE49-F238E27FC236}">
                <a16:creationId xmlns:a16="http://schemas.microsoft.com/office/drawing/2014/main" id="{0F9A83DA-C367-4B7A-8787-A7B64D86C89C}"/>
              </a:ext>
            </a:extLst>
          </p:cNvPr>
          <p:cNvPicPr>
            <a:picLocks noChangeAspect="1"/>
          </p:cNvPicPr>
          <p:nvPr/>
        </p:nvPicPr>
        <p:blipFill>
          <a:blip r:embed="rId2"/>
          <a:stretch>
            <a:fillRect/>
          </a:stretch>
        </p:blipFill>
        <p:spPr>
          <a:xfrm>
            <a:off x="706967" y="1239839"/>
            <a:ext cx="7696200" cy="5191125"/>
          </a:xfrm>
          <a:prstGeom prst="rect">
            <a:avLst/>
          </a:prstGeom>
        </p:spPr>
      </p:pic>
      <p:pic>
        <p:nvPicPr>
          <p:cNvPr id="7" name="Picture 6">
            <a:extLst>
              <a:ext uri="{FF2B5EF4-FFF2-40B4-BE49-F238E27FC236}">
                <a16:creationId xmlns:a16="http://schemas.microsoft.com/office/drawing/2014/main" id="{FD229F9D-0C2F-4897-887F-7F71A693F866}"/>
              </a:ext>
            </a:extLst>
          </p:cNvPr>
          <p:cNvPicPr>
            <a:picLocks noChangeAspect="1"/>
          </p:cNvPicPr>
          <p:nvPr/>
        </p:nvPicPr>
        <p:blipFill>
          <a:blip r:embed="rId3"/>
          <a:stretch>
            <a:fillRect/>
          </a:stretch>
        </p:blipFill>
        <p:spPr>
          <a:xfrm>
            <a:off x="7744884" y="2689776"/>
            <a:ext cx="4191000" cy="1088475"/>
          </a:xfrm>
          <a:prstGeom prst="rect">
            <a:avLst/>
          </a:prstGeom>
        </p:spPr>
      </p:pic>
    </p:spTree>
    <p:extLst>
      <p:ext uri="{BB962C8B-B14F-4D97-AF65-F5344CB8AC3E}">
        <p14:creationId xmlns:p14="http://schemas.microsoft.com/office/powerpoint/2010/main" val="114750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F9E1-55FA-40BE-A224-761EE25690E7}"/>
              </a:ext>
            </a:extLst>
          </p:cNvPr>
          <p:cNvSpPr>
            <a:spLocks noGrp="1"/>
          </p:cNvSpPr>
          <p:nvPr>
            <p:ph type="title"/>
          </p:nvPr>
        </p:nvSpPr>
        <p:spPr/>
        <p:txBody>
          <a:bodyPr/>
          <a:lstStyle/>
          <a:p>
            <a:r>
              <a:rPr lang="en-US" b="1" dirty="0"/>
              <a:t>Objectives</a:t>
            </a:r>
          </a:p>
        </p:txBody>
      </p:sp>
      <p:sp>
        <p:nvSpPr>
          <p:cNvPr id="3" name="Content Placeholder 2">
            <a:extLst>
              <a:ext uri="{FF2B5EF4-FFF2-40B4-BE49-F238E27FC236}">
                <a16:creationId xmlns:a16="http://schemas.microsoft.com/office/drawing/2014/main" id="{1B461AD3-1915-477F-A4C2-F3EB53846FFB}"/>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2639695" algn="l"/>
              </a:tabLst>
            </a:pPr>
            <a:r>
              <a:rPr lang="en-US" sz="3600" dirty="0">
                <a:effectLst/>
                <a:latin typeface="Calibri" panose="020F0502020204030204" pitchFamily="34" charset="0"/>
                <a:ea typeface="Calibri" panose="020F0502020204030204" pitchFamily="34" charset="0"/>
                <a:cs typeface="Calibri" panose="020F0502020204030204" pitchFamily="34" charset="0"/>
              </a:rPr>
              <a:t>Epidemiology of firearm injury in the United States</a:t>
            </a:r>
          </a:p>
          <a:p>
            <a:pPr marL="0" marR="0" lvl="0" indent="0">
              <a:lnSpc>
                <a:spcPct val="107000"/>
              </a:lnSpc>
              <a:spcBef>
                <a:spcPts val="0"/>
              </a:spcBef>
              <a:spcAft>
                <a:spcPts val="0"/>
              </a:spcAft>
              <a:buNone/>
              <a:tabLst>
                <a:tab pos="2639695" algn="l"/>
              </a:tabLs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2639695" algn="l"/>
              </a:tabLst>
            </a:pPr>
            <a:r>
              <a:rPr lang="en-US" sz="3600" dirty="0">
                <a:effectLst/>
                <a:latin typeface="Calibri" panose="020F0502020204030204" pitchFamily="34" charset="0"/>
                <a:ea typeface="Calibri" panose="020F0502020204030204" pitchFamily="34" charset="0"/>
                <a:cs typeface="Calibri" panose="020F0502020204030204" pitchFamily="34" charset="0"/>
              </a:rPr>
              <a:t>How to engage trainees in firearm injury prevention research, education, and advocacy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038F07E-17F9-49AB-9870-5756D9D68AAB}"/>
              </a:ext>
            </a:extLst>
          </p:cNvPr>
          <p:cNvSpPr>
            <a:spLocks noGrp="1"/>
          </p:cNvSpPr>
          <p:nvPr>
            <p:ph type="sldNum" sz="quarter" idx="10"/>
          </p:nvPr>
        </p:nvSpPr>
        <p:spPr/>
        <p:txBody>
          <a:bodyPr/>
          <a:lstStyle/>
          <a:p>
            <a:pPr>
              <a:defRPr/>
            </a:pPr>
            <a:fld id="{5760DC6B-33D4-CD4C-9999-64307D58DE39}" type="slidenum">
              <a:rPr lang="en-US" smtClean="0"/>
              <a:pPr>
                <a:defRPr/>
              </a:pPr>
              <a:t>3</a:t>
            </a:fld>
            <a:endParaRPr lang="en-US" dirty="0"/>
          </a:p>
        </p:txBody>
      </p:sp>
    </p:spTree>
    <p:extLst>
      <p:ext uri="{BB962C8B-B14F-4D97-AF65-F5344CB8AC3E}">
        <p14:creationId xmlns:p14="http://schemas.microsoft.com/office/powerpoint/2010/main" val="2866519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9157253" y="6451380"/>
            <a:ext cx="1307516" cy="246221"/>
          </a:xfrm>
          <a:prstGeom prst="rect">
            <a:avLst/>
          </a:prstGeom>
          <a:noFill/>
        </p:spPr>
        <p:txBody>
          <a:bodyPr wrap="square" rtlCol="0">
            <a:spAutoFit/>
          </a:bodyPr>
          <a:lstStyle/>
          <a:p>
            <a:pPr algn="r"/>
            <a:r>
              <a:rPr lang="en-US" sz="1000" dirty="0">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720850" y="336002"/>
            <a:ext cx="8750300" cy="944756"/>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400" b="0" dirty="0">
                <a:solidFill>
                  <a:srgbClr val="0065A5"/>
                </a:solidFill>
              </a:rPr>
              <a:t>Suicide and Homicide Rates,</a:t>
            </a:r>
            <a:br>
              <a:rPr lang="en-US" sz="2400" b="0" dirty="0">
                <a:solidFill>
                  <a:srgbClr val="0065A5"/>
                </a:solidFill>
              </a:rPr>
            </a:br>
            <a:r>
              <a:rPr lang="en-US" sz="2400" b="0" dirty="0">
                <a:solidFill>
                  <a:srgbClr val="0065A5"/>
                </a:solidFill>
              </a:rPr>
              <a:t>United States 2011-2020</a:t>
            </a:r>
          </a:p>
        </p:txBody>
      </p:sp>
      <p:cxnSp>
        <p:nvCxnSpPr>
          <p:cNvPr id="41" name="Straight Connector 40"/>
          <p:cNvCxnSpPr/>
          <p:nvPr/>
        </p:nvCxnSpPr>
        <p:spPr>
          <a:xfrm>
            <a:off x="1720850" y="1524000"/>
            <a:ext cx="8750300" cy="0"/>
          </a:xfrm>
          <a:prstGeom prst="line">
            <a:avLst/>
          </a:prstGeom>
          <a:ln w="98425">
            <a:solidFill>
              <a:srgbClr val="6FAED9"/>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4156" y="3790733"/>
            <a:ext cx="3708403" cy="307777"/>
          </a:xfrm>
          <a:prstGeom prst="rect">
            <a:avLst/>
          </a:prstGeom>
          <a:noFill/>
        </p:spPr>
        <p:txBody>
          <a:bodyPr wrap="square" rtlCol="0">
            <a:spAutoFit/>
          </a:bodyPr>
          <a:lstStyle/>
          <a:p>
            <a:pPr algn="ctr"/>
            <a:r>
              <a:rPr lang="en-US" sz="1400" dirty="0">
                <a:solidFill>
                  <a:schemeClr val="tx1">
                    <a:lumMod val="50000"/>
                  </a:schemeClr>
                </a:solidFill>
                <a:latin typeface="Roboto" panose="02000000000000000000" pitchFamily="2" charset="0"/>
                <a:ea typeface="Roboto" panose="02000000000000000000" pitchFamily="2" charset="0"/>
                <a:cs typeface="Calibri"/>
              </a:rPr>
              <a:t>Rate (age-adjusted) per 100,000</a:t>
            </a:r>
          </a:p>
        </p:txBody>
      </p:sp>
      <p:graphicFrame>
        <p:nvGraphicFramePr>
          <p:cNvPr id="11" name="Chart 10">
            <a:extLst>
              <a:ext uri="{FF2B5EF4-FFF2-40B4-BE49-F238E27FC236}">
                <a16:creationId xmlns:a16="http://schemas.microsoft.com/office/drawing/2014/main" id="{D28D6AC4-0F48-412D-AFB6-F774049E2754}"/>
              </a:ext>
            </a:extLst>
          </p:cNvPr>
          <p:cNvGraphicFramePr>
            <a:graphicFrameLocks/>
          </p:cNvGraphicFramePr>
          <p:nvPr/>
        </p:nvGraphicFramePr>
        <p:xfrm>
          <a:off x="2115936" y="1761344"/>
          <a:ext cx="8068632" cy="430592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D82CA07-C2A8-40B6-B446-B17BA67FB5AC}"/>
              </a:ext>
            </a:extLst>
          </p:cNvPr>
          <p:cNvSpPr txBox="1"/>
          <p:nvPr/>
        </p:nvSpPr>
        <p:spPr>
          <a:xfrm>
            <a:off x="2721811" y="2503070"/>
            <a:ext cx="710365" cy="307777"/>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Suicide</a:t>
            </a:r>
            <a:r>
              <a:rPr lang="en-US" sz="1400"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30904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1676400" y="266319"/>
            <a:ext cx="8744078" cy="903223"/>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65A5"/>
                </a:solidFill>
                <a:effectLst/>
                <a:uLnTx/>
                <a:uFillTx/>
                <a:latin typeface="Arial" charset="0"/>
                <a:ea typeface="+mj-ea"/>
                <a:cs typeface="Arial" charset="0"/>
              </a:rPr>
              <a:t>Means of Suicide among Males by Age, </a:t>
            </a:r>
            <a:br>
              <a:rPr kumimoji="0" lang="en-US" sz="2400" b="0" i="0" u="none" strike="noStrike" kern="1200" cap="none" spc="0" normalizeH="0" baseline="0" noProof="0" dirty="0">
                <a:ln>
                  <a:noFill/>
                </a:ln>
                <a:solidFill>
                  <a:srgbClr val="0065A5"/>
                </a:solidFill>
                <a:effectLst/>
                <a:uLnTx/>
                <a:uFillTx/>
                <a:latin typeface="Arial" charset="0"/>
                <a:ea typeface="+mj-ea"/>
                <a:cs typeface="Arial" charset="0"/>
              </a:rPr>
            </a:br>
            <a:r>
              <a:rPr kumimoji="0" lang="en-US" sz="2400" b="0" i="0" u="none" strike="noStrike" kern="1200" cap="none" spc="0" normalizeH="0" baseline="0" noProof="0" dirty="0">
                <a:ln>
                  <a:noFill/>
                </a:ln>
                <a:solidFill>
                  <a:srgbClr val="0065A5"/>
                </a:solidFill>
                <a:effectLst/>
                <a:uLnTx/>
                <a:uFillTx/>
                <a:latin typeface="Arial" charset="0"/>
                <a:ea typeface="+mj-ea"/>
                <a:cs typeface="Arial" charset="0"/>
              </a:rPr>
              <a:t>United States 2020</a:t>
            </a:r>
          </a:p>
        </p:txBody>
      </p:sp>
      <p:cxnSp>
        <p:nvCxnSpPr>
          <p:cNvPr id="31" name="Straight Connector 30"/>
          <p:cNvCxnSpPr/>
          <p:nvPr/>
        </p:nvCxnSpPr>
        <p:spPr>
          <a:xfrm>
            <a:off x="1733647" y="1524000"/>
            <a:ext cx="8750300" cy="0"/>
          </a:xfrm>
          <a:prstGeom prst="line">
            <a:avLst/>
          </a:prstGeom>
          <a:ln w="98425">
            <a:solidFill>
              <a:srgbClr val="6FAED9"/>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246704" y="6497550"/>
            <a:ext cx="123724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graphicFrame>
        <p:nvGraphicFramePr>
          <p:cNvPr id="2" name="Chart 1">
            <a:extLst>
              <a:ext uri="{FF2B5EF4-FFF2-40B4-BE49-F238E27FC236}">
                <a16:creationId xmlns:a16="http://schemas.microsoft.com/office/drawing/2014/main" id="{20829655-2223-F941-9827-64BF7F507E41}"/>
              </a:ext>
            </a:extLst>
          </p:cNvPr>
          <p:cNvGraphicFramePr/>
          <p:nvPr/>
        </p:nvGraphicFramePr>
        <p:xfrm>
          <a:off x="1733647" y="1578014"/>
          <a:ext cx="8750300" cy="46094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39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1723961" y="291813"/>
            <a:ext cx="8744078" cy="903223"/>
          </a:xfrm>
          <a:prstGeom prst="rect">
            <a:avLst/>
          </a:prstGeom>
        </p:spPr>
        <p:txBody>
          <a:bodyPr/>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pPr marL="0" marR="0" lvl="0" indent="0" algn="l" defTabSz="604708"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65A5"/>
                </a:solidFill>
                <a:effectLst/>
                <a:uLnTx/>
                <a:uFillTx/>
                <a:latin typeface="Arial" charset="0"/>
                <a:ea typeface="+mj-ea"/>
                <a:cs typeface="Arial" charset="0"/>
              </a:rPr>
              <a:t>Means of Suicide among Females by Age, </a:t>
            </a:r>
            <a:br>
              <a:rPr kumimoji="0" lang="en-US" sz="2400" b="0" i="0" u="none" strike="noStrike" kern="1200" cap="none" spc="0" normalizeH="0" baseline="0" noProof="0" dirty="0">
                <a:ln>
                  <a:noFill/>
                </a:ln>
                <a:solidFill>
                  <a:srgbClr val="0065A5"/>
                </a:solidFill>
                <a:effectLst/>
                <a:uLnTx/>
                <a:uFillTx/>
                <a:latin typeface="Arial" charset="0"/>
                <a:ea typeface="+mj-ea"/>
                <a:cs typeface="Arial" charset="0"/>
              </a:rPr>
            </a:br>
            <a:r>
              <a:rPr kumimoji="0" lang="en-US" sz="2400" b="0" i="0" u="none" strike="noStrike" kern="1200" cap="none" spc="0" normalizeH="0" baseline="0" noProof="0" dirty="0">
                <a:ln>
                  <a:noFill/>
                </a:ln>
                <a:solidFill>
                  <a:srgbClr val="0065A5"/>
                </a:solidFill>
                <a:effectLst/>
                <a:uLnTx/>
                <a:uFillTx/>
                <a:latin typeface="Arial" charset="0"/>
                <a:ea typeface="+mj-ea"/>
                <a:cs typeface="Arial" charset="0"/>
              </a:rPr>
              <a:t>United States 2020</a:t>
            </a:r>
          </a:p>
        </p:txBody>
      </p:sp>
      <p:cxnSp>
        <p:nvCxnSpPr>
          <p:cNvPr id="31" name="Straight Connector 30"/>
          <p:cNvCxnSpPr/>
          <p:nvPr/>
        </p:nvCxnSpPr>
        <p:spPr>
          <a:xfrm>
            <a:off x="1739868" y="1524000"/>
            <a:ext cx="8750300" cy="0"/>
          </a:xfrm>
          <a:prstGeom prst="line">
            <a:avLst/>
          </a:prstGeom>
          <a:ln w="98425">
            <a:solidFill>
              <a:srgbClr val="6FAED9"/>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208852" y="6497550"/>
            <a:ext cx="127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B4B4B"/>
                </a:solidFill>
                <a:effectLst/>
                <a:uLnTx/>
                <a:uFillTx/>
                <a:latin typeface="Roboto" panose="02000000000000000000" pitchFamily="2" charset="0"/>
                <a:ea typeface="Roboto" panose="02000000000000000000" pitchFamily="2" charset="0"/>
                <a:cs typeface="Calibri"/>
              </a:rPr>
              <a:t>Source: CDC, 2021</a:t>
            </a:r>
          </a:p>
        </p:txBody>
      </p:sp>
      <p:graphicFrame>
        <p:nvGraphicFramePr>
          <p:cNvPr id="9" name="Chart 8"/>
          <p:cNvGraphicFramePr/>
          <p:nvPr/>
        </p:nvGraphicFramePr>
        <p:xfrm>
          <a:off x="5755276" y="1886955"/>
          <a:ext cx="2432304" cy="31132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37ECF2E1-E311-A342-A8D5-8C081E7058A2}"/>
              </a:ext>
            </a:extLst>
          </p:cNvPr>
          <p:cNvGraphicFramePr/>
          <p:nvPr/>
        </p:nvGraphicFramePr>
        <p:xfrm>
          <a:off x="1739869" y="1886954"/>
          <a:ext cx="8744077" cy="42700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440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9216888" y="6451380"/>
            <a:ext cx="124788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Source: CDC, 2021</a:t>
            </a:r>
          </a:p>
        </p:txBody>
      </p:sp>
      <p:sp>
        <p:nvSpPr>
          <p:cNvPr id="34" name="Title 1"/>
          <p:cNvSpPr txBox="1">
            <a:spLocks/>
          </p:cNvSpPr>
          <p:nvPr/>
        </p:nvSpPr>
        <p:spPr>
          <a:xfrm>
            <a:off x="1720850" y="286030"/>
            <a:ext cx="8750300" cy="944756"/>
          </a:xfrm>
          <a:prstGeom prst="rect">
            <a:avLst/>
          </a:prstGeom>
        </p:spPr>
        <p:txBody>
          <a:bodyPr lIns="91440" tIns="45720" rIns="91440" bIns="45720" anchor="t"/>
          <a:lstStyle>
            <a:lvl1pPr algn="l" defTabSz="604708" rtl="0" eaLnBrk="1" latinLnBrk="0" hangingPunct="1">
              <a:spcBef>
                <a:spcPct val="0"/>
              </a:spcBef>
              <a:buNone/>
              <a:defRPr sz="3200" b="1" i="0" kern="1200">
                <a:solidFill>
                  <a:schemeClr val="tx1"/>
                </a:solidFill>
                <a:latin typeface="Arial" charset="0"/>
                <a:ea typeface="+mj-ea"/>
                <a:cs typeface="Arial" charset="0"/>
              </a:defRPr>
            </a:lvl1pPr>
          </a:lstStyle>
          <a:p>
            <a:r>
              <a:rPr lang="en-US" sz="2400" b="0" dirty="0">
                <a:solidFill>
                  <a:srgbClr val="0065A5"/>
                </a:solidFill>
                <a:latin typeface="Arial"/>
                <a:cs typeface="Arial"/>
              </a:rPr>
              <a:t>Rates of Suicide by Race/Ethnicity, </a:t>
            </a:r>
            <a:br>
              <a:rPr lang="en-US" sz="2400" b="0" dirty="0"/>
            </a:br>
            <a:r>
              <a:rPr lang="en-US" sz="2400" b="0" dirty="0">
                <a:solidFill>
                  <a:srgbClr val="0065A5"/>
                </a:solidFill>
                <a:latin typeface="Arial"/>
                <a:cs typeface="Arial"/>
              </a:rPr>
              <a:t>United States 2011-2020</a:t>
            </a:r>
          </a:p>
        </p:txBody>
      </p:sp>
      <p:cxnSp>
        <p:nvCxnSpPr>
          <p:cNvPr id="41" name="Straight Connector 40"/>
          <p:cNvCxnSpPr/>
          <p:nvPr/>
        </p:nvCxnSpPr>
        <p:spPr>
          <a:xfrm>
            <a:off x="1732981" y="1524000"/>
            <a:ext cx="8750300" cy="0"/>
          </a:xfrm>
          <a:prstGeom prst="line">
            <a:avLst/>
          </a:prstGeom>
          <a:ln w="98425">
            <a:solidFill>
              <a:srgbClr val="6FAED9"/>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16200000">
            <a:off x="14156" y="3826291"/>
            <a:ext cx="37084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Calibri"/>
              </a:rPr>
              <a:t>Rate (age-adjusted) per 100,000</a:t>
            </a:r>
          </a:p>
        </p:txBody>
      </p:sp>
      <p:graphicFrame>
        <p:nvGraphicFramePr>
          <p:cNvPr id="8" name="Chart 7">
            <a:extLst>
              <a:ext uri="{FF2B5EF4-FFF2-40B4-BE49-F238E27FC236}">
                <a16:creationId xmlns:a16="http://schemas.microsoft.com/office/drawing/2014/main" id="{C87E59C9-F7C5-4283-9163-9D5CFD7BE5BE}"/>
              </a:ext>
            </a:extLst>
          </p:cNvPr>
          <p:cNvGraphicFramePr>
            <a:graphicFrameLocks/>
          </p:cNvGraphicFramePr>
          <p:nvPr/>
        </p:nvGraphicFramePr>
        <p:xfrm>
          <a:off x="2108201" y="1639416"/>
          <a:ext cx="8259232" cy="4881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105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8404C6-60E7-82DB-E708-4882CEAB8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279" y="1143000"/>
            <a:ext cx="4285095" cy="5237338"/>
          </a:xfrm>
          <a:prstGeom prst="rect">
            <a:avLst/>
          </a:prstGeom>
        </p:spPr>
      </p:pic>
      <p:sp>
        <p:nvSpPr>
          <p:cNvPr id="4" name="TextBox 3">
            <a:extLst>
              <a:ext uri="{FF2B5EF4-FFF2-40B4-BE49-F238E27FC236}">
                <a16:creationId xmlns:a16="http://schemas.microsoft.com/office/drawing/2014/main" id="{5FA0F36F-4E2A-452F-8377-602DC7E4FC9A}"/>
              </a:ext>
            </a:extLst>
          </p:cNvPr>
          <p:cNvSpPr txBox="1"/>
          <p:nvPr/>
        </p:nvSpPr>
        <p:spPr>
          <a:xfrm>
            <a:off x="9372600" y="5920859"/>
            <a:ext cx="6096000" cy="369332"/>
          </a:xfrm>
          <a:prstGeom prst="rect">
            <a:avLst/>
          </a:prstGeom>
          <a:noFill/>
        </p:spPr>
        <p:txBody>
          <a:bodyPr wrap="square">
            <a:spAutoFit/>
          </a:bodyPr>
          <a:lstStyle/>
          <a:p>
            <a:r>
              <a:rPr lang="en-US" dirty="0"/>
              <a:t>https://nihcm.org/</a:t>
            </a:r>
          </a:p>
        </p:txBody>
      </p:sp>
      <p:sp>
        <p:nvSpPr>
          <p:cNvPr id="3" name="Title 2">
            <a:extLst>
              <a:ext uri="{FF2B5EF4-FFF2-40B4-BE49-F238E27FC236}">
                <a16:creationId xmlns:a16="http://schemas.microsoft.com/office/drawing/2014/main" id="{473DD4A1-2F94-40B6-AC66-07B72694DEBE}"/>
              </a:ext>
            </a:extLst>
          </p:cNvPr>
          <p:cNvSpPr>
            <a:spLocks noGrp="1"/>
          </p:cNvSpPr>
          <p:nvPr>
            <p:ph type="title"/>
          </p:nvPr>
        </p:nvSpPr>
        <p:spPr>
          <a:xfrm>
            <a:off x="468842" y="-8068"/>
            <a:ext cx="8903758" cy="868361"/>
          </a:xfrm>
        </p:spPr>
        <p:txBody>
          <a:bodyPr/>
          <a:lstStyle/>
          <a:p>
            <a:r>
              <a:rPr lang="en-US" sz="2800" dirty="0"/>
              <a:t>National Institute for Health Care Management</a:t>
            </a:r>
          </a:p>
        </p:txBody>
      </p:sp>
    </p:spTree>
    <p:extLst>
      <p:ext uri="{BB962C8B-B14F-4D97-AF65-F5344CB8AC3E}">
        <p14:creationId xmlns:p14="http://schemas.microsoft.com/office/powerpoint/2010/main" val="3159969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7919D-C337-C09B-CAEC-41C39E285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6229" y="284100"/>
            <a:ext cx="3546146" cy="6289800"/>
          </a:xfrm>
          <a:prstGeom prst="rect">
            <a:avLst/>
          </a:prstGeom>
        </p:spPr>
      </p:pic>
      <p:sp>
        <p:nvSpPr>
          <p:cNvPr id="4" name="TextBox 3">
            <a:extLst>
              <a:ext uri="{FF2B5EF4-FFF2-40B4-BE49-F238E27FC236}">
                <a16:creationId xmlns:a16="http://schemas.microsoft.com/office/drawing/2014/main" id="{877C9B6A-519E-4245-A139-CCD1418CF98C}"/>
              </a:ext>
            </a:extLst>
          </p:cNvPr>
          <p:cNvSpPr txBox="1"/>
          <p:nvPr/>
        </p:nvSpPr>
        <p:spPr>
          <a:xfrm>
            <a:off x="9144000" y="5739884"/>
            <a:ext cx="6096000" cy="369332"/>
          </a:xfrm>
          <a:prstGeom prst="rect">
            <a:avLst/>
          </a:prstGeom>
          <a:noFill/>
        </p:spPr>
        <p:txBody>
          <a:bodyPr wrap="square">
            <a:spAutoFit/>
          </a:bodyPr>
          <a:lstStyle/>
          <a:p>
            <a:r>
              <a:rPr lang="en-US" dirty="0"/>
              <a:t>https://nihcm.org/</a:t>
            </a:r>
          </a:p>
        </p:txBody>
      </p:sp>
    </p:spTree>
    <p:extLst>
      <p:ext uri="{BB962C8B-B14F-4D97-AF65-F5344CB8AC3E}">
        <p14:creationId xmlns:p14="http://schemas.microsoft.com/office/powerpoint/2010/main" val="2452222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772B-D0E0-4047-9AE5-EE1D9BF650B0}"/>
              </a:ext>
            </a:extLst>
          </p:cNvPr>
          <p:cNvSpPr>
            <a:spLocks noGrp="1"/>
          </p:cNvSpPr>
          <p:nvPr>
            <p:ph type="title"/>
          </p:nvPr>
        </p:nvSpPr>
        <p:spPr/>
        <p:txBody>
          <a:bodyPr/>
          <a:lstStyle/>
          <a:p>
            <a:r>
              <a:rPr lang="en-US" dirty="0"/>
              <a:t>Data Check in </a:t>
            </a:r>
          </a:p>
        </p:txBody>
      </p:sp>
      <p:sp>
        <p:nvSpPr>
          <p:cNvPr id="3" name="Content Placeholder 2">
            <a:extLst>
              <a:ext uri="{FF2B5EF4-FFF2-40B4-BE49-F238E27FC236}">
                <a16:creationId xmlns:a16="http://schemas.microsoft.com/office/drawing/2014/main" id="{F70ADDCF-065C-4429-BC41-2B43C0E9794C}"/>
              </a:ext>
            </a:extLst>
          </p:cNvPr>
          <p:cNvSpPr>
            <a:spLocks noGrp="1"/>
          </p:cNvSpPr>
          <p:nvPr>
            <p:ph idx="1"/>
          </p:nvPr>
        </p:nvSpPr>
        <p:spPr/>
        <p:txBody>
          <a:bodyPr/>
          <a:lstStyle/>
          <a:p>
            <a:r>
              <a:rPr lang="en-US" dirty="0"/>
              <a:t>Firearm </a:t>
            </a:r>
            <a:r>
              <a:rPr lang="en-US"/>
              <a:t>injury deaths </a:t>
            </a:r>
            <a:r>
              <a:rPr lang="en-US" dirty="0"/>
              <a:t>are a leading cause of mortality across all age groups but the intent varies</a:t>
            </a:r>
          </a:p>
          <a:p>
            <a:pPr lvl="1"/>
            <a:r>
              <a:rPr lang="en-US" dirty="0"/>
              <a:t>Younger people: homicide</a:t>
            </a:r>
          </a:p>
          <a:p>
            <a:pPr lvl="1"/>
            <a:r>
              <a:rPr lang="en-US" dirty="0"/>
              <a:t>Older people: suicide</a:t>
            </a:r>
          </a:p>
          <a:p>
            <a:r>
              <a:rPr lang="en-US" dirty="0"/>
              <a:t>Firearms are now the leading cause of death for youth less than 19 years!</a:t>
            </a:r>
          </a:p>
          <a:p>
            <a:r>
              <a:rPr lang="en-US" dirty="0"/>
              <a:t>Males are disproportionately impacted</a:t>
            </a:r>
          </a:p>
          <a:p>
            <a:r>
              <a:rPr lang="en-US" dirty="0"/>
              <a:t>There is geographic variation in the firearm death rate</a:t>
            </a:r>
          </a:p>
          <a:p>
            <a:r>
              <a:rPr lang="en-US" dirty="0"/>
              <a:t>A larger number of people who identify as white die of firearm violence but members of minoritized communities are disproportionately affected</a:t>
            </a:r>
          </a:p>
          <a:p>
            <a:r>
              <a:rPr lang="en-US" dirty="0"/>
              <a:t>A lot of data can be pulled readily from WISQARS but there are increasing number of organizations that have prepared  slides with enhanced graphics</a:t>
            </a:r>
          </a:p>
          <a:p>
            <a:r>
              <a:rPr lang="en-US" dirty="0"/>
              <a:t>Non-fatal data is not easily obtainable </a:t>
            </a:r>
          </a:p>
          <a:p>
            <a:r>
              <a:rPr lang="en-US" dirty="0"/>
              <a:t>But there is hope on the horizon to address this preventable injury</a:t>
            </a:r>
          </a:p>
          <a:p>
            <a:pPr marL="0" indent="0">
              <a:buNone/>
            </a:pPr>
            <a:endParaRPr lang="en-US" dirty="0"/>
          </a:p>
        </p:txBody>
      </p:sp>
    </p:spTree>
    <p:extLst>
      <p:ext uri="{BB962C8B-B14F-4D97-AF65-F5344CB8AC3E}">
        <p14:creationId xmlns:p14="http://schemas.microsoft.com/office/powerpoint/2010/main" val="753313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1C462-4B4B-4632-9D0F-58B5C554AC74}"/>
              </a:ext>
            </a:extLst>
          </p:cNvPr>
          <p:cNvSpPr>
            <a:spLocks noGrp="1"/>
          </p:cNvSpPr>
          <p:nvPr>
            <p:ph type="title"/>
          </p:nvPr>
        </p:nvSpPr>
        <p:spPr>
          <a:xfrm>
            <a:off x="364066" y="2714626"/>
            <a:ext cx="7722659" cy="1295400"/>
          </a:xfrm>
        </p:spPr>
        <p:txBody>
          <a:bodyPr/>
          <a:lstStyle/>
          <a:p>
            <a:r>
              <a:rPr lang="en-US" dirty="0"/>
              <a:t>How can we address the Firearm Injury Health Crisis?</a:t>
            </a:r>
          </a:p>
        </p:txBody>
      </p:sp>
      <p:sp>
        <p:nvSpPr>
          <p:cNvPr id="3" name="Slide Number Placeholder 2">
            <a:extLst>
              <a:ext uri="{FF2B5EF4-FFF2-40B4-BE49-F238E27FC236}">
                <a16:creationId xmlns:a16="http://schemas.microsoft.com/office/drawing/2014/main" id="{73840116-0534-4B16-9109-403A49F03BC4}"/>
              </a:ext>
            </a:extLst>
          </p:cNvPr>
          <p:cNvSpPr>
            <a:spLocks noGrp="1"/>
          </p:cNvSpPr>
          <p:nvPr>
            <p:ph type="sldNum" sz="quarter" idx="10"/>
          </p:nvPr>
        </p:nvSpPr>
        <p:spPr/>
        <p:txBody>
          <a:bodyPr/>
          <a:lstStyle/>
          <a:p>
            <a:pPr>
              <a:defRPr/>
            </a:pPr>
            <a:fld id="{97DAC40F-8B4B-D94D-B9F1-BB0B3CA78217}" type="slidenum">
              <a:rPr lang="en-US" smtClean="0"/>
              <a:pPr>
                <a:defRPr/>
              </a:pPr>
              <a:t>37</a:t>
            </a:fld>
            <a:endParaRPr lang="en-US" dirty="0"/>
          </a:p>
        </p:txBody>
      </p:sp>
    </p:spTree>
    <p:extLst>
      <p:ext uri="{BB962C8B-B14F-4D97-AF65-F5344CB8AC3E}">
        <p14:creationId xmlns:p14="http://schemas.microsoft.com/office/powerpoint/2010/main" val="1293756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04" y="-160304"/>
            <a:ext cx="9951396" cy="1264595"/>
          </a:xfrm>
        </p:spPr>
        <p:txBody>
          <a:bodyPr/>
          <a:lstStyle/>
          <a:p>
            <a:r>
              <a:rPr lang="en-US" sz="3200" b="1" dirty="0">
                <a:latin typeface="Calibri" panose="020F0502020204030204" pitchFamily="34" charset="0"/>
                <a:cs typeface="Calibri" panose="020F0502020204030204" pitchFamily="34" charset="0"/>
              </a:rPr>
              <a:t>Public Health Approach to Violence Prevention</a:t>
            </a:r>
          </a:p>
        </p:txBody>
      </p:sp>
      <p:sp>
        <p:nvSpPr>
          <p:cNvPr id="3" name="Content Placeholder 2"/>
          <p:cNvSpPr>
            <a:spLocks noGrp="1"/>
          </p:cNvSpPr>
          <p:nvPr>
            <p:ph idx="1"/>
          </p:nvPr>
        </p:nvSpPr>
        <p:spPr>
          <a:xfrm>
            <a:off x="587375" y="1638300"/>
            <a:ext cx="9271000" cy="4610101"/>
          </a:xfrm>
        </p:spPr>
        <p:txBody>
          <a:bodyPr/>
          <a:lstStyle/>
          <a:p>
            <a:r>
              <a:rPr lang="en-US" sz="2800" dirty="0">
                <a:latin typeface="Calibri" panose="020F0502020204030204" pitchFamily="34" charset="0"/>
                <a:cs typeface="Calibri" panose="020F0502020204030204" pitchFamily="34" charset="0"/>
              </a:rPr>
              <a:t>Primary Prevention Orientation</a:t>
            </a:r>
          </a:p>
          <a:p>
            <a:pPr lvl="1"/>
            <a:r>
              <a:rPr lang="en-US" sz="2800" dirty="0">
                <a:latin typeface="Calibri" panose="020F0502020204030204" pitchFamily="34" charset="0"/>
                <a:cs typeface="Calibri" panose="020F0502020204030204" pitchFamily="34" charset="0"/>
              </a:rPr>
              <a:t>Efforts are focused on preventing violence before it occurs</a:t>
            </a:r>
          </a:p>
          <a:p>
            <a:r>
              <a:rPr lang="en-US" sz="2800" dirty="0">
                <a:latin typeface="Calibri" panose="020F0502020204030204" pitchFamily="34" charset="0"/>
                <a:cs typeface="Calibri" panose="020F0502020204030204" pitchFamily="34" charset="0"/>
              </a:rPr>
              <a:t>Data-driven</a:t>
            </a:r>
          </a:p>
          <a:p>
            <a:pPr lvl="1"/>
            <a:r>
              <a:rPr lang="en-US" sz="2800" dirty="0">
                <a:latin typeface="Calibri" panose="020F0502020204030204" pitchFamily="34" charset="0"/>
                <a:cs typeface="Calibri" panose="020F0502020204030204" pitchFamily="34" charset="0"/>
              </a:rPr>
              <a:t>Considers risk and resilience factors</a:t>
            </a:r>
          </a:p>
          <a:p>
            <a:r>
              <a:rPr lang="en-US" sz="2800" dirty="0">
                <a:latin typeface="Calibri" panose="020F0502020204030204" pitchFamily="34" charset="0"/>
                <a:cs typeface="Calibri" panose="020F0502020204030204" pitchFamily="34" charset="0"/>
              </a:rPr>
              <a:t>Collaborative</a:t>
            </a:r>
          </a:p>
          <a:p>
            <a:pPr lvl="1"/>
            <a:r>
              <a:rPr lang="en-US" sz="2800" dirty="0">
                <a:latin typeface="Calibri" panose="020F0502020204030204" pitchFamily="34" charset="0"/>
                <a:cs typeface="Calibri" panose="020F0502020204030204" pitchFamily="34" charset="0"/>
              </a:rPr>
              <a:t>Multi-sector approach</a:t>
            </a:r>
          </a:p>
          <a:p>
            <a:r>
              <a:rPr lang="en-US" sz="2800" dirty="0">
                <a:latin typeface="Calibri" panose="020F0502020204030204" pitchFamily="34" charset="0"/>
                <a:cs typeface="Calibri" panose="020F0502020204030204" pitchFamily="34" charset="0"/>
              </a:rPr>
              <a:t>Population-based</a:t>
            </a:r>
          </a:p>
          <a:p>
            <a:pPr lvl="1"/>
            <a:r>
              <a:rPr lang="en-US" sz="2800" dirty="0">
                <a:latin typeface="Calibri" panose="020F0502020204030204" pitchFamily="34" charset="0"/>
                <a:cs typeface="Calibri" panose="020F0502020204030204" pitchFamily="34" charset="0"/>
              </a:rPr>
              <a:t>Seeks community wide or “environmental” solutions</a:t>
            </a:r>
          </a:p>
        </p:txBody>
      </p:sp>
      <p:pic>
        <p:nvPicPr>
          <p:cNvPr id="4" name="Picture 3"/>
          <p:cNvPicPr>
            <a:picLocks noChangeAspect="1"/>
          </p:cNvPicPr>
          <p:nvPr/>
        </p:nvPicPr>
        <p:blipFill>
          <a:blip r:embed="rId2"/>
          <a:stretch>
            <a:fillRect/>
          </a:stretch>
        </p:blipFill>
        <p:spPr>
          <a:xfrm>
            <a:off x="8224863" y="5938378"/>
            <a:ext cx="3150394" cy="207169"/>
          </a:xfrm>
          <a:prstGeom prst="rect">
            <a:avLst/>
          </a:prstGeom>
        </p:spPr>
      </p:pic>
    </p:spTree>
    <p:extLst>
      <p:ext uri="{BB962C8B-B14F-4D97-AF65-F5344CB8AC3E}">
        <p14:creationId xmlns:p14="http://schemas.microsoft.com/office/powerpoint/2010/main" val="3413248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ChangeArrowheads="1"/>
          </p:cNvSpPr>
          <p:nvPr/>
        </p:nvSpPr>
        <p:spPr bwMode="auto">
          <a:xfrm>
            <a:off x="3186115" y="5543550"/>
            <a:ext cx="140374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nchor="ctr"/>
          <a:lstStyle/>
          <a:p>
            <a:pPr algn="l"/>
            <a:endParaRPr lang="en-US" sz="1350" dirty="0"/>
          </a:p>
        </p:txBody>
      </p:sp>
      <p:sp>
        <p:nvSpPr>
          <p:cNvPr id="371715" name="Rectangle 3"/>
          <p:cNvSpPr>
            <a:spLocks noChangeArrowheads="1"/>
          </p:cNvSpPr>
          <p:nvPr/>
        </p:nvSpPr>
        <p:spPr bwMode="auto">
          <a:xfrm>
            <a:off x="5005389" y="5543550"/>
            <a:ext cx="21812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nchor="ctr"/>
          <a:lstStyle/>
          <a:p>
            <a:pPr algn="ctr"/>
            <a:endParaRPr lang="en-US" sz="1350" dirty="0"/>
          </a:p>
        </p:txBody>
      </p:sp>
      <p:sp>
        <p:nvSpPr>
          <p:cNvPr id="371716" name="Rectangle 4"/>
          <p:cNvSpPr>
            <a:spLocks noChangeArrowheads="1"/>
          </p:cNvSpPr>
          <p:nvPr/>
        </p:nvSpPr>
        <p:spPr bwMode="auto">
          <a:xfrm>
            <a:off x="2328892" y="722767"/>
            <a:ext cx="8425417" cy="148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p>
            <a:endParaRPr lang="en-US" sz="3300" b="1" dirty="0">
              <a:latin typeface="+mj-lt"/>
            </a:endParaRPr>
          </a:p>
        </p:txBody>
      </p:sp>
      <p:sp>
        <p:nvSpPr>
          <p:cNvPr id="371717" name="Rectangle 5"/>
          <p:cNvSpPr>
            <a:spLocks noChangeArrowheads="1"/>
          </p:cNvSpPr>
          <p:nvPr/>
        </p:nvSpPr>
        <p:spPr bwMode="auto">
          <a:xfrm>
            <a:off x="1785530" y="2438343"/>
            <a:ext cx="2676543" cy="99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p>
            <a:pPr algn="l"/>
            <a:r>
              <a:rPr lang="en-US" sz="2000" b="1" dirty="0">
                <a:solidFill>
                  <a:srgbClr val="3333CC"/>
                </a:solidFill>
                <a:latin typeface="Arial" charset="0"/>
              </a:rPr>
              <a:t>Factors Affecting the</a:t>
            </a:r>
          </a:p>
          <a:p>
            <a:pPr algn="l"/>
            <a:r>
              <a:rPr lang="en-US" sz="2000" b="1" u="sng" dirty="0">
                <a:solidFill>
                  <a:srgbClr val="3333CC"/>
                </a:solidFill>
                <a:latin typeface="Arial" charset="0"/>
              </a:rPr>
              <a:t>Frequency</a:t>
            </a:r>
            <a:r>
              <a:rPr lang="en-US" sz="2000" b="1" dirty="0">
                <a:solidFill>
                  <a:srgbClr val="3333CC"/>
                </a:solidFill>
                <a:latin typeface="Arial" charset="0"/>
              </a:rPr>
              <a:t> of Violent</a:t>
            </a:r>
          </a:p>
          <a:p>
            <a:pPr algn="l"/>
            <a:r>
              <a:rPr lang="en-US" sz="2000" b="1" dirty="0">
                <a:solidFill>
                  <a:srgbClr val="3333CC"/>
                </a:solidFill>
                <a:latin typeface="Arial" charset="0"/>
              </a:rPr>
              <a:t>Events</a:t>
            </a:r>
          </a:p>
        </p:txBody>
      </p:sp>
      <p:sp>
        <p:nvSpPr>
          <p:cNvPr id="371718" name="Rectangle 6"/>
          <p:cNvSpPr>
            <a:spLocks noChangeArrowheads="1"/>
          </p:cNvSpPr>
          <p:nvPr/>
        </p:nvSpPr>
        <p:spPr bwMode="auto">
          <a:xfrm>
            <a:off x="5710430" y="2438343"/>
            <a:ext cx="1338060" cy="99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p>
            <a:pPr algn="l"/>
            <a:r>
              <a:rPr lang="en-US" sz="2000" b="1" dirty="0">
                <a:solidFill>
                  <a:srgbClr val="3333CC"/>
                </a:solidFill>
                <a:latin typeface="Arial" charset="0"/>
              </a:rPr>
              <a:t>Incidence</a:t>
            </a:r>
          </a:p>
          <a:p>
            <a:pPr algn="l"/>
            <a:r>
              <a:rPr lang="en-US" sz="2000" b="1" dirty="0">
                <a:solidFill>
                  <a:srgbClr val="3333CC"/>
                </a:solidFill>
                <a:latin typeface="Arial" charset="0"/>
              </a:rPr>
              <a:t>of Violence</a:t>
            </a:r>
          </a:p>
        </p:txBody>
      </p:sp>
      <p:sp>
        <p:nvSpPr>
          <p:cNvPr id="371719" name="Rectangle 7"/>
          <p:cNvSpPr>
            <a:spLocks noChangeArrowheads="1"/>
          </p:cNvSpPr>
          <p:nvPr/>
        </p:nvSpPr>
        <p:spPr bwMode="auto">
          <a:xfrm>
            <a:off x="8435617" y="2438344"/>
            <a:ext cx="1441808" cy="6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p>
            <a:pPr algn="l"/>
            <a:r>
              <a:rPr lang="en-US" sz="2000" b="1" dirty="0">
                <a:solidFill>
                  <a:srgbClr val="3333CC"/>
                </a:solidFill>
                <a:latin typeface="Arial" charset="0"/>
              </a:rPr>
              <a:t>Injury </a:t>
            </a:r>
          </a:p>
          <a:p>
            <a:pPr algn="l"/>
            <a:r>
              <a:rPr lang="en-US" sz="2000" b="1" dirty="0">
                <a:solidFill>
                  <a:srgbClr val="3333CC"/>
                </a:solidFill>
                <a:latin typeface="Arial" charset="0"/>
              </a:rPr>
              <a:t>Outcomes</a:t>
            </a:r>
          </a:p>
        </p:txBody>
      </p:sp>
      <p:sp>
        <p:nvSpPr>
          <p:cNvPr id="371720" name="Rectangle 8"/>
          <p:cNvSpPr>
            <a:spLocks noChangeArrowheads="1"/>
          </p:cNvSpPr>
          <p:nvPr/>
        </p:nvSpPr>
        <p:spPr bwMode="auto">
          <a:xfrm>
            <a:off x="7098259" y="4037970"/>
            <a:ext cx="1817389" cy="160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p>
            <a:pPr algn="l"/>
            <a:r>
              <a:rPr lang="en-US" sz="2000" b="1" dirty="0">
                <a:solidFill>
                  <a:srgbClr val="3333CC"/>
                </a:solidFill>
                <a:latin typeface="Arial" charset="0"/>
              </a:rPr>
              <a:t>Factors Affecting</a:t>
            </a:r>
          </a:p>
          <a:p>
            <a:pPr algn="l"/>
            <a:r>
              <a:rPr lang="en-US" sz="2000" b="1" dirty="0">
                <a:solidFill>
                  <a:srgbClr val="3333CC"/>
                </a:solidFill>
                <a:latin typeface="Arial" charset="0"/>
              </a:rPr>
              <a:t>the </a:t>
            </a:r>
            <a:r>
              <a:rPr lang="en-US" sz="2000" b="1" u="sng" dirty="0">
                <a:solidFill>
                  <a:srgbClr val="3333CC"/>
                </a:solidFill>
                <a:latin typeface="Arial" charset="0"/>
              </a:rPr>
              <a:t>Severity</a:t>
            </a:r>
            <a:r>
              <a:rPr lang="en-US" sz="2000" b="1" dirty="0">
                <a:solidFill>
                  <a:srgbClr val="3333CC"/>
                </a:solidFill>
                <a:latin typeface="Arial" charset="0"/>
              </a:rPr>
              <a:t> of Violent Incidents</a:t>
            </a:r>
          </a:p>
        </p:txBody>
      </p:sp>
      <p:sp>
        <p:nvSpPr>
          <p:cNvPr id="371721" name="Line 9"/>
          <p:cNvSpPr>
            <a:spLocks noChangeShapeType="1"/>
          </p:cNvSpPr>
          <p:nvPr/>
        </p:nvSpPr>
        <p:spPr bwMode="auto">
          <a:xfrm flipV="1">
            <a:off x="7654529" y="3057525"/>
            <a:ext cx="0" cy="7429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sp>
        <p:nvSpPr>
          <p:cNvPr id="371722" name="Line 10"/>
          <p:cNvSpPr>
            <a:spLocks noChangeShapeType="1"/>
          </p:cNvSpPr>
          <p:nvPr/>
        </p:nvSpPr>
        <p:spPr bwMode="auto">
          <a:xfrm>
            <a:off x="7378304" y="2800350"/>
            <a:ext cx="628650"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sp>
        <p:nvSpPr>
          <p:cNvPr id="371723" name="Line 11"/>
          <p:cNvSpPr>
            <a:spLocks noChangeShapeType="1"/>
          </p:cNvSpPr>
          <p:nvPr/>
        </p:nvSpPr>
        <p:spPr bwMode="auto">
          <a:xfrm>
            <a:off x="4940056" y="2883428"/>
            <a:ext cx="571500"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sp>
        <p:nvSpPr>
          <p:cNvPr id="371724" name="Rectangle 12"/>
          <p:cNvSpPr>
            <a:spLocks noChangeArrowheads="1"/>
          </p:cNvSpPr>
          <p:nvPr/>
        </p:nvSpPr>
        <p:spPr bwMode="auto">
          <a:xfrm flipH="1">
            <a:off x="2684862" y="5801917"/>
            <a:ext cx="226219" cy="20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p>
            <a:pPr algn="l"/>
            <a:endParaRPr lang="en-US" sz="900" dirty="0">
              <a:latin typeface="Arial" charset="0"/>
            </a:endParaRPr>
          </a:p>
        </p:txBody>
      </p:sp>
      <p:sp>
        <p:nvSpPr>
          <p:cNvPr id="371725" name="Rectangle 13"/>
          <p:cNvSpPr>
            <a:spLocks noChangeArrowheads="1"/>
          </p:cNvSpPr>
          <p:nvPr/>
        </p:nvSpPr>
        <p:spPr bwMode="auto">
          <a:xfrm>
            <a:off x="3181350" y="55435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p>
            <a:pPr algn="l">
              <a:spcBef>
                <a:spcPct val="50000"/>
              </a:spcBef>
            </a:pPr>
            <a:endParaRPr lang="en-US" sz="1350" dirty="0"/>
          </a:p>
        </p:txBody>
      </p:sp>
      <p:sp>
        <p:nvSpPr>
          <p:cNvPr id="371726" name="Rectangle 14"/>
          <p:cNvSpPr>
            <a:spLocks noChangeArrowheads="1"/>
          </p:cNvSpPr>
          <p:nvPr/>
        </p:nvSpPr>
        <p:spPr bwMode="auto">
          <a:xfrm>
            <a:off x="5010150" y="55435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p>
            <a:pPr algn="l">
              <a:spcBef>
                <a:spcPct val="50000"/>
              </a:spcBef>
            </a:pPr>
            <a:endParaRPr lang="en-US" sz="1350" dirty="0"/>
          </a:p>
        </p:txBody>
      </p:sp>
      <p:sp>
        <p:nvSpPr>
          <p:cNvPr id="2" name="TextBox 1"/>
          <p:cNvSpPr txBox="1"/>
          <p:nvPr/>
        </p:nvSpPr>
        <p:spPr>
          <a:xfrm>
            <a:off x="9941364" y="5707662"/>
            <a:ext cx="1625890" cy="300082"/>
          </a:xfrm>
          <a:prstGeom prst="rect">
            <a:avLst/>
          </a:prstGeom>
          <a:noFill/>
        </p:spPr>
        <p:txBody>
          <a:bodyPr wrap="square" rtlCol="0">
            <a:spAutoFit/>
          </a:bodyPr>
          <a:lstStyle/>
          <a:p>
            <a:r>
              <a:rPr lang="en-US" sz="1350" b="1" dirty="0"/>
              <a:t>KKC</a:t>
            </a:r>
          </a:p>
        </p:txBody>
      </p:sp>
      <p:sp>
        <p:nvSpPr>
          <p:cNvPr id="3" name="Title 2">
            <a:extLst>
              <a:ext uri="{FF2B5EF4-FFF2-40B4-BE49-F238E27FC236}">
                <a16:creationId xmlns:a16="http://schemas.microsoft.com/office/drawing/2014/main" id="{546B889C-32C3-4574-AE16-9C115470D81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958541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04AE-8DCE-4949-A101-02AB974F29A8}"/>
              </a:ext>
            </a:extLst>
          </p:cNvPr>
          <p:cNvSpPr>
            <a:spLocks noGrp="1"/>
          </p:cNvSpPr>
          <p:nvPr>
            <p:ph type="title"/>
          </p:nvPr>
        </p:nvSpPr>
        <p:spPr>
          <a:xfrm>
            <a:off x="460320" y="163514"/>
            <a:ext cx="8382000" cy="947737"/>
          </a:xfrm>
        </p:spPr>
        <p:txBody>
          <a:bodyPr/>
          <a:lstStyle/>
          <a:p>
            <a:r>
              <a:rPr lang="en-US" b="1" dirty="0"/>
              <a:t>Disclosures</a:t>
            </a:r>
          </a:p>
        </p:txBody>
      </p:sp>
      <p:sp>
        <p:nvSpPr>
          <p:cNvPr id="3" name="Content Placeholder 2">
            <a:extLst>
              <a:ext uri="{FF2B5EF4-FFF2-40B4-BE49-F238E27FC236}">
                <a16:creationId xmlns:a16="http://schemas.microsoft.com/office/drawing/2014/main" id="{CF1A3BA1-5AEF-467B-BA0F-F41165259231}"/>
              </a:ext>
            </a:extLst>
          </p:cNvPr>
          <p:cNvSpPr>
            <a:spLocks noGrp="1"/>
          </p:cNvSpPr>
          <p:nvPr>
            <p:ph idx="1"/>
          </p:nvPr>
        </p:nvSpPr>
        <p:spPr/>
        <p:txBody>
          <a:bodyPr/>
          <a:lstStyle/>
          <a:p>
            <a:pPr marL="228600" marR="0" lvl="0" indent="-228600" algn="l" defTabSz="914400" rtl="0" eaLnBrk="1" fontAlgn="base" latinLnBrk="0" hangingPunct="1">
              <a:lnSpc>
                <a:spcPct val="90000"/>
              </a:lnSpc>
              <a:spcBef>
                <a:spcPts val="600"/>
              </a:spcBef>
              <a:spcAft>
                <a:spcPct val="0"/>
              </a:spcAft>
              <a:buClr>
                <a:srgbClr val="0077D4"/>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have nothing to disclose.</a:t>
            </a:r>
          </a:p>
          <a:p>
            <a:pPr marL="0" marR="0" lvl="0" indent="0" algn="l" defTabSz="914400" rtl="0" eaLnBrk="1" fontAlgn="base" latinLnBrk="0" hangingPunct="1">
              <a:lnSpc>
                <a:spcPct val="90000"/>
              </a:lnSpc>
              <a:spcBef>
                <a:spcPts val="600"/>
              </a:spcBef>
              <a:spcAft>
                <a:spcPct val="0"/>
              </a:spcAft>
              <a:buClr>
                <a:srgbClr val="0077D4"/>
              </a:buClr>
              <a:buSz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28600" marR="0" lvl="0" indent="-228600" algn="l" defTabSz="914400" rtl="0" eaLnBrk="1" fontAlgn="base" latinLnBrk="0" hangingPunct="1">
              <a:lnSpc>
                <a:spcPct val="90000"/>
              </a:lnSpc>
              <a:spcBef>
                <a:spcPts val="600"/>
              </a:spcBef>
              <a:spcAft>
                <a:spcPct val="0"/>
              </a:spcAft>
              <a:buClr>
                <a:srgbClr val="0077D4"/>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The data presented in this webinar are from epidemiologic sources. When outcomes and associations are presented by race, race is a social construct. </a:t>
            </a:r>
          </a:p>
          <a:p>
            <a:endParaRPr lang="en-US" dirty="0"/>
          </a:p>
        </p:txBody>
      </p:sp>
      <p:sp>
        <p:nvSpPr>
          <p:cNvPr id="4" name="Slide Number Placeholder 3">
            <a:extLst>
              <a:ext uri="{FF2B5EF4-FFF2-40B4-BE49-F238E27FC236}">
                <a16:creationId xmlns:a16="http://schemas.microsoft.com/office/drawing/2014/main" id="{A97EDD35-2B86-4742-BC82-66594BBDEA92}"/>
              </a:ext>
            </a:extLst>
          </p:cNvPr>
          <p:cNvSpPr>
            <a:spLocks noGrp="1"/>
          </p:cNvSpPr>
          <p:nvPr>
            <p:ph type="sldNum" sz="quarter" idx="10"/>
          </p:nvPr>
        </p:nvSpPr>
        <p:spPr/>
        <p:txBody>
          <a:bodyPr/>
          <a:lstStyle/>
          <a:p>
            <a:pPr>
              <a:defRPr/>
            </a:pPr>
            <a:fld id="{5760DC6B-33D4-CD4C-9999-64307D58DE39}" type="slidenum">
              <a:rPr lang="en-US" smtClean="0"/>
              <a:pPr>
                <a:defRPr/>
              </a:pPr>
              <a:t>4</a:t>
            </a:fld>
            <a:endParaRPr lang="en-US" dirty="0"/>
          </a:p>
        </p:txBody>
      </p:sp>
    </p:spTree>
    <p:extLst>
      <p:ext uri="{BB962C8B-B14F-4D97-AF65-F5344CB8AC3E}">
        <p14:creationId xmlns:p14="http://schemas.microsoft.com/office/powerpoint/2010/main" val="3163714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975E348-CA18-4843-ADAA-0DEF09DC54E1}"/>
              </a:ext>
            </a:extLst>
          </p:cNvPr>
          <p:cNvGraphicFramePr/>
          <p:nvPr/>
        </p:nvGraphicFramePr>
        <p:xfrm>
          <a:off x="2032000" y="719673"/>
          <a:ext cx="9302307" cy="5702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A573D97-7158-4DB1-86BE-FADB6FB777A4}"/>
              </a:ext>
            </a:extLst>
          </p:cNvPr>
          <p:cNvSpPr txBox="1"/>
          <p:nvPr/>
        </p:nvSpPr>
        <p:spPr>
          <a:xfrm>
            <a:off x="9452350" y="6138334"/>
            <a:ext cx="2307265" cy="369332"/>
          </a:xfrm>
          <a:prstGeom prst="rect">
            <a:avLst/>
          </a:prstGeom>
          <a:noFill/>
        </p:spPr>
        <p:txBody>
          <a:bodyPr wrap="square" rtlCol="0">
            <a:spAutoFit/>
          </a:bodyPr>
          <a:lstStyle/>
          <a:p>
            <a:r>
              <a:rPr lang="en-US" dirty="0"/>
              <a:t>Modified from NAP</a:t>
            </a:r>
          </a:p>
        </p:txBody>
      </p:sp>
      <p:sp>
        <p:nvSpPr>
          <p:cNvPr id="7" name="TextBox 6">
            <a:extLst>
              <a:ext uri="{FF2B5EF4-FFF2-40B4-BE49-F238E27FC236}">
                <a16:creationId xmlns:a16="http://schemas.microsoft.com/office/drawing/2014/main" id="{EBDE72D9-FC7E-46A2-A6CD-7BC233032E24}"/>
              </a:ext>
            </a:extLst>
          </p:cNvPr>
          <p:cNvSpPr txBox="1"/>
          <p:nvPr/>
        </p:nvSpPr>
        <p:spPr>
          <a:xfrm>
            <a:off x="532264" y="634066"/>
            <a:ext cx="3230111" cy="1200329"/>
          </a:xfrm>
          <a:prstGeom prst="rect">
            <a:avLst/>
          </a:prstGeom>
          <a:noFill/>
        </p:spPr>
        <p:txBody>
          <a:bodyPr wrap="square" rtlCol="0">
            <a:spAutoFit/>
          </a:bodyPr>
          <a:lstStyle/>
          <a:p>
            <a:r>
              <a:rPr lang="en-US" sz="3600" dirty="0"/>
              <a:t>Socioecological</a:t>
            </a:r>
          </a:p>
          <a:p>
            <a:r>
              <a:rPr lang="en-US" sz="3600" dirty="0"/>
              <a:t>Framework</a:t>
            </a:r>
          </a:p>
        </p:txBody>
      </p:sp>
    </p:spTree>
    <p:extLst>
      <p:ext uri="{BB962C8B-B14F-4D97-AF65-F5344CB8AC3E}">
        <p14:creationId xmlns:p14="http://schemas.microsoft.com/office/powerpoint/2010/main" val="2172017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041241-14B1-4484-B3A5-A9DB9EC9C399}"/>
              </a:ext>
            </a:extLst>
          </p:cNvPr>
          <p:cNvPicPr>
            <a:picLocks noChangeAspect="1"/>
          </p:cNvPicPr>
          <p:nvPr/>
        </p:nvPicPr>
        <p:blipFill>
          <a:blip r:embed="rId2"/>
          <a:stretch>
            <a:fillRect/>
          </a:stretch>
        </p:blipFill>
        <p:spPr>
          <a:xfrm>
            <a:off x="2743202" y="1267811"/>
            <a:ext cx="5325532" cy="4887719"/>
          </a:xfrm>
          <a:prstGeom prst="rect">
            <a:avLst/>
          </a:prstGeom>
        </p:spPr>
      </p:pic>
      <p:sp>
        <p:nvSpPr>
          <p:cNvPr id="5" name="Rectangle 4">
            <a:extLst>
              <a:ext uri="{FF2B5EF4-FFF2-40B4-BE49-F238E27FC236}">
                <a16:creationId xmlns:a16="http://schemas.microsoft.com/office/drawing/2014/main" id="{EDD263CE-0D8B-4D74-86C7-EFF7C7F87656}"/>
              </a:ext>
            </a:extLst>
          </p:cNvPr>
          <p:cNvSpPr/>
          <p:nvPr/>
        </p:nvSpPr>
        <p:spPr>
          <a:xfrm>
            <a:off x="6858000" y="6087533"/>
            <a:ext cx="4876800" cy="276999"/>
          </a:xfrm>
          <a:prstGeom prst="rect">
            <a:avLst/>
          </a:prstGeom>
        </p:spPr>
        <p:txBody>
          <a:bodyPr wrap="square">
            <a:spAutoFit/>
          </a:bodyPr>
          <a:lstStyle/>
          <a:p>
            <a:r>
              <a:rPr lang="en-US" sz="1200" dirty="0"/>
              <a:t>https://www.cdc.gov/violenceprevention/pdf/suicide-factsheet.pdf</a:t>
            </a:r>
          </a:p>
        </p:txBody>
      </p:sp>
      <p:sp>
        <p:nvSpPr>
          <p:cNvPr id="2" name="Title 1">
            <a:extLst>
              <a:ext uri="{FF2B5EF4-FFF2-40B4-BE49-F238E27FC236}">
                <a16:creationId xmlns:a16="http://schemas.microsoft.com/office/drawing/2014/main" id="{4A6E80D6-DD9A-4426-B9DE-90789292B492}"/>
              </a:ext>
            </a:extLst>
          </p:cNvPr>
          <p:cNvSpPr>
            <a:spLocks noGrp="1"/>
          </p:cNvSpPr>
          <p:nvPr>
            <p:ph type="title"/>
          </p:nvPr>
        </p:nvSpPr>
        <p:spPr/>
        <p:txBody>
          <a:bodyPr/>
          <a:lstStyle/>
          <a:p>
            <a:r>
              <a:rPr lang="en-US" dirty="0"/>
              <a:t>Suicide Prevention Framework</a:t>
            </a:r>
          </a:p>
        </p:txBody>
      </p:sp>
      <p:sp>
        <p:nvSpPr>
          <p:cNvPr id="8" name="Slide Number Placeholder 7">
            <a:extLst>
              <a:ext uri="{FF2B5EF4-FFF2-40B4-BE49-F238E27FC236}">
                <a16:creationId xmlns:a16="http://schemas.microsoft.com/office/drawing/2014/main" id="{59C90BA7-2F74-4485-8B1B-1CADDB0F3BCC}"/>
              </a:ext>
            </a:extLst>
          </p:cNvPr>
          <p:cNvSpPr>
            <a:spLocks noGrp="1"/>
          </p:cNvSpPr>
          <p:nvPr>
            <p:ph type="sldNum" sz="quarter" idx="10"/>
          </p:nvPr>
        </p:nvSpPr>
        <p:spPr/>
        <p:txBody>
          <a:bodyPr/>
          <a:lstStyle/>
          <a:p>
            <a:fld id="{BCA6882F-AAA7-4042-B52F-C5B9F4933167}" type="slidenum">
              <a:rPr lang="en-US" smtClean="0"/>
              <a:t>41</a:t>
            </a:fld>
            <a:endParaRPr lang="en-US" dirty="0"/>
          </a:p>
        </p:txBody>
      </p:sp>
    </p:spTree>
    <p:extLst>
      <p:ext uri="{BB962C8B-B14F-4D97-AF65-F5344CB8AC3E}">
        <p14:creationId xmlns:p14="http://schemas.microsoft.com/office/powerpoint/2010/main" val="4178123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a:extLst>
              <a:ext uri="{FF2B5EF4-FFF2-40B4-BE49-F238E27FC236}">
                <a16:creationId xmlns:a16="http://schemas.microsoft.com/office/drawing/2014/main" id="{77A9F325-92AB-5143-8F89-A8B3709CAECC}"/>
              </a:ext>
            </a:extLst>
          </p:cNvPr>
          <p:cNvSpPr>
            <a:spLocks noGrp="1"/>
          </p:cNvSpPr>
          <p:nvPr>
            <p:ph type="title"/>
          </p:nvPr>
        </p:nvSpPr>
        <p:spPr>
          <a:xfrm>
            <a:off x="573086" y="2609850"/>
            <a:ext cx="6780214" cy="1540669"/>
          </a:xfrm>
        </p:spPr>
        <p:txBody>
          <a:bodyPr/>
          <a:lstStyle/>
          <a:p>
            <a:pPr eaLnBrk="1" hangingPunct="1"/>
            <a:r>
              <a:rPr lang="en-US" altLang="en-US" dirty="0"/>
              <a:t>How to engage trainees in firearm injury prevention research</a:t>
            </a:r>
          </a:p>
        </p:txBody>
      </p:sp>
      <p:sp>
        <p:nvSpPr>
          <p:cNvPr id="16386" name="Slide Number Placeholder 1">
            <a:extLst>
              <a:ext uri="{FF2B5EF4-FFF2-40B4-BE49-F238E27FC236}">
                <a16:creationId xmlns:a16="http://schemas.microsoft.com/office/drawing/2014/main" id="{CB5EB63C-04E3-AD41-B807-EA4CC3BA6CC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B389C738-716A-F74A-88A2-53F1F7CB9242}" type="slidenum">
              <a:rPr lang="en-US" altLang="en-US" smtClean="0">
                <a:solidFill>
                  <a:schemeClr val="bg1"/>
                </a:solidFill>
                <a:latin typeface="Calibri" panose="020F0502020204030204" pitchFamily="34" charset="0"/>
              </a:rPr>
              <a:pPr fontAlgn="base">
                <a:spcBef>
                  <a:spcPct val="0"/>
                </a:spcBef>
                <a:spcAft>
                  <a:spcPct val="0"/>
                </a:spcAft>
              </a:pPr>
              <a:t>42</a:t>
            </a:fld>
            <a:endParaRPr lang="en-US" altLang="en-US" dirty="0">
              <a:solidFill>
                <a:schemeClr val="bg1"/>
              </a:solidFill>
              <a:latin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9BEC79-3B25-4362-890C-544794DD7012}"/>
              </a:ext>
            </a:extLst>
          </p:cNvPr>
          <p:cNvSpPr>
            <a:spLocks noGrp="1"/>
          </p:cNvSpPr>
          <p:nvPr>
            <p:ph type="title"/>
          </p:nvPr>
        </p:nvSpPr>
        <p:spPr>
          <a:xfrm>
            <a:off x="251772" y="163514"/>
            <a:ext cx="8382000" cy="947737"/>
          </a:xfrm>
        </p:spPr>
        <p:txBody>
          <a:bodyPr/>
          <a:lstStyle/>
          <a:p>
            <a:r>
              <a:rPr lang="en-US" b="1" dirty="0"/>
              <a:t>Secondary Databases </a:t>
            </a:r>
          </a:p>
        </p:txBody>
      </p:sp>
      <p:sp>
        <p:nvSpPr>
          <p:cNvPr id="5" name="Content Placeholder 4">
            <a:extLst>
              <a:ext uri="{FF2B5EF4-FFF2-40B4-BE49-F238E27FC236}">
                <a16:creationId xmlns:a16="http://schemas.microsoft.com/office/drawing/2014/main" id="{2BEC45E0-BA41-415B-8718-ACD400565BC3}"/>
              </a:ext>
            </a:extLst>
          </p:cNvPr>
          <p:cNvSpPr>
            <a:spLocks noGrp="1"/>
          </p:cNvSpPr>
          <p:nvPr>
            <p:ph idx="1"/>
          </p:nvPr>
        </p:nvSpPr>
        <p:spPr>
          <a:xfrm>
            <a:off x="364066" y="1191462"/>
            <a:ext cx="11465985" cy="5393489"/>
          </a:xfrm>
        </p:spPr>
        <p:txBody>
          <a:bodyPr/>
          <a:lstStyle/>
          <a:p>
            <a:r>
              <a:rPr lang="en-US" dirty="0"/>
              <a:t>WISQARS</a:t>
            </a:r>
          </a:p>
          <a:p>
            <a:pPr lvl="1"/>
            <a:r>
              <a:rPr lang="en-US" dirty="0">
                <a:hlinkClick r:id="rId2"/>
              </a:rPr>
              <a:t>https://wisqars.cdc.gov/data/explore-data/home</a:t>
            </a:r>
            <a:endParaRPr lang="en-US" dirty="0"/>
          </a:p>
          <a:p>
            <a:r>
              <a:rPr lang="en-US" dirty="0"/>
              <a:t>Behavioral Risk Factor Surveillance System</a:t>
            </a:r>
          </a:p>
          <a:p>
            <a:pPr lvl="1"/>
            <a:r>
              <a:rPr lang="en-US" dirty="0">
                <a:hlinkClick r:id="rId3"/>
              </a:rPr>
              <a:t>https://www.cdc.gov/brfss/index.html</a:t>
            </a:r>
            <a:r>
              <a:rPr lang="en-US" dirty="0"/>
              <a:t> </a:t>
            </a:r>
          </a:p>
          <a:p>
            <a:r>
              <a:rPr lang="en-US" dirty="0"/>
              <a:t>Youth Risk Behavior Survey</a:t>
            </a:r>
          </a:p>
          <a:p>
            <a:pPr lvl="1"/>
            <a:r>
              <a:rPr lang="en-US" dirty="0">
                <a:hlinkClick r:id="rId4"/>
              </a:rPr>
              <a:t>https://www.cdc.gov/healthyyouth/data/yrbs/index.htm</a:t>
            </a:r>
            <a:endParaRPr lang="en-US" dirty="0"/>
          </a:p>
          <a:p>
            <a:r>
              <a:rPr lang="en-US" dirty="0"/>
              <a:t>Fragile Families &amp; Child Wellbeing Study</a:t>
            </a:r>
          </a:p>
          <a:p>
            <a:pPr lvl="1"/>
            <a:r>
              <a:rPr lang="en-US" dirty="0">
                <a:hlinkClick r:id="rId5"/>
              </a:rPr>
              <a:t>https://fragilefamilies.princeton.edu/data-and-documentation/data-contents-overview</a:t>
            </a:r>
            <a:r>
              <a:rPr lang="en-US" dirty="0"/>
              <a:t> </a:t>
            </a:r>
          </a:p>
          <a:p>
            <a:r>
              <a:rPr lang="en-US" dirty="0"/>
              <a:t>Gun Violence Archive</a:t>
            </a:r>
          </a:p>
          <a:p>
            <a:pPr lvl="1"/>
            <a:r>
              <a:rPr lang="en-US" dirty="0">
                <a:hlinkClick r:id="rId6"/>
              </a:rPr>
              <a:t>https://www.gunviolencearchive.org/</a:t>
            </a:r>
            <a:endParaRPr lang="en-US" dirty="0"/>
          </a:p>
          <a:p>
            <a:r>
              <a:rPr lang="en-US" dirty="0"/>
              <a:t>National Violent Death Reporting System</a:t>
            </a:r>
          </a:p>
          <a:p>
            <a:pPr lvl="1"/>
            <a:r>
              <a:rPr lang="en-US" dirty="0">
                <a:hlinkClick r:id="rId7"/>
              </a:rPr>
              <a:t>https://www.cdc.gov/violenceprevention/datasources/nvdrs/index.html</a:t>
            </a:r>
            <a:r>
              <a:rPr lang="en-US" dirty="0"/>
              <a:t> </a:t>
            </a:r>
          </a:p>
          <a:p>
            <a:r>
              <a:rPr lang="en-US" dirty="0"/>
              <a:t>And many more</a:t>
            </a:r>
          </a:p>
          <a:p>
            <a:endParaRPr lang="en-US" dirty="0"/>
          </a:p>
        </p:txBody>
      </p:sp>
      <p:sp>
        <p:nvSpPr>
          <p:cNvPr id="3" name="Slide Number Placeholder 2">
            <a:extLst>
              <a:ext uri="{FF2B5EF4-FFF2-40B4-BE49-F238E27FC236}">
                <a16:creationId xmlns:a16="http://schemas.microsoft.com/office/drawing/2014/main" id="{ADC19EDD-98DC-4071-AD99-D3C523E1E5BB}"/>
              </a:ext>
            </a:extLst>
          </p:cNvPr>
          <p:cNvSpPr>
            <a:spLocks noGrp="1"/>
          </p:cNvSpPr>
          <p:nvPr>
            <p:ph type="sldNum" sz="quarter" idx="10"/>
          </p:nvPr>
        </p:nvSpPr>
        <p:spPr/>
        <p:txBody>
          <a:bodyPr/>
          <a:lstStyle/>
          <a:p>
            <a:pPr>
              <a:defRPr/>
            </a:pPr>
            <a:fld id="{97DAC40F-8B4B-D94D-B9F1-BB0B3CA78217}" type="slidenum">
              <a:rPr lang="en-US" smtClean="0"/>
              <a:pPr>
                <a:defRPr/>
              </a:pPr>
              <a:t>43</a:t>
            </a:fld>
            <a:endParaRPr lang="en-US" dirty="0"/>
          </a:p>
        </p:txBody>
      </p:sp>
    </p:spTree>
    <p:extLst>
      <p:ext uri="{BB962C8B-B14F-4D97-AF65-F5344CB8AC3E}">
        <p14:creationId xmlns:p14="http://schemas.microsoft.com/office/powerpoint/2010/main" val="2207195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4A40-A634-44EE-9A0A-784A0AEFC9CA}"/>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341D663-2F58-4F41-A272-888C02427EA4}"/>
              </a:ext>
            </a:extLst>
          </p:cNvPr>
          <p:cNvSpPr>
            <a:spLocks noGrp="1"/>
          </p:cNvSpPr>
          <p:nvPr>
            <p:ph type="sldNum" sz="quarter" idx="10"/>
          </p:nvPr>
        </p:nvSpPr>
        <p:spPr/>
        <p:txBody>
          <a:bodyPr/>
          <a:lstStyle/>
          <a:p>
            <a:pPr>
              <a:defRPr/>
            </a:pPr>
            <a:fld id="{93A8C14D-AFD6-FF47-8FCA-9B2B64829FF9}" type="slidenum">
              <a:rPr lang="en-US" smtClean="0"/>
              <a:pPr>
                <a:defRPr/>
              </a:pPr>
              <a:t>44</a:t>
            </a:fld>
            <a:endParaRPr lang="en-US" dirty="0"/>
          </a:p>
        </p:txBody>
      </p:sp>
      <p:pic>
        <p:nvPicPr>
          <p:cNvPr id="6" name="Picture 5">
            <a:extLst>
              <a:ext uri="{FF2B5EF4-FFF2-40B4-BE49-F238E27FC236}">
                <a16:creationId xmlns:a16="http://schemas.microsoft.com/office/drawing/2014/main" id="{099B4FCB-327F-44CD-B4F0-CD73BDCA8391}"/>
              </a:ext>
            </a:extLst>
          </p:cNvPr>
          <p:cNvPicPr>
            <a:picLocks noChangeAspect="1"/>
          </p:cNvPicPr>
          <p:nvPr/>
        </p:nvPicPr>
        <p:blipFill>
          <a:blip r:embed="rId2"/>
          <a:stretch>
            <a:fillRect/>
          </a:stretch>
        </p:blipFill>
        <p:spPr>
          <a:xfrm>
            <a:off x="447675" y="1333500"/>
            <a:ext cx="5347347" cy="2538412"/>
          </a:xfrm>
          <a:prstGeom prst="rect">
            <a:avLst/>
          </a:prstGeom>
        </p:spPr>
      </p:pic>
      <p:pic>
        <p:nvPicPr>
          <p:cNvPr id="8" name="Picture 7">
            <a:extLst>
              <a:ext uri="{FF2B5EF4-FFF2-40B4-BE49-F238E27FC236}">
                <a16:creationId xmlns:a16="http://schemas.microsoft.com/office/drawing/2014/main" id="{078BD46B-3BDD-4EE2-B97C-21C8D3D00649}"/>
              </a:ext>
            </a:extLst>
          </p:cNvPr>
          <p:cNvPicPr>
            <a:picLocks noChangeAspect="1"/>
          </p:cNvPicPr>
          <p:nvPr/>
        </p:nvPicPr>
        <p:blipFill>
          <a:blip r:embed="rId3"/>
          <a:stretch>
            <a:fillRect/>
          </a:stretch>
        </p:blipFill>
        <p:spPr>
          <a:xfrm>
            <a:off x="2924175" y="3983036"/>
            <a:ext cx="8505825" cy="2336848"/>
          </a:xfrm>
          <a:prstGeom prst="rect">
            <a:avLst/>
          </a:prstGeom>
        </p:spPr>
      </p:pic>
    </p:spTree>
    <p:extLst>
      <p:ext uri="{BB962C8B-B14F-4D97-AF65-F5344CB8AC3E}">
        <p14:creationId xmlns:p14="http://schemas.microsoft.com/office/powerpoint/2010/main" val="3753595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FE32-D30A-450A-BDF6-C5A3E4A415F9}"/>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7CC05AF3-C146-4C36-8931-A289F801BE83}"/>
              </a:ext>
            </a:extLst>
          </p:cNvPr>
          <p:cNvSpPr>
            <a:spLocks noGrp="1"/>
          </p:cNvSpPr>
          <p:nvPr>
            <p:ph type="sldNum" sz="quarter" idx="10"/>
          </p:nvPr>
        </p:nvSpPr>
        <p:spPr/>
        <p:txBody>
          <a:bodyPr/>
          <a:lstStyle/>
          <a:p>
            <a:pPr>
              <a:defRPr/>
            </a:pPr>
            <a:fld id="{93A8C14D-AFD6-FF47-8FCA-9B2B64829FF9}" type="slidenum">
              <a:rPr lang="en-US" smtClean="0"/>
              <a:pPr>
                <a:defRPr/>
              </a:pPr>
              <a:t>45</a:t>
            </a:fld>
            <a:endParaRPr lang="en-US" dirty="0"/>
          </a:p>
        </p:txBody>
      </p:sp>
      <p:pic>
        <p:nvPicPr>
          <p:cNvPr id="5" name="Picture 4">
            <a:extLst>
              <a:ext uri="{FF2B5EF4-FFF2-40B4-BE49-F238E27FC236}">
                <a16:creationId xmlns:a16="http://schemas.microsoft.com/office/drawing/2014/main" id="{0DFE0775-3009-440C-9599-F9D83A82AD79}"/>
              </a:ext>
            </a:extLst>
          </p:cNvPr>
          <p:cNvPicPr>
            <a:picLocks noChangeAspect="1"/>
          </p:cNvPicPr>
          <p:nvPr/>
        </p:nvPicPr>
        <p:blipFill>
          <a:blip r:embed="rId2"/>
          <a:stretch>
            <a:fillRect/>
          </a:stretch>
        </p:blipFill>
        <p:spPr>
          <a:xfrm>
            <a:off x="652462" y="582596"/>
            <a:ext cx="8167688" cy="2005817"/>
          </a:xfrm>
          <a:prstGeom prst="rect">
            <a:avLst/>
          </a:prstGeom>
        </p:spPr>
      </p:pic>
      <p:pic>
        <p:nvPicPr>
          <p:cNvPr id="7" name="Picture 6">
            <a:extLst>
              <a:ext uri="{FF2B5EF4-FFF2-40B4-BE49-F238E27FC236}">
                <a16:creationId xmlns:a16="http://schemas.microsoft.com/office/drawing/2014/main" id="{1ED104D9-0FCC-46C2-86DA-595AA2707B92}"/>
              </a:ext>
            </a:extLst>
          </p:cNvPr>
          <p:cNvPicPr>
            <a:picLocks noChangeAspect="1"/>
          </p:cNvPicPr>
          <p:nvPr/>
        </p:nvPicPr>
        <p:blipFill>
          <a:blip r:embed="rId3"/>
          <a:stretch>
            <a:fillRect/>
          </a:stretch>
        </p:blipFill>
        <p:spPr>
          <a:xfrm>
            <a:off x="5195887" y="2874170"/>
            <a:ext cx="6549392" cy="3633787"/>
          </a:xfrm>
          <a:prstGeom prst="rect">
            <a:avLst/>
          </a:prstGeom>
        </p:spPr>
      </p:pic>
    </p:spTree>
    <p:extLst>
      <p:ext uri="{BB962C8B-B14F-4D97-AF65-F5344CB8AC3E}">
        <p14:creationId xmlns:p14="http://schemas.microsoft.com/office/powerpoint/2010/main" val="1297172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4ED3-F0A3-4A52-A6DE-C0E225D45EC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5390BB38-D2CF-4E4E-B5D2-6BFB60B666AF}"/>
              </a:ext>
            </a:extLst>
          </p:cNvPr>
          <p:cNvSpPr>
            <a:spLocks noGrp="1"/>
          </p:cNvSpPr>
          <p:nvPr>
            <p:ph type="sldNum" sz="quarter" idx="10"/>
          </p:nvPr>
        </p:nvSpPr>
        <p:spPr/>
        <p:txBody>
          <a:bodyPr/>
          <a:lstStyle/>
          <a:p>
            <a:pPr>
              <a:defRPr/>
            </a:pPr>
            <a:fld id="{5760DC6B-33D4-CD4C-9999-64307D58DE39}" type="slidenum">
              <a:rPr lang="en-US" smtClean="0"/>
              <a:pPr>
                <a:defRPr/>
              </a:pPr>
              <a:t>46</a:t>
            </a:fld>
            <a:endParaRPr lang="en-US" dirty="0"/>
          </a:p>
        </p:txBody>
      </p:sp>
      <p:pic>
        <p:nvPicPr>
          <p:cNvPr id="5" name="Content Placeholder 4">
            <a:extLst>
              <a:ext uri="{FF2B5EF4-FFF2-40B4-BE49-F238E27FC236}">
                <a16:creationId xmlns:a16="http://schemas.microsoft.com/office/drawing/2014/main" id="{15E4888E-0C85-485D-B421-7AC679DECD28}"/>
              </a:ext>
            </a:extLst>
          </p:cNvPr>
          <p:cNvPicPr>
            <a:picLocks noGrp="1" noChangeAspect="1"/>
          </p:cNvPicPr>
          <p:nvPr>
            <p:ph idx="1"/>
          </p:nvPr>
        </p:nvPicPr>
        <p:blipFill>
          <a:blip r:embed="rId2"/>
          <a:stretch>
            <a:fillRect/>
          </a:stretch>
        </p:blipFill>
        <p:spPr>
          <a:xfrm>
            <a:off x="461963" y="678322"/>
            <a:ext cx="6491287" cy="2035509"/>
          </a:xfrm>
          <a:prstGeom prst="rect">
            <a:avLst/>
          </a:prstGeom>
        </p:spPr>
      </p:pic>
      <p:pic>
        <p:nvPicPr>
          <p:cNvPr id="6" name="Picture 5">
            <a:extLst>
              <a:ext uri="{FF2B5EF4-FFF2-40B4-BE49-F238E27FC236}">
                <a16:creationId xmlns:a16="http://schemas.microsoft.com/office/drawing/2014/main" id="{3CECEB78-A1DA-4D82-9B2D-D0969A3BF596}"/>
              </a:ext>
            </a:extLst>
          </p:cNvPr>
          <p:cNvPicPr>
            <a:picLocks noChangeAspect="1"/>
          </p:cNvPicPr>
          <p:nvPr/>
        </p:nvPicPr>
        <p:blipFill>
          <a:blip r:embed="rId3"/>
          <a:stretch>
            <a:fillRect/>
          </a:stretch>
        </p:blipFill>
        <p:spPr>
          <a:xfrm>
            <a:off x="5967413" y="2801915"/>
            <a:ext cx="5752221" cy="3270244"/>
          </a:xfrm>
          <a:prstGeom prst="rect">
            <a:avLst/>
          </a:prstGeom>
        </p:spPr>
      </p:pic>
    </p:spTree>
    <p:extLst>
      <p:ext uri="{BB962C8B-B14F-4D97-AF65-F5344CB8AC3E}">
        <p14:creationId xmlns:p14="http://schemas.microsoft.com/office/powerpoint/2010/main" val="1254548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75050C-8CDB-4195-A890-578256C155D7}"/>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182354AF-AB38-4FB6-9D01-D6F81DA501D8}"/>
              </a:ext>
            </a:extLst>
          </p:cNvPr>
          <p:cNvSpPr>
            <a:spLocks noGrp="1"/>
          </p:cNvSpPr>
          <p:nvPr>
            <p:ph type="sldNum" sz="quarter" idx="10"/>
          </p:nvPr>
        </p:nvSpPr>
        <p:spPr/>
        <p:txBody>
          <a:bodyPr/>
          <a:lstStyle/>
          <a:p>
            <a:pPr>
              <a:defRPr/>
            </a:pPr>
            <a:fld id="{5760DC6B-33D4-CD4C-9999-64307D58DE39}" type="slidenum">
              <a:rPr lang="en-US" smtClean="0"/>
              <a:pPr>
                <a:defRPr/>
              </a:pPr>
              <a:t>47</a:t>
            </a:fld>
            <a:endParaRPr lang="en-US" dirty="0"/>
          </a:p>
        </p:txBody>
      </p:sp>
      <p:pic>
        <p:nvPicPr>
          <p:cNvPr id="9" name="Picture 8">
            <a:extLst>
              <a:ext uri="{FF2B5EF4-FFF2-40B4-BE49-F238E27FC236}">
                <a16:creationId xmlns:a16="http://schemas.microsoft.com/office/drawing/2014/main" id="{694E3E08-798A-4B4A-8382-6AC087180C49}"/>
              </a:ext>
            </a:extLst>
          </p:cNvPr>
          <p:cNvPicPr>
            <a:picLocks noChangeAspect="1"/>
          </p:cNvPicPr>
          <p:nvPr/>
        </p:nvPicPr>
        <p:blipFill>
          <a:blip r:embed="rId2"/>
          <a:stretch>
            <a:fillRect/>
          </a:stretch>
        </p:blipFill>
        <p:spPr>
          <a:xfrm>
            <a:off x="6283854" y="5529262"/>
            <a:ext cx="5476875" cy="619125"/>
          </a:xfrm>
          <a:prstGeom prst="rect">
            <a:avLst/>
          </a:prstGeom>
        </p:spPr>
      </p:pic>
      <p:pic>
        <p:nvPicPr>
          <p:cNvPr id="11" name="Picture 10">
            <a:extLst>
              <a:ext uri="{FF2B5EF4-FFF2-40B4-BE49-F238E27FC236}">
                <a16:creationId xmlns:a16="http://schemas.microsoft.com/office/drawing/2014/main" id="{FA89913C-4961-4537-9889-272E9238DEF6}"/>
              </a:ext>
            </a:extLst>
          </p:cNvPr>
          <p:cNvPicPr>
            <a:picLocks noChangeAspect="1"/>
          </p:cNvPicPr>
          <p:nvPr/>
        </p:nvPicPr>
        <p:blipFill>
          <a:blip r:embed="rId3"/>
          <a:stretch>
            <a:fillRect/>
          </a:stretch>
        </p:blipFill>
        <p:spPr>
          <a:xfrm>
            <a:off x="6353175" y="3080082"/>
            <a:ext cx="4924425" cy="2059912"/>
          </a:xfrm>
          <a:prstGeom prst="rect">
            <a:avLst/>
          </a:prstGeom>
        </p:spPr>
      </p:pic>
      <p:pic>
        <p:nvPicPr>
          <p:cNvPr id="13" name="Picture 12">
            <a:extLst>
              <a:ext uri="{FF2B5EF4-FFF2-40B4-BE49-F238E27FC236}">
                <a16:creationId xmlns:a16="http://schemas.microsoft.com/office/drawing/2014/main" id="{0FFD84A7-B447-43A7-9FF3-1CAE1F1E41EB}"/>
              </a:ext>
            </a:extLst>
          </p:cNvPr>
          <p:cNvPicPr>
            <a:picLocks noChangeAspect="1"/>
          </p:cNvPicPr>
          <p:nvPr/>
        </p:nvPicPr>
        <p:blipFill>
          <a:blip r:embed="rId4"/>
          <a:stretch>
            <a:fillRect/>
          </a:stretch>
        </p:blipFill>
        <p:spPr>
          <a:xfrm>
            <a:off x="789258" y="1695449"/>
            <a:ext cx="4642564" cy="3648075"/>
          </a:xfrm>
          <a:prstGeom prst="rect">
            <a:avLst/>
          </a:prstGeom>
        </p:spPr>
      </p:pic>
      <p:pic>
        <p:nvPicPr>
          <p:cNvPr id="15" name="Picture 14">
            <a:extLst>
              <a:ext uri="{FF2B5EF4-FFF2-40B4-BE49-F238E27FC236}">
                <a16:creationId xmlns:a16="http://schemas.microsoft.com/office/drawing/2014/main" id="{894A9C4F-4A7E-4A15-AE44-8D3EA2CD053F}"/>
              </a:ext>
            </a:extLst>
          </p:cNvPr>
          <p:cNvPicPr>
            <a:picLocks noChangeAspect="1"/>
          </p:cNvPicPr>
          <p:nvPr/>
        </p:nvPicPr>
        <p:blipFill>
          <a:blip r:embed="rId5"/>
          <a:stretch>
            <a:fillRect/>
          </a:stretch>
        </p:blipFill>
        <p:spPr>
          <a:xfrm>
            <a:off x="1076325" y="5529262"/>
            <a:ext cx="3552825" cy="476666"/>
          </a:xfrm>
          <a:prstGeom prst="rect">
            <a:avLst/>
          </a:prstGeom>
        </p:spPr>
      </p:pic>
      <p:pic>
        <p:nvPicPr>
          <p:cNvPr id="17" name="Picture 16">
            <a:extLst>
              <a:ext uri="{FF2B5EF4-FFF2-40B4-BE49-F238E27FC236}">
                <a16:creationId xmlns:a16="http://schemas.microsoft.com/office/drawing/2014/main" id="{4195AA91-A2F3-40B8-BDE9-B419C833137B}"/>
              </a:ext>
            </a:extLst>
          </p:cNvPr>
          <p:cNvPicPr>
            <a:picLocks noChangeAspect="1"/>
          </p:cNvPicPr>
          <p:nvPr/>
        </p:nvPicPr>
        <p:blipFill>
          <a:blip r:embed="rId6"/>
          <a:stretch>
            <a:fillRect/>
          </a:stretch>
        </p:blipFill>
        <p:spPr>
          <a:xfrm>
            <a:off x="1219200" y="6084893"/>
            <a:ext cx="2843212" cy="213546"/>
          </a:xfrm>
          <a:prstGeom prst="rect">
            <a:avLst/>
          </a:prstGeom>
        </p:spPr>
      </p:pic>
    </p:spTree>
    <p:extLst>
      <p:ext uri="{BB962C8B-B14F-4D97-AF65-F5344CB8AC3E}">
        <p14:creationId xmlns:p14="http://schemas.microsoft.com/office/powerpoint/2010/main" val="670968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4F241-059F-4877-9026-EC6C2B7E0948}"/>
              </a:ext>
            </a:extLst>
          </p:cNvPr>
          <p:cNvSpPr>
            <a:spLocks noGrp="1"/>
          </p:cNvSpPr>
          <p:nvPr>
            <p:ph type="title"/>
          </p:nvPr>
        </p:nvSpPr>
        <p:spPr>
          <a:xfrm>
            <a:off x="364067" y="274639"/>
            <a:ext cx="9170458" cy="954086"/>
          </a:xfrm>
        </p:spPr>
        <p:txBody>
          <a:bodyPr/>
          <a:lstStyle/>
          <a:p>
            <a:r>
              <a:rPr lang="en-US" sz="2800" b="1" dirty="0"/>
              <a:t>Why is it so important for medical students to be engaged in Firearm Injury Prevention Research?</a:t>
            </a:r>
          </a:p>
        </p:txBody>
      </p:sp>
      <p:sp>
        <p:nvSpPr>
          <p:cNvPr id="5" name="Content Placeholder 4">
            <a:extLst>
              <a:ext uri="{FF2B5EF4-FFF2-40B4-BE49-F238E27FC236}">
                <a16:creationId xmlns:a16="http://schemas.microsoft.com/office/drawing/2014/main" id="{3ACC53ED-D245-4230-91FF-14CB150095A3}"/>
              </a:ext>
            </a:extLst>
          </p:cNvPr>
          <p:cNvSpPr>
            <a:spLocks noGrp="1"/>
          </p:cNvSpPr>
          <p:nvPr>
            <p:ph idx="1"/>
          </p:nvPr>
        </p:nvSpPr>
        <p:spPr>
          <a:xfrm>
            <a:off x="366184" y="1597026"/>
            <a:ext cx="11463867" cy="4710113"/>
          </a:xfrm>
        </p:spPr>
        <p:txBody>
          <a:bodyPr/>
          <a:lstStyle/>
          <a:p>
            <a:r>
              <a:rPr lang="en-US" dirty="0"/>
              <a:t>In 1996, the Dickey Amendment essentially eliminated firearm injury prevention research funding</a:t>
            </a:r>
          </a:p>
          <a:p>
            <a:r>
              <a:rPr lang="en-US" dirty="0"/>
              <a:t>Not until 2020 was a significant amount of federal research dollars restored ($50 million)</a:t>
            </a:r>
          </a:p>
          <a:p>
            <a:pPr lvl="1"/>
            <a:r>
              <a:rPr lang="en-US" dirty="0"/>
              <a:t>Still a drop in the bucket compared to the relative burden of disease</a:t>
            </a:r>
          </a:p>
          <a:p>
            <a:r>
              <a:rPr lang="en-US" dirty="0"/>
              <a:t>Restriction led to a loss of a generation or two of firearm injury researchers</a:t>
            </a:r>
          </a:p>
          <a:p>
            <a:r>
              <a:rPr lang="en-US" dirty="0"/>
              <a:t>If our goal as physicians is to improve the health of populations, we need to focus on firearm injury prevention research and engaging trainees</a:t>
            </a:r>
          </a:p>
          <a:p>
            <a:r>
              <a:rPr lang="en-US" dirty="0"/>
              <a:t>Secondary database analysis in med school is a great place to start! </a:t>
            </a:r>
          </a:p>
          <a:p>
            <a:endParaRPr lang="en-US" dirty="0"/>
          </a:p>
        </p:txBody>
      </p:sp>
      <p:sp>
        <p:nvSpPr>
          <p:cNvPr id="3" name="Slide Number Placeholder 2">
            <a:extLst>
              <a:ext uri="{FF2B5EF4-FFF2-40B4-BE49-F238E27FC236}">
                <a16:creationId xmlns:a16="http://schemas.microsoft.com/office/drawing/2014/main" id="{134C7C76-B186-4968-8A7D-4D3B6B790C48}"/>
              </a:ext>
            </a:extLst>
          </p:cNvPr>
          <p:cNvSpPr>
            <a:spLocks noGrp="1"/>
          </p:cNvSpPr>
          <p:nvPr>
            <p:ph type="sldNum" sz="quarter" idx="10"/>
          </p:nvPr>
        </p:nvSpPr>
        <p:spPr/>
        <p:txBody>
          <a:bodyPr/>
          <a:lstStyle/>
          <a:p>
            <a:pPr>
              <a:defRPr/>
            </a:pPr>
            <a:fld id="{93A8C14D-AFD6-FF47-8FCA-9B2B64829FF9}" type="slidenum">
              <a:rPr lang="en-US" smtClean="0"/>
              <a:pPr>
                <a:defRPr/>
              </a:pPr>
              <a:t>48</a:t>
            </a:fld>
            <a:endParaRPr lang="en-US" dirty="0"/>
          </a:p>
        </p:txBody>
      </p:sp>
    </p:spTree>
    <p:extLst>
      <p:ext uri="{BB962C8B-B14F-4D97-AF65-F5344CB8AC3E}">
        <p14:creationId xmlns:p14="http://schemas.microsoft.com/office/powerpoint/2010/main" val="2404304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87B7-9A4E-4590-8625-A61622924EC9}"/>
              </a:ext>
            </a:extLst>
          </p:cNvPr>
          <p:cNvSpPr>
            <a:spLocks noGrp="1"/>
          </p:cNvSpPr>
          <p:nvPr>
            <p:ph type="title"/>
          </p:nvPr>
        </p:nvSpPr>
        <p:spPr/>
        <p:txBody>
          <a:bodyPr/>
          <a:lstStyle/>
          <a:p>
            <a:r>
              <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How to engage trainees in firearm injury prevention education</a:t>
            </a:r>
            <a:endParaRPr lang="en-US" dirty="0"/>
          </a:p>
        </p:txBody>
      </p:sp>
      <p:sp>
        <p:nvSpPr>
          <p:cNvPr id="3" name="Slide Number Placeholder 2">
            <a:extLst>
              <a:ext uri="{FF2B5EF4-FFF2-40B4-BE49-F238E27FC236}">
                <a16:creationId xmlns:a16="http://schemas.microsoft.com/office/drawing/2014/main" id="{E86FAC8B-14B4-4389-9301-5DC627B31D34}"/>
              </a:ext>
            </a:extLst>
          </p:cNvPr>
          <p:cNvSpPr>
            <a:spLocks noGrp="1"/>
          </p:cNvSpPr>
          <p:nvPr>
            <p:ph type="sldNum" sz="quarter" idx="10"/>
          </p:nvPr>
        </p:nvSpPr>
        <p:spPr/>
        <p:txBody>
          <a:bodyPr/>
          <a:lstStyle/>
          <a:p>
            <a:pPr>
              <a:defRPr/>
            </a:pPr>
            <a:fld id="{97DAC40F-8B4B-D94D-B9F1-BB0B3CA78217}" type="slidenum">
              <a:rPr lang="en-US" smtClean="0"/>
              <a:pPr>
                <a:defRPr/>
              </a:pPr>
              <a:t>49</a:t>
            </a:fld>
            <a:endParaRPr lang="en-US" dirty="0"/>
          </a:p>
        </p:txBody>
      </p:sp>
    </p:spTree>
    <p:extLst>
      <p:ext uri="{BB962C8B-B14F-4D97-AF65-F5344CB8AC3E}">
        <p14:creationId xmlns:p14="http://schemas.microsoft.com/office/powerpoint/2010/main" val="729282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50EF-02CD-4890-95F0-7AD4F77FEF02}"/>
              </a:ext>
            </a:extLst>
          </p:cNvPr>
          <p:cNvSpPr>
            <a:spLocks noGrp="1"/>
          </p:cNvSpPr>
          <p:nvPr>
            <p:ph type="title"/>
          </p:nvPr>
        </p:nvSpPr>
        <p:spPr/>
        <p:txBody>
          <a:bodyPr/>
          <a:lstStyle/>
          <a:p>
            <a:r>
              <a:rPr lang="en-US" b="1" dirty="0"/>
              <a:t>A little about me</a:t>
            </a:r>
          </a:p>
        </p:txBody>
      </p:sp>
      <p:sp>
        <p:nvSpPr>
          <p:cNvPr id="3" name="Content Placeholder 2">
            <a:extLst>
              <a:ext uri="{FF2B5EF4-FFF2-40B4-BE49-F238E27FC236}">
                <a16:creationId xmlns:a16="http://schemas.microsoft.com/office/drawing/2014/main" id="{69276425-5F15-4EFC-B151-0A2C63328D0D}"/>
              </a:ext>
            </a:extLst>
          </p:cNvPr>
          <p:cNvSpPr>
            <a:spLocks noGrp="1"/>
          </p:cNvSpPr>
          <p:nvPr>
            <p:ph idx="1"/>
          </p:nvPr>
        </p:nvSpPr>
        <p:spPr>
          <a:xfrm>
            <a:off x="366184" y="1558926"/>
            <a:ext cx="11463867" cy="4710113"/>
          </a:xfrm>
        </p:spPr>
        <p:txBody>
          <a:bodyPr/>
          <a:lstStyle/>
          <a:p>
            <a:r>
              <a:rPr lang="en-US" sz="2800" dirty="0"/>
              <a:t>NU/CMH/Lurie Children’s lifer</a:t>
            </a:r>
          </a:p>
          <a:p>
            <a:r>
              <a:rPr lang="en-US" sz="2800" dirty="0"/>
              <a:t>Trained as a Pediatric Emergency Medicine physician, now practice general pediatrics</a:t>
            </a:r>
          </a:p>
          <a:p>
            <a:r>
              <a:rPr lang="en-US" sz="2800" dirty="0"/>
              <a:t>Have worked for 30 years on preventing injury and violence</a:t>
            </a:r>
          </a:p>
          <a:p>
            <a:r>
              <a:rPr lang="en-US" sz="2800" dirty="0"/>
              <a:t>Teach PH 414: Injury and Violence Prevention in the MPH Program</a:t>
            </a:r>
          </a:p>
          <a:p>
            <a:r>
              <a:rPr lang="en-US" sz="2800" dirty="0"/>
              <a:t>Associate Chair, Advocacy, Department of Pediatrics</a:t>
            </a:r>
          </a:p>
          <a:p>
            <a:r>
              <a:rPr lang="en-US" sz="2800" dirty="0"/>
              <a:t>Serve as a group leader for NU Area of Scholarly Concentration (AOSC) and mentor many students on their research</a:t>
            </a:r>
          </a:p>
          <a:p>
            <a:r>
              <a:rPr lang="en-US" sz="2800" dirty="0"/>
              <a:t>Formerly led FSM’s Health and Society Element Group</a:t>
            </a:r>
          </a:p>
          <a:p>
            <a:r>
              <a:rPr lang="en-US" sz="2800" dirty="0"/>
              <a:t>Created and co-direct, Community Health Advocacy Initiative (CHAI)</a:t>
            </a:r>
          </a:p>
        </p:txBody>
      </p:sp>
      <p:sp>
        <p:nvSpPr>
          <p:cNvPr id="4" name="Slide Number Placeholder 3">
            <a:extLst>
              <a:ext uri="{FF2B5EF4-FFF2-40B4-BE49-F238E27FC236}">
                <a16:creationId xmlns:a16="http://schemas.microsoft.com/office/drawing/2014/main" id="{523F3D73-2B95-45F9-8603-D006CF4C857D}"/>
              </a:ext>
            </a:extLst>
          </p:cNvPr>
          <p:cNvSpPr>
            <a:spLocks noGrp="1"/>
          </p:cNvSpPr>
          <p:nvPr>
            <p:ph type="sldNum" sz="quarter" idx="10"/>
          </p:nvPr>
        </p:nvSpPr>
        <p:spPr/>
        <p:txBody>
          <a:bodyPr/>
          <a:lstStyle/>
          <a:p>
            <a:pPr>
              <a:defRPr/>
            </a:pPr>
            <a:fld id="{5760DC6B-33D4-CD4C-9999-64307D58DE39}" type="slidenum">
              <a:rPr lang="en-US" smtClean="0"/>
              <a:pPr>
                <a:defRPr/>
              </a:pPr>
              <a:t>5</a:t>
            </a:fld>
            <a:endParaRPr lang="en-US" dirty="0"/>
          </a:p>
        </p:txBody>
      </p:sp>
    </p:spTree>
    <p:extLst>
      <p:ext uri="{BB962C8B-B14F-4D97-AF65-F5344CB8AC3E}">
        <p14:creationId xmlns:p14="http://schemas.microsoft.com/office/powerpoint/2010/main" val="1627371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7040B-14FF-4357-9E28-22A3445CA4B7}"/>
              </a:ext>
            </a:extLst>
          </p:cNvPr>
          <p:cNvSpPr>
            <a:spLocks noGrp="1"/>
          </p:cNvSpPr>
          <p:nvPr>
            <p:ph type="title"/>
          </p:nvPr>
        </p:nvSpPr>
        <p:spPr/>
        <p:txBody>
          <a:bodyPr/>
          <a:lstStyle/>
          <a:p>
            <a:r>
              <a:rPr lang="en-US" dirty="0"/>
              <a:t>“</a:t>
            </a:r>
            <a:r>
              <a:rPr lang="en-US" sz="3200" dirty="0"/>
              <a:t>Giving Clinicians the Tools They Need to Prevent Firearm Injury in their Patients”</a:t>
            </a:r>
          </a:p>
        </p:txBody>
      </p:sp>
      <p:sp>
        <p:nvSpPr>
          <p:cNvPr id="3" name="Slide Number Placeholder 2">
            <a:extLst>
              <a:ext uri="{FF2B5EF4-FFF2-40B4-BE49-F238E27FC236}">
                <a16:creationId xmlns:a16="http://schemas.microsoft.com/office/drawing/2014/main" id="{44F8966B-A7B9-4DFD-8A5E-BC0458E16B2E}"/>
              </a:ext>
            </a:extLst>
          </p:cNvPr>
          <p:cNvSpPr>
            <a:spLocks noGrp="1"/>
          </p:cNvSpPr>
          <p:nvPr>
            <p:ph type="sldNum" sz="quarter" idx="10"/>
          </p:nvPr>
        </p:nvSpPr>
        <p:spPr/>
        <p:txBody>
          <a:bodyPr/>
          <a:lstStyle/>
          <a:p>
            <a:pPr>
              <a:defRPr/>
            </a:pPr>
            <a:fld id="{97DAC40F-8B4B-D94D-B9F1-BB0B3CA78217}" type="slidenum">
              <a:rPr lang="en-US" smtClean="0"/>
              <a:pPr>
                <a:defRPr/>
              </a:pPr>
              <a:t>50</a:t>
            </a:fld>
            <a:endParaRPr lang="en-US" dirty="0"/>
          </a:p>
        </p:txBody>
      </p:sp>
      <p:pic>
        <p:nvPicPr>
          <p:cNvPr id="6" name="Picture 5">
            <a:extLst>
              <a:ext uri="{FF2B5EF4-FFF2-40B4-BE49-F238E27FC236}">
                <a16:creationId xmlns:a16="http://schemas.microsoft.com/office/drawing/2014/main" id="{457E4CFA-A6C2-46F2-AF6B-1B2ADDC66473}"/>
              </a:ext>
            </a:extLst>
          </p:cNvPr>
          <p:cNvPicPr>
            <a:picLocks noChangeAspect="1"/>
          </p:cNvPicPr>
          <p:nvPr/>
        </p:nvPicPr>
        <p:blipFill>
          <a:blip r:embed="rId2"/>
          <a:stretch>
            <a:fillRect/>
          </a:stretch>
        </p:blipFill>
        <p:spPr>
          <a:xfrm>
            <a:off x="741056" y="1415155"/>
            <a:ext cx="8746067" cy="4607980"/>
          </a:xfrm>
          <a:prstGeom prst="rect">
            <a:avLst/>
          </a:prstGeom>
        </p:spPr>
      </p:pic>
      <p:sp>
        <p:nvSpPr>
          <p:cNvPr id="8" name="TextBox 7">
            <a:extLst>
              <a:ext uri="{FF2B5EF4-FFF2-40B4-BE49-F238E27FC236}">
                <a16:creationId xmlns:a16="http://schemas.microsoft.com/office/drawing/2014/main" id="{07552937-810D-4138-91D9-24589C1AA3A4}"/>
              </a:ext>
            </a:extLst>
          </p:cNvPr>
          <p:cNvSpPr txBox="1"/>
          <p:nvPr/>
        </p:nvSpPr>
        <p:spPr>
          <a:xfrm>
            <a:off x="6529136" y="6246298"/>
            <a:ext cx="6096000" cy="307777"/>
          </a:xfrm>
          <a:prstGeom prst="rect">
            <a:avLst/>
          </a:prstGeom>
          <a:noFill/>
        </p:spPr>
        <p:txBody>
          <a:bodyPr wrap="square">
            <a:spAutoFit/>
          </a:bodyPr>
          <a:lstStyle/>
          <a:p>
            <a:r>
              <a:rPr lang="en-US" sz="1400" dirty="0"/>
              <a:t>https://www.bulletpointsproject.org/</a:t>
            </a:r>
          </a:p>
        </p:txBody>
      </p:sp>
    </p:spTree>
    <p:extLst>
      <p:ext uri="{BB962C8B-B14F-4D97-AF65-F5344CB8AC3E}">
        <p14:creationId xmlns:p14="http://schemas.microsoft.com/office/powerpoint/2010/main" val="2211329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5D9F-3C79-43E2-A5BC-425CD3DDA870}"/>
              </a:ext>
            </a:extLst>
          </p:cNvPr>
          <p:cNvSpPr>
            <a:spLocks noGrp="1"/>
          </p:cNvSpPr>
          <p:nvPr>
            <p:ph type="title"/>
          </p:nvPr>
        </p:nvSpPr>
        <p:spPr/>
        <p:txBody>
          <a:bodyPr/>
          <a:lstStyle/>
          <a:p>
            <a:r>
              <a:rPr lang="en-US" b="1" dirty="0"/>
              <a:t>Pediatrics</a:t>
            </a:r>
          </a:p>
        </p:txBody>
      </p:sp>
      <p:sp>
        <p:nvSpPr>
          <p:cNvPr id="4" name="Slide Number Placeholder 3">
            <a:extLst>
              <a:ext uri="{FF2B5EF4-FFF2-40B4-BE49-F238E27FC236}">
                <a16:creationId xmlns:a16="http://schemas.microsoft.com/office/drawing/2014/main" id="{BD74CF5D-F184-4989-A715-FCF74BD9C265}"/>
              </a:ext>
            </a:extLst>
          </p:cNvPr>
          <p:cNvSpPr>
            <a:spLocks noGrp="1"/>
          </p:cNvSpPr>
          <p:nvPr>
            <p:ph type="sldNum" sz="quarter" idx="10"/>
          </p:nvPr>
        </p:nvSpPr>
        <p:spPr/>
        <p:txBody>
          <a:bodyPr/>
          <a:lstStyle/>
          <a:p>
            <a:pPr>
              <a:defRPr/>
            </a:pPr>
            <a:fld id="{5760DC6B-33D4-CD4C-9999-64307D58DE39}" type="slidenum">
              <a:rPr lang="en-US" smtClean="0"/>
              <a:pPr>
                <a:defRPr/>
              </a:pPr>
              <a:t>51</a:t>
            </a:fld>
            <a:endParaRPr lang="en-US" dirty="0"/>
          </a:p>
        </p:txBody>
      </p:sp>
      <p:sp>
        <p:nvSpPr>
          <p:cNvPr id="3" name="Content Placeholder 2">
            <a:extLst>
              <a:ext uri="{FF2B5EF4-FFF2-40B4-BE49-F238E27FC236}">
                <a16:creationId xmlns:a16="http://schemas.microsoft.com/office/drawing/2014/main" id="{8DFB758F-865C-48C9-9D4B-DD769DB3D5B8}"/>
              </a:ext>
            </a:extLst>
          </p:cNvPr>
          <p:cNvSpPr>
            <a:spLocks noGrp="1"/>
          </p:cNvSpPr>
          <p:nvPr>
            <p:ph idx="4294967295"/>
          </p:nvPr>
        </p:nvSpPr>
        <p:spPr>
          <a:xfrm>
            <a:off x="6698192" y="6016625"/>
            <a:ext cx="11464925" cy="4710113"/>
          </a:xfrm>
        </p:spPr>
        <p:txBody>
          <a:bodyPr/>
          <a:lstStyle/>
          <a:p>
            <a:pPr marL="228600" lvl="1" indent="0">
              <a:buNone/>
            </a:pPr>
            <a:r>
              <a:rPr lang="en-US" sz="1200" dirty="0">
                <a:hlinkClick r:id="rId2"/>
              </a:rPr>
              <a:t>https://www.aap.org/en/patient-care/gun-safety-and-injury-prevention/</a:t>
            </a:r>
            <a:r>
              <a:rPr lang="en-US" sz="1200" dirty="0"/>
              <a:t> </a:t>
            </a:r>
          </a:p>
        </p:txBody>
      </p:sp>
      <p:pic>
        <p:nvPicPr>
          <p:cNvPr id="6" name="Picture 5">
            <a:extLst>
              <a:ext uri="{FF2B5EF4-FFF2-40B4-BE49-F238E27FC236}">
                <a16:creationId xmlns:a16="http://schemas.microsoft.com/office/drawing/2014/main" id="{7DEFB573-4AC2-49CA-87FB-246A3F0CC419}"/>
              </a:ext>
            </a:extLst>
          </p:cNvPr>
          <p:cNvPicPr>
            <a:picLocks noChangeAspect="1"/>
          </p:cNvPicPr>
          <p:nvPr/>
        </p:nvPicPr>
        <p:blipFill>
          <a:blip r:embed="rId3"/>
          <a:stretch>
            <a:fillRect/>
          </a:stretch>
        </p:blipFill>
        <p:spPr>
          <a:xfrm>
            <a:off x="447675" y="2418815"/>
            <a:ext cx="4467225" cy="2662511"/>
          </a:xfrm>
          <a:prstGeom prst="rect">
            <a:avLst/>
          </a:prstGeom>
        </p:spPr>
      </p:pic>
      <p:pic>
        <p:nvPicPr>
          <p:cNvPr id="9" name="Picture 8">
            <a:extLst>
              <a:ext uri="{FF2B5EF4-FFF2-40B4-BE49-F238E27FC236}">
                <a16:creationId xmlns:a16="http://schemas.microsoft.com/office/drawing/2014/main" id="{061B9717-52BD-4F42-890F-6A95025343B4}"/>
              </a:ext>
            </a:extLst>
          </p:cNvPr>
          <p:cNvPicPr>
            <a:picLocks noChangeAspect="1"/>
          </p:cNvPicPr>
          <p:nvPr/>
        </p:nvPicPr>
        <p:blipFill>
          <a:blip r:embed="rId4"/>
          <a:stretch>
            <a:fillRect/>
          </a:stretch>
        </p:blipFill>
        <p:spPr>
          <a:xfrm>
            <a:off x="4331508" y="4760255"/>
            <a:ext cx="1571068" cy="642143"/>
          </a:xfrm>
          <a:prstGeom prst="rect">
            <a:avLst/>
          </a:prstGeom>
        </p:spPr>
      </p:pic>
      <p:pic>
        <p:nvPicPr>
          <p:cNvPr id="11" name="Picture 10">
            <a:extLst>
              <a:ext uri="{FF2B5EF4-FFF2-40B4-BE49-F238E27FC236}">
                <a16:creationId xmlns:a16="http://schemas.microsoft.com/office/drawing/2014/main" id="{AE7CC67E-0C1E-4FF2-912F-DADFC45A713A}"/>
              </a:ext>
            </a:extLst>
          </p:cNvPr>
          <p:cNvPicPr>
            <a:picLocks noChangeAspect="1"/>
          </p:cNvPicPr>
          <p:nvPr/>
        </p:nvPicPr>
        <p:blipFill>
          <a:blip r:embed="rId5"/>
          <a:stretch>
            <a:fillRect/>
          </a:stretch>
        </p:blipFill>
        <p:spPr>
          <a:xfrm>
            <a:off x="6096000" y="2418815"/>
            <a:ext cx="4638675" cy="1945771"/>
          </a:xfrm>
          <a:prstGeom prst="rect">
            <a:avLst/>
          </a:prstGeom>
        </p:spPr>
      </p:pic>
    </p:spTree>
    <p:extLst>
      <p:ext uri="{BB962C8B-B14F-4D97-AF65-F5344CB8AC3E}">
        <p14:creationId xmlns:p14="http://schemas.microsoft.com/office/powerpoint/2010/main" val="2882438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5BF7-F322-4A9E-99C7-6D2DD713CC6D}"/>
              </a:ext>
            </a:extLst>
          </p:cNvPr>
          <p:cNvSpPr>
            <a:spLocks noGrp="1"/>
          </p:cNvSpPr>
          <p:nvPr>
            <p:ph type="title"/>
          </p:nvPr>
        </p:nvSpPr>
        <p:spPr/>
        <p:txBody>
          <a:bodyPr/>
          <a:lstStyle/>
          <a:p>
            <a:r>
              <a:rPr lang="en-US" b="1" dirty="0"/>
              <a:t>Psychiatry &amp; Gerontology</a:t>
            </a:r>
          </a:p>
        </p:txBody>
      </p:sp>
      <p:sp>
        <p:nvSpPr>
          <p:cNvPr id="3" name="Slide Number Placeholder 2">
            <a:extLst>
              <a:ext uri="{FF2B5EF4-FFF2-40B4-BE49-F238E27FC236}">
                <a16:creationId xmlns:a16="http://schemas.microsoft.com/office/drawing/2014/main" id="{DA36AFB6-0A28-42B1-8AEB-599C5FF8BEF4}"/>
              </a:ext>
            </a:extLst>
          </p:cNvPr>
          <p:cNvSpPr>
            <a:spLocks noGrp="1"/>
          </p:cNvSpPr>
          <p:nvPr>
            <p:ph type="sldNum" sz="quarter" idx="10"/>
          </p:nvPr>
        </p:nvSpPr>
        <p:spPr/>
        <p:txBody>
          <a:bodyPr/>
          <a:lstStyle/>
          <a:p>
            <a:pPr>
              <a:defRPr/>
            </a:pPr>
            <a:fld id="{93A8C14D-AFD6-FF47-8FCA-9B2B64829FF9}" type="slidenum">
              <a:rPr lang="en-US" smtClean="0"/>
              <a:pPr>
                <a:defRPr/>
              </a:pPr>
              <a:t>52</a:t>
            </a:fld>
            <a:endParaRPr lang="en-US" dirty="0"/>
          </a:p>
        </p:txBody>
      </p:sp>
      <p:sp>
        <p:nvSpPr>
          <p:cNvPr id="5" name="TextBox 4">
            <a:extLst>
              <a:ext uri="{FF2B5EF4-FFF2-40B4-BE49-F238E27FC236}">
                <a16:creationId xmlns:a16="http://schemas.microsoft.com/office/drawing/2014/main" id="{F0861615-586D-4067-93AC-FA968147DB81}"/>
              </a:ext>
            </a:extLst>
          </p:cNvPr>
          <p:cNvSpPr txBox="1"/>
          <p:nvPr/>
        </p:nvSpPr>
        <p:spPr>
          <a:xfrm>
            <a:off x="6096000" y="6061632"/>
            <a:ext cx="6096000" cy="369332"/>
          </a:xfrm>
          <a:prstGeom prst="rect">
            <a:avLst/>
          </a:prstGeom>
          <a:noFill/>
        </p:spPr>
        <p:txBody>
          <a:bodyPr wrap="square">
            <a:spAutoFit/>
          </a:bodyPr>
          <a:lstStyle/>
          <a:p>
            <a:r>
              <a:rPr lang="en-US" dirty="0">
                <a:hlinkClick r:id="rId2"/>
              </a:rPr>
              <a:t>https://www.hsph.harvard.edu/means-matter/</a:t>
            </a:r>
            <a:r>
              <a:rPr lang="en-US" dirty="0"/>
              <a:t> </a:t>
            </a:r>
          </a:p>
        </p:txBody>
      </p:sp>
      <p:pic>
        <p:nvPicPr>
          <p:cNvPr id="7" name="Picture 6">
            <a:extLst>
              <a:ext uri="{FF2B5EF4-FFF2-40B4-BE49-F238E27FC236}">
                <a16:creationId xmlns:a16="http://schemas.microsoft.com/office/drawing/2014/main" id="{3AE6FF93-C659-40E6-A268-7C13A059E074}"/>
              </a:ext>
            </a:extLst>
          </p:cNvPr>
          <p:cNvPicPr>
            <a:picLocks noChangeAspect="1"/>
          </p:cNvPicPr>
          <p:nvPr/>
        </p:nvPicPr>
        <p:blipFill>
          <a:blip r:embed="rId3"/>
          <a:stretch>
            <a:fillRect/>
          </a:stretch>
        </p:blipFill>
        <p:spPr>
          <a:xfrm>
            <a:off x="876300" y="1328393"/>
            <a:ext cx="9448800" cy="4362985"/>
          </a:xfrm>
          <a:prstGeom prst="rect">
            <a:avLst/>
          </a:prstGeom>
        </p:spPr>
      </p:pic>
    </p:spTree>
    <p:extLst>
      <p:ext uri="{BB962C8B-B14F-4D97-AF65-F5344CB8AC3E}">
        <p14:creationId xmlns:p14="http://schemas.microsoft.com/office/powerpoint/2010/main" val="869620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17" y="217489"/>
            <a:ext cx="8382000" cy="947737"/>
          </a:xfrm>
        </p:spPr>
        <p:txBody>
          <a:bodyPr/>
          <a:lstStyle/>
          <a:p>
            <a:r>
              <a:rPr lang="en-US" b="1" dirty="0"/>
              <a:t>Suicide: How</a:t>
            </a:r>
          </a:p>
        </p:txBody>
      </p:sp>
      <p:sp>
        <p:nvSpPr>
          <p:cNvPr id="7" name="Slide Number Placeholder 6">
            <a:extLst>
              <a:ext uri="{FF2B5EF4-FFF2-40B4-BE49-F238E27FC236}">
                <a16:creationId xmlns:a16="http://schemas.microsoft.com/office/drawing/2014/main" id="{976276F9-23F4-4BD1-80A0-92BA825C056B}"/>
              </a:ext>
            </a:extLst>
          </p:cNvPr>
          <p:cNvSpPr>
            <a:spLocks noGrp="1"/>
          </p:cNvSpPr>
          <p:nvPr>
            <p:ph type="sldNum" sz="quarter" idx="10"/>
          </p:nvPr>
        </p:nvSpPr>
        <p:spPr/>
        <p:txBody>
          <a:bodyPr/>
          <a:lstStyle/>
          <a:p>
            <a:fld id="{BCA6882F-AAA7-4042-B52F-C5B9F4933167}" type="slidenum">
              <a:rPr lang="en-US" smtClean="0"/>
              <a:t>53</a:t>
            </a:fld>
            <a:endParaRPr lang="en-US" dirty="0"/>
          </a:p>
        </p:txBody>
      </p:sp>
      <p:sp>
        <p:nvSpPr>
          <p:cNvPr id="3" name="Content Placeholder 2"/>
          <p:cNvSpPr>
            <a:spLocks noGrp="1"/>
          </p:cNvSpPr>
          <p:nvPr>
            <p:ph idx="4294967295"/>
          </p:nvPr>
        </p:nvSpPr>
        <p:spPr>
          <a:xfrm>
            <a:off x="457200" y="1436132"/>
            <a:ext cx="10972800" cy="4876800"/>
          </a:xfrm>
        </p:spPr>
        <p:txBody>
          <a:bodyPr>
            <a:normAutofit/>
          </a:bodyPr>
          <a:lstStyle/>
          <a:p>
            <a:r>
              <a:rPr lang="en-US" b="1" dirty="0"/>
              <a:t>Means Matter</a:t>
            </a:r>
          </a:p>
          <a:p>
            <a:pPr lvl="1"/>
            <a:r>
              <a:rPr lang="en-US" b="1" dirty="0"/>
              <a:t>85% of firearm suicide attempts are fatal</a:t>
            </a:r>
          </a:p>
          <a:p>
            <a:pPr lvl="1"/>
            <a:r>
              <a:rPr lang="en-US" b="1" dirty="0"/>
              <a:t>Most </a:t>
            </a:r>
            <a:r>
              <a:rPr lang="en-US" b="1" u="sng" dirty="0"/>
              <a:t>nonfatal</a:t>
            </a:r>
            <a:r>
              <a:rPr lang="en-US" b="1" dirty="0"/>
              <a:t> suicide attempts are overdoses, followed by cutting; &lt;1% use a gun</a:t>
            </a:r>
          </a:p>
          <a:p>
            <a:pPr lvl="2"/>
            <a:r>
              <a:rPr lang="en-US" sz="2400" b="1" dirty="0"/>
              <a:t>90% of survivors of near lethal suicide attempts do not commit suicide later</a:t>
            </a:r>
          </a:p>
          <a:p>
            <a:endParaRPr lang="en-US" b="1" dirty="0"/>
          </a:p>
          <a:p>
            <a:r>
              <a:rPr lang="en-US" b="1" dirty="0"/>
              <a:t>Multiple studies have shown a gun in the home increases the risk of suicide</a:t>
            </a:r>
          </a:p>
          <a:p>
            <a:pPr lvl="1"/>
            <a:r>
              <a:rPr lang="en-US" b="1" dirty="0"/>
              <a:t>Risk of youth suicide lower in those storing all guns locked or unloaded </a:t>
            </a:r>
            <a:r>
              <a:rPr lang="en-US" sz="1800" b="1" dirty="0"/>
              <a:t>(Grossman et al, JAMA 2005)</a:t>
            </a:r>
          </a:p>
        </p:txBody>
      </p:sp>
      <p:sp>
        <p:nvSpPr>
          <p:cNvPr id="4" name="TextBox 3"/>
          <p:cNvSpPr txBox="1"/>
          <p:nvPr/>
        </p:nvSpPr>
        <p:spPr>
          <a:xfrm>
            <a:off x="7315200" y="5934075"/>
            <a:ext cx="2952750" cy="307777"/>
          </a:xfrm>
          <a:prstGeom prst="rect">
            <a:avLst/>
          </a:prstGeom>
          <a:noFill/>
        </p:spPr>
        <p:txBody>
          <a:bodyPr wrap="square" rtlCol="0">
            <a:spAutoFit/>
          </a:bodyPr>
          <a:lstStyle/>
          <a:p>
            <a:r>
              <a:rPr lang="en-US" sz="1400" b="1" dirty="0"/>
              <a:t>www.meansmatter.org</a:t>
            </a:r>
          </a:p>
        </p:txBody>
      </p:sp>
    </p:spTree>
    <p:extLst>
      <p:ext uri="{BB962C8B-B14F-4D97-AF65-F5344CB8AC3E}">
        <p14:creationId xmlns:p14="http://schemas.microsoft.com/office/powerpoint/2010/main" val="2089847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33EF-CB3C-4C13-B657-2017E3B0B7BD}"/>
              </a:ext>
            </a:extLst>
          </p:cNvPr>
          <p:cNvSpPr>
            <a:spLocks noGrp="1"/>
          </p:cNvSpPr>
          <p:nvPr>
            <p:ph type="title"/>
          </p:nvPr>
        </p:nvSpPr>
        <p:spPr/>
        <p:txBody>
          <a:bodyPr/>
          <a:lstStyle/>
          <a:p>
            <a:r>
              <a:rPr lang="en-US" b="1" dirty="0"/>
              <a:t>OB, Pediatrics, &amp; Internal Medicine</a:t>
            </a:r>
          </a:p>
        </p:txBody>
      </p:sp>
      <p:sp>
        <p:nvSpPr>
          <p:cNvPr id="3" name="Slide Number Placeholder 2">
            <a:extLst>
              <a:ext uri="{FF2B5EF4-FFF2-40B4-BE49-F238E27FC236}">
                <a16:creationId xmlns:a16="http://schemas.microsoft.com/office/drawing/2014/main" id="{63485C54-3D08-4812-A59F-CBE79B11730E}"/>
              </a:ext>
            </a:extLst>
          </p:cNvPr>
          <p:cNvSpPr>
            <a:spLocks noGrp="1"/>
          </p:cNvSpPr>
          <p:nvPr>
            <p:ph type="sldNum" sz="quarter" idx="10"/>
          </p:nvPr>
        </p:nvSpPr>
        <p:spPr/>
        <p:txBody>
          <a:bodyPr/>
          <a:lstStyle/>
          <a:p>
            <a:pPr>
              <a:defRPr/>
            </a:pPr>
            <a:fld id="{93A8C14D-AFD6-FF47-8FCA-9B2B64829FF9}" type="slidenum">
              <a:rPr lang="en-US" smtClean="0"/>
              <a:pPr>
                <a:defRPr/>
              </a:pPr>
              <a:t>54</a:t>
            </a:fld>
            <a:endParaRPr lang="en-US" dirty="0"/>
          </a:p>
        </p:txBody>
      </p:sp>
      <p:sp>
        <p:nvSpPr>
          <p:cNvPr id="5" name="TextBox 4">
            <a:extLst>
              <a:ext uri="{FF2B5EF4-FFF2-40B4-BE49-F238E27FC236}">
                <a16:creationId xmlns:a16="http://schemas.microsoft.com/office/drawing/2014/main" id="{3879B58E-4BA4-4C01-9352-D91AB5FC7A6F}"/>
              </a:ext>
            </a:extLst>
          </p:cNvPr>
          <p:cNvSpPr txBox="1"/>
          <p:nvPr/>
        </p:nvSpPr>
        <p:spPr>
          <a:xfrm>
            <a:off x="5483754" y="5617041"/>
            <a:ext cx="6524625" cy="307777"/>
          </a:xfrm>
          <a:prstGeom prst="rect">
            <a:avLst/>
          </a:prstGeom>
          <a:noFill/>
        </p:spPr>
        <p:txBody>
          <a:bodyPr wrap="square">
            <a:spAutoFit/>
          </a:bodyPr>
          <a:lstStyle/>
          <a:p>
            <a:r>
              <a:rPr lang="en-US" sz="1400" dirty="0"/>
              <a:t>https://www.cdc.gov/violenceprevention/intimatepartnerviolence/index.html</a:t>
            </a:r>
          </a:p>
        </p:txBody>
      </p:sp>
      <p:pic>
        <p:nvPicPr>
          <p:cNvPr id="7" name="Picture 6">
            <a:extLst>
              <a:ext uri="{FF2B5EF4-FFF2-40B4-BE49-F238E27FC236}">
                <a16:creationId xmlns:a16="http://schemas.microsoft.com/office/drawing/2014/main" id="{2581FE6E-8B0F-4052-A24C-AE62C4E7E710}"/>
              </a:ext>
            </a:extLst>
          </p:cNvPr>
          <p:cNvPicPr>
            <a:picLocks noChangeAspect="1"/>
          </p:cNvPicPr>
          <p:nvPr/>
        </p:nvPicPr>
        <p:blipFill>
          <a:blip r:embed="rId2"/>
          <a:stretch>
            <a:fillRect/>
          </a:stretch>
        </p:blipFill>
        <p:spPr>
          <a:xfrm>
            <a:off x="364067" y="1222376"/>
            <a:ext cx="4753887" cy="4719637"/>
          </a:xfrm>
          <a:prstGeom prst="rect">
            <a:avLst/>
          </a:prstGeom>
        </p:spPr>
      </p:pic>
    </p:spTree>
    <p:extLst>
      <p:ext uri="{BB962C8B-B14F-4D97-AF65-F5344CB8AC3E}">
        <p14:creationId xmlns:p14="http://schemas.microsoft.com/office/powerpoint/2010/main" val="2109407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DDFD-224A-48C0-B1D2-C2419DD35D87}"/>
              </a:ext>
            </a:extLst>
          </p:cNvPr>
          <p:cNvSpPr>
            <a:spLocks noGrp="1"/>
          </p:cNvSpPr>
          <p:nvPr>
            <p:ph type="title"/>
          </p:nvPr>
        </p:nvSpPr>
        <p:spPr/>
        <p:txBody>
          <a:bodyPr/>
          <a:lstStyle/>
          <a:p>
            <a:r>
              <a:rPr lang="en-US" b="1" dirty="0"/>
              <a:t>Surgery</a:t>
            </a:r>
          </a:p>
        </p:txBody>
      </p:sp>
      <p:sp>
        <p:nvSpPr>
          <p:cNvPr id="3" name="Slide Number Placeholder 2">
            <a:extLst>
              <a:ext uri="{FF2B5EF4-FFF2-40B4-BE49-F238E27FC236}">
                <a16:creationId xmlns:a16="http://schemas.microsoft.com/office/drawing/2014/main" id="{D90E8572-6BE1-433C-85E7-44274C324A4E}"/>
              </a:ext>
            </a:extLst>
          </p:cNvPr>
          <p:cNvSpPr>
            <a:spLocks noGrp="1"/>
          </p:cNvSpPr>
          <p:nvPr>
            <p:ph type="sldNum" sz="quarter" idx="10"/>
          </p:nvPr>
        </p:nvSpPr>
        <p:spPr/>
        <p:txBody>
          <a:bodyPr/>
          <a:lstStyle/>
          <a:p>
            <a:pPr>
              <a:defRPr/>
            </a:pPr>
            <a:fld id="{93A8C14D-AFD6-FF47-8FCA-9B2B64829FF9}" type="slidenum">
              <a:rPr lang="en-US" smtClean="0"/>
              <a:pPr>
                <a:defRPr/>
              </a:pPr>
              <a:t>55</a:t>
            </a:fld>
            <a:endParaRPr lang="en-US" dirty="0"/>
          </a:p>
        </p:txBody>
      </p:sp>
      <p:pic>
        <p:nvPicPr>
          <p:cNvPr id="5" name="Picture 4">
            <a:extLst>
              <a:ext uri="{FF2B5EF4-FFF2-40B4-BE49-F238E27FC236}">
                <a16:creationId xmlns:a16="http://schemas.microsoft.com/office/drawing/2014/main" id="{D20697D4-0068-4D3C-AA63-F4BB47EDF010}"/>
              </a:ext>
            </a:extLst>
          </p:cNvPr>
          <p:cNvPicPr>
            <a:picLocks noChangeAspect="1"/>
          </p:cNvPicPr>
          <p:nvPr/>
        </p:nvPicPr>
        <p:blipFill>
          <a:blip r:embed="rId2"/>
          <a:stretch>
            <a:fillRect/>
          </a:stretch>
        </p:blipFill>
        <p:spPr>
          <a:xfrm>
            <a:off x="287767" y="1637022"/>
            <a:ext cx="5062537" cy="2316754"/>
          </a:xfrm>
          <a:prstGeom prst="rect">
            <a:avLst/>
          </a:prstGeom>
        </p:spPr>
      </p:pic>
      <p:sp>
        <p:nvSpPr>
          <p:cNvPr id="7" name="TextBox 6">
            <a:extLst>
              <a:ext uri="{FF2B5EF4-FFF2-40B4-BE49-F238E27FC236}">
                <a16:creationId xmlns:a16="http://schemas.microsoft.com/office/drawing/2014/main" id="{6B8F7689-B110-4189-847E-7BA6409B39FB}"/>
              </a:ext>
            </a:extLst>
          </p:cNvPr>
          <p:cNvSpPr txBox="1"/>
          <p:nvPr/>
        </p:nvSpPr>
        <p:spPr>
          <a:xfrm>
            <a:off x="148714" y="5696490"/>
            <a:ext cx="6096000" cy="307777"/>
          </a:xfrm>
          <a:prstGeom prst="rect">
            <a:avLst/>
          </a:prstGeom>
          <a:noFill/>
        </p:spPr>
        <p:txBody>
          <a:bodyPr wrap="square">
            <a:spAutoFit/>
          </a:bodyPr>
          <a:lstStyle/>
          <a:p>
            <a:r>
              <a:rPr lang="en-US" sz="1400" dirty="0"/>
              <a:t>https://www.stopthebleed.org/training/online-course/</a:t>
            </a:r>
          </a:p>
        </p:txBody>
      </p:sp>
      <p:pic>
        <p:nvPicPr>
          <p:cNvPr id="4" name="Picture 3">
            <a:extLst>
              <a:ext uri="{FF2B5EF4-FFF2-40B4-BE49-F238E27FC236}">
                <a16:creationId xmlns:a16="http://schemas.microsoft.com/office/drawing/2014/main" id="{AC538CFA-9A7D-455E-A3A5-EA7F964FA041}"/>
              </a:ext>
            </a:extLst>
          </p:cNvPr>
          <p:cNvPicPr>
            <a:picLocks noChangeAspect="1"/>
          </p:cNvPicPr>
          <p:nvPr/>
        </p:nvPicPr>
        <p:blipFill>
          <a:blip r:embed="rId3"/>
          <a:stretch>
            <a:fillRect/>
          </a:stretch>
        </p:blipFill>
        <p:spPr>
          <a:xfrm>
            <a:off x="6244714" y="2371809"/>
            <a:ext cx="5583219" cy="3140561"/>
          </a:xfrm>
          <a:prstGeom prst="rect">
            <a:avLst/>
          </a:prstGeom>
        </p:spPr>
      </p:pic>
      <p:pic>
        <p:nvPicPr>
          <p:cNvPr id="8" name="Picture 7">
            <a:extLst>
              <a:ext uri="{FF2B5EF4-FFF2-40B4-BE49-F238E27FC236}">
                <a16:creationId xmlns:a16="http://schemas.microsoft.com/office/drawing/2014/main" id="{9CF7F8A5-1C52-4656-8918-3C8EC6A731E1}"/>
              </a:ext>
            </a:extLst>
          </p:cNvPr>
          <p:cNvPicPr>
            <a:picLocks noChangeAspect="1"/>
          </p:cNvPicPr>
          <p:nvPr/>
        </p:nvPicPr>
        <p:blipFill>
          <a:blip r:embed="rId4"/>
          <a:stretch>
            <a:fillRect/>
          </a:stretch>
        </p:blipFill>
        <p:spPr>
          <a:xfrm>
            <a:off x="610270" y="4067394"/>
            <a:ext cx="3162300" cy="962025"/>
          </a:xfrm>
          <a:prstGeom prst="rect">
            <a:avLst/>
          </a:prstGeom>
        </p:spPr>
      </p:pic>
      <p:sp>
        <p:nvSpPr>
          <p:cNvPr id="9" name="TextBox 8">
            <a:extLst>
              <a:ext uri="{FF2B5EF4-FFF2-40B4-BE49-F238E27FC236}">
                <a16:creationId xmlns:a16="http://schemas.microsoft.com/office/drawing/2014/main" id="{F3F8C4D9-474F-4F1B-A828-1F7D0EAA1877}"/>
              </a:ext>
            </a:extLst>
          </p:cNvPr>
          <p:cNvSpPr txBox="1"/>
          <p:nvPr/>
        </p:nvSpPr>
        <p:spPr>
          <a:xfrm>
            <a:off x="3874169" y="4027124"/>
            <a:ext cx="1540042" cy="830997"/>
          </a:xfrm>
          <a:prstGeom prst="rect">
            <a:avLst/>
          </a:prstGeom>
          <a:noFill/>
        </p:spPr>
        <p:txBody>
          <a:bodyPr wrap="square" rtlCol="0">
            <a:spAutoFit/>
          </a:bodyPr>
          <a:lstStyle/>
          <a:p>
            <a:r>
              <a:rPr lang="en-US" sz="1200" dirty="0"/>
              <a:t>Symphony Fletcher &amp;</a:t>
            </a:r>
          </a:p>
          <a:p>
            <a:r>
              <a:rPr lang="en-US" sz="1200" dirty="0"/>
              <a:t>Dr. Abdullah Pratt; U of C</a:t>
            </a:r>
          </a:p>
        </p:txBody>
      </p:sp>
    </p:spTree>
    <p:extLst>
      <p:ext uri="{BB962C8B-B14F-4D97-AF65-F5344CB8AC3E}">
        <p14:creationId xmlns:p14="http://schemas.microsoft.com/office/powerpoint/2010/main" val="4057242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6B70-363E-47D3-88B6-7421A2C557B8}"/>
              </a:ext>
            </a:extLst>
          </p:cNvPr>
          <p:cNvSpPr>
            <a:spLocks noGrp="1"/>
          </p:cNvSpPr>
          <p:nvPr>
            <p:ph type="title"/>
          </p:nvPr>
        </p:nvSpPr>
        <p:spPr/>
        <p:txBody>
          <a:bodyPr/>
          <a:lstStyle/>
          <a:p>
            <a:r>
              <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How to engage trainees in firearm injury prevention advocacy</a:t>
            </a:r>
            <a:endParaRPr lang="en-US" dirty="0"/>
          </a:p>
        </p:txBody>
      </p:sp>
      <p:sp>
        <p:nvSpPr>
          <p:cNvPr id="3" name="Slide Number Placeholder 2">
            <a:extLst>
              <a:ext uri="{FF2B5EF4-FFF2-40B4-BE49-F238E27FC236}">
                <a16:creationId xmlns:a16="http://schemas.microsoft.com/office/drawing/2014/main" id="{F67084D5-EA2D-47AA-BC3D-8C600980C4AA}"/>
              </a:ext>
            </a:extLst>
          </p:cNvPr>
          <p:cNvSpPr>
            <a:spLocks noGrp="1"/>
          </p:cNvSpPr>
          <p:nvPr>
            <p:ph type="sldNum" sz="quarter" idx="10"/>
          </p:nvPr>
        </p:nvSpPr>
        <p:spPr/>
        <p:txBody>
          <a:bodyPr/>
          <a:lstStyle/>
          <a:p>
            <a:pPr>
              <a:defRPr/>
            </a:pPr>
            <a:fld id="{97DAC40F-8B4B-D94D-B9F1-BB0B3CA78217}" type="slidenum">
              <a:rPr lang="en-US" smtClean="0"/>
              <a:pPr>
                <a:defRPr/>
              </a:pPr>
              <a:t>56</a:t>
            </a:fld>
            <a:endParaRPr lang="en-US" dirty="0"/>
          </a:p>
        </p:txBody>
      </p:sp>
    </p:spTree>
    <p:extLst>
      <p:ext uri="{BB962C8B-B14F-4D97-AF65-F5344CB8AC3E}">
        <p14:creationId xmlns:p14="http://schemas.microsoft.com/office/powerpoint/2010/main" val="4139087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093470" y="218705"/>
            <a:ext cx="2372586" cy="3942278"/>
          </a:xfrm>
        </p:spPr>
        <p:txBody>
          <a:bodyPr>
            <a:normAutofit/>
          </a:bodyPr>
          <a:lstStyle/>
          <a:p>
            <a:r>
              <a:rPr lang="en-US" sz="4000" dirty="0"/>
              <a:t>What is Advocacy?</a:t>
            </a:r>
          </a:p>
        </p:txBody>
      </p:sp>
      <p:graphicFrame>
        <p:nvGraphicFramePr>
          <p:cNvPr id="52231" name="Rectangle 3">
            <a:extLst>
              <a:ext uri="{FF2B5EF4-FFF2-40B4-BE49-F238E27FC236}">
                <a16:creationId xmlns:a16="http://schemas.microsoft.com/office/drawing/2014/main" id="{6080AF92-AB9E-41D4-914B-2E57D6852AC4}"/>
              </a:ext>
            </a:extLst>
          </p:cNvPr>
          <p:cNvGraphicFramePr/>
          <p:nvPr/>
        </p:nvGraphicFramePr>
        <p:xfrm>
          <a:off x="4910725" y="1084945"/>
          <a:ext cx="5430032" cy="4422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7614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FE32-D30A-450A-BDF6-C5A3E4A415F9}"/>
              </a:ext>
            </a:extLst>
          </p:cNvPr>
          <p:cNvSpPr>
            <a:spLocks noGrp="1"/>
          </p:cNvSpPr>
          <p:nvPr>
            <p:ph type="title"/>
          </p:nvPr>
        </p:nvSpPr>
        <p:spPr>
          <a:xfrm>
            <a:off x="525992" y="493714"/>
            <a:ext cx="9151408" cy="973136"/>
          </a:xfrm>
        </p:spPr>
        <p:txBody>
          <a:bodyPr/>
          <a:lstStyle/>
          <a:p>
            <a:r>
              <a:rPr lang="en-US" dirty="0"/>
              <a:t>Using student research to inform policy change</a:t>
            </a:r>
          </a:p>
        </p:txBody>
      </p:sp>
      <p:sp>
        <p:nvSpPr>
          <p:cNvPr id="3" name="Slide Number Placeholder 2">
            <a:extLst>
              <a:ext uri="{FF2B5EF4-FFF2-40B4-BE49-F238E27FC236}">
                <a16:creationId xmlns:a16="http://schemas.microsoft.com/office/drawing/2014/main" id="{7CC05AF3-C146-4C36-8931-A289F801BE83}"/>
              </a:ext>
            </a:extLst>
          </p:cNvPr>
          <p:cNvSpPr>
            <a:spLocks noGrp="1"/>
          </p:cNvSpPr>
          <p:nvPr>
            <p:ph type="sldNum" sz="quarter" idx="10"/>
          </p:nvPr>
        </p:nvSpPr>
        <p:spPr/>
        <p:txBody>
          <a:bodyPr/>
          <a:lstStyle/>
          <a:p>
            <a:pPr>
              <a:defRPr/>
            </a:pPr>
            <a:fld id="{93A8C14D-AFD6-FF47-8FCA-9B2B64829FF9}" type="slidenum">
              <a:rPr lang="en-US" smtClean="0"/>
              <a:pPr>
                <a:defRPr/>
              </a:pPr>
              <a:t>58</a:t>
            </a:fld>
            <a:endParaRPr lang="en-US" dirty="0"/>
          </a:p>
        </p:txBody>
      </p:sp>
      <p:pic>
        <p:nvPicPr>
          <p:cNvPr id="5" name="Picture 4">
            <a:extLst>
              <a:ext uri="{FF2B5EF4-FFF2-40B4-BE49-F238E27FC236}">
                <a16:creationId xmlns:a16="http://schemas.microsoft.com/office/drawing/2014/main" id="{0DFE0775-3009-440C-9599-F9D83A82AD79}"/>
              </a:ext>
            </a:extLst>
          </p:cNvPr>
          <p:cNvPicPr>
            <a:picLocks noChangeAspect="1"/>
          </p:cNvPicPr>
          <p:nvPr/>
        </p:nvPicPr>
        <p:blipFill>
          <a:blip r:embed="rId2"/>
          <a:stretch>
            <a:fillRect/>
          </a:stretch>
        </p:blipFill>
        <p:spPr>
          <a:xfrm>
            <a:off x="525992" y="1897046"/>
            <a:ext cx="8167688" cy="2005817"/>
          </a:xfrm>
          <a:prstGeom prst="rect">
            <a:avLst/>
          </a:prstGeom>
        </p:spPr>
      </p:pic>
      <p:pic>
        <p:nvPicPr>
          <p:cNvPr id="6" name="Picture 5">
            <a:extLst>
              <a:ext uri="{FF2B5EF4-FFF2-40B4-BE49-F238E27FC236}">
                <a16:creationId xmlns:a16="http://schemas.microsoft.com/office/drawing/2014/main" id="{B681F03E-60D8-4531-A4AB-3B758692302D}"/>
              </a:ext>
            </a:extLst>
          </p:cNvPr>
          <p:cNvPicPr>
            <a:picLocks noChangeAspect="1"/>
          </p:cNvPicPr>
          <p:nvPr/>
        </p:nvPicPr>
        <p:blipFill>
          <a:blip r:embed="rId3"/>
          <a:stretch>
            <a:fillRect/>
          </a:stretch>
        </p:blipFill>
        <p:spPr>
          <a:xfrm>
            <a:off x="6797420" y="3867146"/>
            <a:ext cx="4868588" cy="2470151"/>
          </a:xfrm>
          <a:prstGeom prst="rect">
            <a:avLst/>
          </a:prstGeom>
        </p:spPr>
      </p:pic>
    </p:spTree>
    <p:extLst>
      <p:ext uri="{BB962C8B-B14F-4D97-AF65-F5344CB8AC3E}">
        <p14:creationId xmlns:p14="http://schemas.microsoft.com/office/powerpoint/2010/main" val="4142101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3150" y="186146"/>
            <a:ext cx="7966382" cy="1332783"/>
          </a:xfrm>
        </p:spPr>
        <p:txBody>
          <a:bodyPr/>
          <a:lstStyle/>
          <a:p>
            <a:r>
              <a:rPr lang="en-US" sz="2800" b="1" dirty="0"/>
              <a:t>Student Action to Prevent Firearm Violence:</a:t>
            </a:r>
            <a:br>
              <a:rPr lang="en-US" sz="2800" b="1" dirty="0"/>
            </a:br>
            <a:r>
              <a:rPr lang="en-US" sz="2400" b="1" dirty="0"/>
              <a:t>Blogs &amp; Letters to the Editor</a:t>
            </a:r>
          </a:p>
        </p:txBody>
      </p:sp>
      <p:pic>
        <p:nvPicPr>
          <p:cNvPr id="6" name="Content Placeholder 5"/>
          <p:cNvPicPr>
            <a:picLocks noGrp="1" noChangeAspect="1"/>
          </p:cNvPicPr>
          <p:nvPr>
            <p:ph sz="half" idx="4294967295"/>
          </p:nvPr>
        </p:nvPicPr>
        <p:blipFill>
          <a:blip r:embed="rId3"/>
          <a:stretch>
            <a:fillRect/>
          </a:stretch>
        </p:blipFill>
        <p:spPr>
          <a:xfrm>
            <a:off x="1718393" y="1927501"/>
            <a:ext cx="7457801" cy="1951856"/>
          </a:xfrm>
          <a:prstGeom prst="rect">
            <a:avLst/>
          </a:prstGeom>
        </p:spPr>
      </p:pic>
      <p:pic>
        <p:nvPicPr>
          <p:cNvPr id="7" name="Picture 6">
            <a:extLst>
              <a:ext uri="{FF2B5EF4-FFF2-40B4-BE49-F238E27FC236}">
                <a16:creationId xmlns:a16="http://schemas.microsoft.com/office/drawing/2014/main" id="{13EB1C8E-A6DD-4FD5-99C2-0B8096CE8045}"/>
              </a:ext>
            </a:extLst>
          </p:cNvPr>
          <p:cNvPicPr>
            <a:picLocks noChangeAspect="1"/>
          </p:cNvPicPr>
          <p:nvPr/>
        </p:nvPicPr>
        <p:blipFill>
          <a:blip r:embed="rId4"/>
          <a:stretch>
            <a:fillRect/>
          </a:stretch>
        </p:blipFill>
        <p:spPr>
          <a:xfrm>
            <a:off x="2176924" y="4287929"/>
            <a:ext cx="7997952" cy="1414781"/>
          </a:xfrm>
          <a:prstGeom prst="rect">
            <a:avLst/>
          </a:prstGeom>
        </p:spPr>
      </p:pic>
    </p:spTree>
    <p:extLst>
      <p:ext uri="{BB962C8B-B14F-4D97-AF65-F5344CB8AC3E}">
        <p14:creationId xmlns:p14="http://schemas.microsoft.com/office/powerpoint/2010/main" val="887799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7D7F47-6C3B-4A42-ADB8-3456BEBA7904}"/>
              </a:ext>
            </a:extLst>
          </p:cNvPr>
          <p:cNvSpPr>
            <a:spLocks noGrp="1"/>
          </p:cNvSpPr>
          <p:nvPr>
            <p:ph type="title"/>
          </p:nvPr>
        </p:nvSpPr>
        <p:spPr>
          <a:xfrm>
            <a:off x="364066" y="2775284"/>
            <a:ext cx="6822797" cy="1334754"/>
          </a:xfrm>
        </p:spPr>
        <p:txBody>
          <a:bodyPr/>
          <a:lstStyle/>
          <a:p>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Where to start to learn about the epidemiology of firearm injury?</a:t>
            </a:r>
            <a:endParaRPr lang="en-US" dirty="0"/>
          </a:p>
        </p:txBody>
      </p:sp>
      <p:sp>
        <p:nvSpPr>
          <p:cNvPr id="4" name="Slide Number Placeholder 3">
            <a:extLst>
              <a:ext uri="{FF2B5EF4-FFF2-40B4-BE49-F238E27FC236}">
                <a16:creationId xmlns:a16="http://schemas.microsoft.com/office/drawing/2014/main" id="{B83833FF-50BF-46C7-9950-6EAD2D3F45D7}"/>
              </a:ext>
            </a:extLst>
          </p:cNvPr>
          <p:cNvSpPr>
            <a:spLocks noGrp="1"/>
          </p:cNvSpPr>
          <p:nvPr>
            <p:ph type="sldNum" sz="quarter" idx="10"/>
          </p:nvPr>
        </p:nvSpPr>
        <p:spPr/>
        <p:txBody>
          <a:bodyPr/>
          <a:lstStyle/>
          <a:p>
            <a:pPr>
              <a:defRPr/>
            </a:pPr>
            <a:fld id="{5760DC6B-33D4-CD4C-9999-64307D58DE39}" type="slidenum">
              <a:rPr lang="en-US" smtClean="0"/>
              <a:pPr>
                <a:defRPr/>
              </a:pPr>
              <a:t>6</a:t>
            </a:fld>
            <a:endParaRPr lang="en-US" dirty="0"/>
          </a:p>
        </p:txBody>
      </p:sp>
    </p:spTree>
    <p:extLst>
      <p:ext uri="{BB962C8B-B14F-4D97-AF65-F5344CB8AC3E}">
        <p14:creationId xmlns:p14="http://schemas.microsoft.com/office/powerpoint/2010/main" val="2281957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390" y="-122032"/>
            <a:ext cx="8123698" cy="1681981"/>
          </a:xfrm>
        </p:spPr>
        <p:txBody>
          <a:bodyPr/>
          <a:lstStyle/>
          <a:p>
            <a:r>
              <a:rPr lang="en-US" sz="2800" b="1" dirty="0"/>
              <a:t>Student Action to Prevent Firearm Violence:</a:t>
            </a:r>
            <a:br>
              <a:rPr lang="en-US" sz="2800" b="1" dirty="0"/>
            </a:br>
            <a:r>
              <a:rPr lang="en-US" sz="2400" b="1" dirty="0"/>
              <a:t>Press Conferences</a:t>
            </a:r>
          </a:p>
        </p:txBody>
      </p:sp>
      <p:pic>
        <p:nvPicPr>
          <p:cNvPr id="3" name="Picture 2"/>
          <p:cNvPicPr>
            <a:picLocks noChangeAspect="1"/>
          </p:cNvPicPr>
          <p:nvPr/>
        </p:nvPicPr>
        <p:blipFill>
          <a:blip r:embed="rId2"/>
          <a:stretch>
            <a:fillRect/>
          </a:stretch>
        </p:blipFill>
        <p:spPr>
          <a:xfrm>
            <a:off x="2535537" y="2302907"/>
            <a:ext cx="6943946" cy="2389839"/>
          </a:xfrm>
          <a:prstGeom prst="rect">
            <a:avLst/>
          </a:prstGeom>
        </p:spPr>
      </p:pic>
    </p:spTree>
    <p:extLst>
      <p:ext uri="{BB962C8B-B14F-4D97-AF65-F5344CB8AC3E}">
        <p14:creationId xmlns:p14="http://schemas.microsoft.com/office/powerpoint/2010/main" val="366228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F48FE-1FDD-4FE9-9A76-B921B6C80CF7}"/>
              </a:ext>
            </a:extLst>
          </p:cNvPr>
          <p:cNvSpPr>
            <a:spLocks noGrp="1"/>
          </p:cNvSpPr>
          <p:nvPr>
            <p:ph type="title"/>
          </p:nvPr>
        </p:nvSpPr>
        <p:spPr>
          <a:xfrm>
            <a:off x="400050" y="0"/>
            <a:ext cx="9140826" cy="1228725"/>
          </a:xfrm>
        </p:spPr>
        <p:txBody>
          <a:bodyPr/>
          <a:lstStyle/>
          <a:p>
            <a:r>
              <a:rPr lang="en-US" b="1" dirty="0"/>
              <a:t>Why we need to teach medical students about firearm injury</a:t>
            </a:r>
          </a:p>
        </p:txBody>
      </p:sp>
      <p:sp>
        <p:nvSpPr>
          <p:cNvPr id="4" name="Content Placeholder 3">
            <a:extLst>
              <a:ext uri="{FF2B5EF4-FFF2-40B4-BE49-F238E27FC236}">
                <a16:creationId xmlns:a16="http://schemas.microsoft.com/office/drawing/2014/main" id="{3CDD5AD4-B17D-4C62-BC60-9962F481826A}"/>
              </a:ext>
            </a:extLst>
          </p:cNvPr>
          <p:cNvSpPr>
            <a:spLocks noGrp="1"/>
          </p:cNvSpPr>
          <p:nvPr>
            <p:ph idx="1"/>
          </p:nvPr>
        </p:nvSpPr>
        <p:spPr>
          <a:xfrm>
            <a:off x="400050" y="1314962"/>
            <a:ext cx="9391650" cy="5181088"/>
          </a:xfrm>
        </p:spPr>
        <p:txBody>
          <a:bodyPr/>
          <a:lstStyle/>
          <a:p>
            <a:r>
              <a:rPr lang="en-US" dirty="0"/>
              <a:t>Firearm injury is the  leading cause of death for young people in the US</a:t>
            </a:r>
          </a:p>
          <a:p>
            <a:r>
              <a:rPr lang="en-US" dirty="0"/>
              <a:t>It is a health equity issue</a:t>
            </a:r>
          </a:p>
          <a:p>
            <a:pPr lvl="1"/>
            <a:r>
              <a:rPr lang="en-US" dirty="0"/>
              <a:t>Certain groups are disproportionately affected</a:t>
            </a:r>
          </a:p>
          <a:p>
            <a:r>
              <a:rPr lang="en-US" dirty="0"/>
              <a:t>Nearly every discipline has an interaction with firearm injury and their patient population</a:t>
            </a:r>
          </a:p>
          <a:p>
            <a:pPr lvl="1">
              <a:buFont typeface="Arial" panose="020B0604020202020204" pitchFamily="34" charset="0"/>
              <a:buChar char="•"/>
            </a:pPr>
            <a:r>
              <a:rPr lang="en-US" sz="1400" b="0" i="0" dirty="0">
                <a:solidFill>
                  <a:srgbClr val="1B1F27"/>
                </a:solidFill>
                <a:effectLst/>
                <a:cs typeface="Calibri" panose="020F0502020204030204" pitchFamily="34" charset="0"/>
              </a:rPr>
              <a:t>69% of 2018 pediatric residency graduates reported treating a gun injury in training.</a:t>
            </a:r>
          </a:p>
          <a:p>
            <a:pPr lvl="1">
              <a:buFont typeface="Arial" panose="020B0604020202020204" pitchFamily="34" charset="0"/>
              <a:buChar char="•"/>
            </a:pPr>
            <a:r>
              <a:rPr lang="en-US" sz="1400" b="0" i="0" dirty="0">
                <a:solidFill>
                  <a:srgbClr val="1B1F27"/>
                </a:solidFill>
                <a:effectLst/>
                <a:cs typeface="Calibri" panose="020F0502020204030204" pitchFamily="34" charset="0"/>
              </a:rPr>
              <a:t>41% treated five or more children with gun injuries and 18% treated 10 or more injuries.</a:t>
            </a:r>
          </a:p>
          <a:p>
            <a:r>
              <a:rPr lang="en-US" dirty="0"/>
              <a:t>Including education about firearm injury prevention can be done with minimal disruption to other content</a:t>
            </a:r>
          </a:p>
          <a:p>
            <a:r>
              <a:rPr lang="en-US" dirty="0"/>
              <a:t>Life expectancy is decreasing in this country and not all of the cause is due to COVID, firearms play a significant role</a:t>
            </a:r>
          </a:p>
          <a:p>
            <a:r>
              <a:rPr lang="en-US" dirty="0"/>
              <a:t>Firearm injury is preventable—but we need to give our students the tools to address it</a:t>
            </a:r>
          </a:p>
        </p:txBody>
      </p:sp>
    </p:spTree>
    <p:extLst>
      <p:ext uri="{BB962C8B-B14F-4D97-AF65-F5344CB8AC3E}">
        <p14:creationId xmlns:p14="http://schemas.microsoft.com/office/powerpoint/2010/main" val="1892257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709B2B-D8CC-42D8-B5F5-0102A2DBFCED}"/>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D265E6BD-FAF2-4339-94A5-2D8CB98EF93D}"/>
              </a:ext>
            </a:extLst>
          </p:cNvPr>
          <p:cNvSpPr>
            <a:spLocks noGrp="1"/>
          </p:cNvSpPr>
          <p:nvPr>
            <p:ph type="sldNum" sz="quarter" idx="10"/>
          </p:nvPr>
        </p:nvSpPr>
        <p:spPr/>
        <p:txBody>
          <a:bodyPr/>
          <a:lstStyle/>
          <a:p>
            <a:pPr>
              <a:defRPr/>
            </a:pPr>
            <a:fld id="{5760DC6B-33D4-CD4C-9999-64307D58DE39}" type="slidenum">
              <a:rPr lang="en-US" smtClean="0"/>
              <a:pPr>
                <a:defRPr/>
              </a:pPr>
              <a:t>62</a:t>
            </a:fld>
            <a:endParaRPr lang="en-US" dirty="0"/>
          </a:p>
        </p:txBody>
      </p:sp>
      <p:pic>
        <p:nvPicPr>
          <p:cNvPr id="7" name="Picture 6">
            <a:extLst>
              <a:ext uri="{FF2B5EF4-FFF2-40B4-BE49-F238E27FC236}">
                <a16:creationId xmlns:a16="http://schemas.microsoft.com/office/drawing/2014/main" id="{6C5A36AD-C941-4C69-B16F-D42A0D409631}"/>
              </a:ext>
            </a:extLst>
          </p:cNvPr>
          <p:cNvPicPr>
            <a:picLocks noChangeAspect="1"/>
          </p:cNvPicPr>
          <p:nvPr/>
        </p:nvPicPr>
        <p:blipFill>
          <a:blip r:embed="rId2"/>
          <a:stretch>
            <a:fillRect/>
          </a:stretch>
        </p:blipFill>
        <p:spPr>
          <a:xfrm>
            <a:off x="641684" y="332839"/>
            <a:ext cx="6375918" cy="3490318"/>
          </a:xfrm>
          <a:prstGeom prst="rect">
            <a:avLst/>
          </a:prstGeom>
        </p:spPr>
      </p:pic>
      <p:sp>
        <p:nvSpPr>
          <p:cNvPr id="9" name="TextBox 8">
            <a:extLst>
              <a:ext uri="{FF2B5EF4-FFF2-40B4-BE49-F238E27FC236}">
                <a16:creationId xmlns:a16="http://schemas.microsoft.com/office/drawing/2014/main" id="{4E6688DC-B5BE-4DAD-B655-8F4EA6A21FF0}"/>
              </a:ext>
            </a:extLst>
          </p:cNvPr>
          <p:cNvSpPr txBox="1"/>
          <p:nvPr/>
        </p:nvSpPr>
        <p:spPr>
          <a:xfrm>
            <a:off x="361949" y="4137167"/>
            <a:ext cx="6096000" cy="461665"/>
          </a:xfrm>
          <a:prstGeom prst="rect">
            <a:avLst/>
          </a:prstGeom>
          <a:noFill/>
        </p:spPr>
        <p:txBody>
          <a:bodyPr wrap="square">
            <a:spAutoFit/>
          </a:bodyPr>
          <a:lstStyle/>
          <a:p>
            <a:r>
              <a:rPr lang="en-US" sz="1200" dirty="0">
                <a:hlinkClick r:id="rId3"/>
              </a:rPr>
              <a:t>Educating Physicians About Firearm Safety and Injury Prevention – AM Rounds (academicmedicineblog.org)</a:t>
            </a:r>
            <a:endParaRPr lang="en-US" sz="1200" dirty="0"/>
          </a:p>
        </p:txBody>
      </p:sp>
      <p:pic>
        <p:nvPicPr>
          <p:cNvPr id="11" name="Picture 10">
            <a:extLst>
              <a:ext uri="{FF2B5EF4-FFF2-40B4-BE49-F238E27FC236}">
                <a16:creationId xmlns:a16="http://schemas.microsoft.com/office/drawing/2014/main" id="{E84DE86E-50A1-4BAC-9755-2DAEB022152E}"/>
              </a:ext>
            </a:extLst>
          </p:cNvPr>
          <p:cNvPicPr>
            <a:picLocks noChangeAspect="1"/>
          </p:cNvPicPr>
          <p:nvPr/>
        </p:nvPicPr>
        <p:blipFill>
          <a:blip r:embed="rId4"/>
          <a:stretch>
            <a:fillRect/>
          </a:stretch>
        </p:blipFill>
        <p:spPr>
          <a:xfrm>
            <a:off x="6392984" y="5801498"/>
            <a:ext cx="5130558" cy="605574"/>
          </a:xfrm>
          <a:prstGeom prst="rect">
            <a:avLst/>
          </a:prstGeom>
        </p:spPr>
      </p:pic>
      <p:sp>
        <p:nvSpPr>
          <p:cNvPr id="12" name="TextBox 11">
            <a:extLst>
              <a:ext uri="{FF2B5EF4-FFF2-40B4-BE49-F238E27FC236}">
                <a16:creationId xmlns:a16="http://schemas.microsoft.com/office/drawing/2014/main" id="{A63644C1-C7B9-4748-BE9F-9110A09A8740}"/>
              </a:ext>
            </a:extLst>
          </p:cNvPr>
          <p:cNvSpPr txBox="1"/>
          <p:nvPr/>
        </p:nvSpPr>
        <p:spPr>
          <a:xfrm>
            <a:off x="9029700" y="5000998"/>
            <a:ext cx="2419351" cy="830997"/>
          </a:xfrm>
          <a:prstGeom prst="rect">
            <a:avLst/>
          </a:prstGeom>
          <a:noFill/>
        </p:spPr>
        <p:txBody>
          <a:bodyPr wrap="square" rtlCol="0">
            <a:spAutoFit/>
          </a:bodyPr>
          <a:lstStyle/>
          <a:p>
            <a:r>
              <a:rPr lang="en-US" sz="1400" dirty="0"/>
              <a:t>Toni Gallo, Staff Editor</a:t>
            </a:r>
          </a:p>
          <a:p>
            <a:endParaRPr lang="en-US" sz="1600" dirty="0"/>
          </a:p>
          <a:p>
            <a:endParaRPr lang="en-US" dirty="0"/>
          </a:p>
        </p:txBody>
      </p:sp>
      <p:sp>
        <p:nvSpPr>
          <p:cNvPr id="15" name="TextBox 14">
            <a:extLst>
              <a:ext uri="{FF2B5EF4-FFF2-40B4-BE49-F238E27FC236}">
                <a16:creationId xmlns:a16="http://schemas.microsoft.com/office/drawing/2014/main" id="{DCFFE8F3-BA90-4126-BBE3-86FC34174221}"/>
              </a:ext>
            </a:extLst>
          </p:cNvPr>
          <p:cNvSpPr txBox="1"/>
          <p:nvPr/>
        </p:nvSpPr>
        <p:spPr>
          <a:xfrm>
            <a:off x="5972176" y="4153584"/>
            <a:ext cx="5972174" cy="830997"/>
          </a:xfrm>
          <a:prstGeom prst="rect">
            <a:avLst/>
          </a:prstGeom>
          <a:noFill/>
        </p:spPr>
        <p:txBody>
          <a:bodyPr wrap="square">
            <a:spAutoFit/>
          </a:bodyPr>
          <a:lstStyle/>
          <a:p>
            <a:r>
              <a:rPr lang="en-US" sz="1200" b="0" i="0" dirty="0">
                <a:solidFill>
                  <a:srgbClr val="111111"/>
                </a:solidFill>
                <a:effectLst/>
                <a:latin typeface="Noticia Text"/>
              </a:rPr>
              <a:t>“I want to thank you all for joining the podcast today. And I want to encourage all of our listeners to visit academicmedicine.org to find the articles that we discussed today, as well as the complete collection on firearm injury prevention education. If you or your colleagues have work in this area, consider submitting it to us for peer review and publication.”</a:t>
            </a:r>
            <a:endParaRPr lang="en-US" sz="1200" dirty="0"/>
          </a:p>
        </p:txBody>
      </p:sp>
      <p:sp>
        <p:nvSpPr>
          <p:cNvPr id="10" name="TextBox 9">
            <a:extLst>
              <a:ext uri="{FF2B5EF4-FFF2-40B4-BE49-F238E27FC236}">
                <a16:creationId xmlns:a16="http://schemas.microsoft.com/office/drawing/2014/main" id="{A6173896-4C24-45E7-B81E-CDA61A164062}"/>
              </a:ext>
            </a:extLst>
          </p:cNvPr>
          <p:cNvSpPr txBox="1"/>
          <p:nvPr/>
        </p:nvSpPr>
        <p:spPr>
          <a:xfrm>
            <a:off x="296984" y="5131275"/>
            <a:ext cx="6096000" cy="646331"/>
          </a:xfrm>
          <a:prstGeom prst="rect">
            <a:avLst/>
          </a:prstGeom>
          <a:noFill/>
        </p:spPr>
        <p:txBody>
          <a:bodyPr wrap="square">
            <a:spAutoFit/>
          </a:bodyPr>
          <a:lstStyle/>
          <a:p>
            <a:r>
              <a:rPr lang="en-US" sz="1200" dirty="0"/>
              <a:t>On this episode of the Academic Medicine Podcast, guests Katherine Hoops, MD, MPH, Andra Blomkalns, MD, MBA, and Allison Augustus-Wallace, PhD, MS, MNS, join host Toni Gallo to talk about firearm safety and injury prevention education. </a:t>
            </a:r>
          </a:p>
        </p:txBody>
      </p:sp>
    </p:spTree>
    <p:extLst>
      <p:ext uri="{BB962C8B-B14F-4D97-AF65-F5344CB8AC3E}">
        <p14:creationId xmlns:p14="http://schemas.microsoft.com/office/powerpoint/2010/main" val="1276630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44E5-B0CE-46D1-BFB4-D46C56BF937C}"/>
              </a:ext>
            </a:extLst>
          </p:cNvPr>
          <p:cNvSpPr>
            <a:spLocks noGrp="1"/>
          </p:cNvSpPr>
          <p:nvPr>
            <p:ph type="title"/>
          </p:nvPr>
        </p:nvSpPr>
        <p:spPr/>
        <p:txBody>
          <a:bodyPr/>
          <a:lstStyle/>
          <a:p>
            <a:r>
              <a:rPr lang="en-US" dirty="0"/>
              <a:t>The Complete Collection</a:t>
            </a:r>
          </a:p>
        </p:txBody>
      </p:sp>
      <p:sp>
        <p:nvSpPr>
          <p:cNvPr id="3" name="Slide Number Placeholder 2">
            <a:extLst>
              <a:ext uri="{FF2B5EF4-FFF2-40B4-BE49-F238E27FC236}">
                <a16:creationId xmlns:a16="http://schemas.microsoft.com/office/drawing/2014/main" id="{2240BAAA-F88E-4F66-B529-51DF905A66E6}"/>
              </a:ext>
            </a:extLst>
          </p:cNvPr>
          <p:cNvSpPr>
            <a:spLocks noGrp="1"/>
          </p:cNvSpPr>
          <p:nvPr>
            <p:ph type="sldNum" sz="quarter" idx="10"/>
          </p:nvPr>
        </p:nvSpPr>
        <p:spPr/>
        <p:txBody>
          <a:bodyPr/>
          <a:lstStyle/>
          <a:p>
            <a:pPr>
              <a:defRPr/>
            </a:pPr>
            <a:fld id="{93A8C14D-AFD6-FF47-8FCA-9B2B64829FF9}" type="slidenum">
              <a:rPr lang="en-US" smtClean="0"/>
              <a:pPr>
                <a:defRPr/>
              </a:pPr>
              <a:t>63</a:t>
            </a:fld>
            <a:endParaRPr lang="en-US" dirty="0"/>
          </a:p>
        </p:txBody>
      </p:sp>
      <p:pic>
        <p:nvPicPr>
          <p:cNvPr id="7" name="Picture 6">
            <a:extLst>
              <a:ext uri="{FF2B5EF4-FFF2-40B4-BE49-F238E27FC236}">
                <a16:creationId xmlns:a16="http://schemas.microsoft.com/office/drawing/2014/main" id="{44BC7CAD-B938-4AA3-A621-FF66325B462B}"/>
              </a:ext>
            </a:extLst>
          </p:cNvPr>
          <p:cNvPicPr>
            <a:picLocks noChangeAspect="1"/>
          </p:cNvPicPr>
          <p:nvPr/>
        </p:nvPicPr>
        <p:blipFill>
          <a:blip r:embed="rId2"/>
          <a:stretch>
            <a:fillRect/>
          </a:stretch>
        </p:blipFill>
        <p:spPr>
          <a:xfrm>
            <a:off x="558578" y="1631030"/>
            <a:ext cx="4168892" cy="4388770"/>
          </a:xfrm>
          <a:prstGeom prst="rect">
            <a:avLst/>
          </a:prstGeom>
        </p:spPr>
      </p:pic>
      <p:pic>
        <p:nvPicPr>
          <p:cNvPr id="9" name="Picture 8">
            <a:extLst>
              <a:ext uri="{FF2B5EF4-FFF2-40B4-BE49-F238E27FC236}">
                <a16:creationId xmlns:a16="http://schemas.microsoft.com/office/drawing/2014/main" id="{F8900208-1B3D-42EE-AFD6-6B316BE2941D}"/>
              </a:ext>
            </a:extLst>
          </p:cNvPr>
          <p:cNvPicPr>
            <a:picLocks noChangeAspect="1"/>
          </p:cNvPicPr>
          <p:nvPr/>
        </p:nvPicPr>
        <p:blipFill>
          <a:blip r:embed="rId3"/>
          <a:stretch>
            <a:fillRect/>
          </a:stretch>
        </p:blipFill>
        <p:spPr>
          <a:xfrm>
            <a:off x="5657098" y="1554830"/>
            <a:ext cx="4678809" cy="4464970"/>
          </a:xfrm>
          <a:prstGeom prst="rect">
            <a:avLst/>
          </a:prstGeom>
        </p:spPr>
      </p:pic>
    </p:spTree>
    <p:extLst>
      <p:ext uri="{BB962C8B-B14F-4D97-AF65-F5344CB8AC3E}">
        <p14:creationId xmlns:p14="http://schemas.microsoft.com/office/powerpoint/2010/main" val="3216547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44E5-B0CE-46D1-BFB4-D46C56BF937C}"/>
              </a:ext>
            </a:extLst>
          </p:cNvPr>
          <p:cNvSpPr>
            <a:spLocks noGrp="1"/>
          </p:cNvSpPr>
          <p:nvPr>
            <p:ph type="title"/>
          </p:nvPr>
        </p:nvSpPr>
        <p:spPr/>
        <p:txBody>
          <a:bodyPr/>
          <a:lstStyle/>
          <a:p>
            <a:r>
              <a:rPr lang="en-US" dirty="0"/>
              <a:t>The Complete Collection</a:t>
            </a:r>
          </a:p>
        </p:txBody>
      </p:sp>
      <p:sp>
        <p:nvSpPr>
          <p:cNvPr id="3" name="Slide Number Placeholder 2">
            <a:extLst>
              <a:ext uri="{FF2B5EF4-FFF2-40B4-BE49-F238E27FC236}">
                <a16:creationId xmlns:a16="http://schemas.microsoft.com/office/drawing/2014/main" id="{2240BAAA-F88E-4F66-B529-51DF905A66E6}"/>
              </a:ext>
            </a:extLst>
          </p:cNvPr>
          <p:cNvSpPr>
            <a:spLocks noGrp="1"/>
          </p:cNvSpPr>
          <p:nvPr>
            <p:ph type="sldNum" sz="quarter" idx="10"/>
          </p:nvPr>
        </p:nvSpPr>
        <p:spPr/>
        <p:txBody>
          <a:bodyPr/>
          <a:lstStyle/>
          <a:p>
            <a:pPr>
              <a:defRPr/>
            </a:pPr>
            <a:fld id="{93A8C14D-AFD6-FF47-8FCA-9B2B64829FF9}" type="slidenum">
              <a:rPr lang="en-US" smtClean="0"/>
              <a:pPr>
                <a:defRPr/>
              </a:pPr>
              <a:t>64</a:t>
            </a:fld>
            <a:endParaRPr lang="en-US" dirty="0"/>
          </a:p>
        </p:txBody>
      </p:sp>
      <p:pic>
        <p:nvPicPr>
          <p:cNvPr id="7" name="Picture 6">
            <a:extLst>
              <a:ext uri="{FF2B5EF4-FFF2-40B4-BE49-F238E27FC236}">
                <a16:creationId xmlns:a16="http://schemas.microsoft.com/office/drawing/2014/main" id="{44BC7CAD-B938-4AA3-A621-FF66325B462B}"/>
              </a:ext>
            </a:extLst>
          </p:cNvPr>
          <p:cNvPicPr>
            <a:picLocks noChangeAspect="1"/>
          </p:cNvPicPr>
          <p:nvPr/>
        </p:nvPicPr>
        <p:blipFill>
          <a:blip r:embed="rId2"/>
          <a:stretch>
            <a:fillRect/>
          </a:stretch>
        </p:blipFill>
        <p:spPr>
          <a:xfrm>
            <a:off x="558578" y="1631030"/>
            <a:ext cx="4168892" cy="4388770"/>
          </a:xfrm>
          <a:prstGeom prst="rect">
            <a:avLst/>
          </a:prstGeom>
        </p:spPr>
      </p:pic>
      <p:pic>
        <p:nvPicPr>
          <p:cNvPr id="9" name="Picture 8">
            <a:extLst>
              <a:ext uri="{FF2B5EF4-FFF2-40B4-BE49-F238E27FC236}">
                <a16:creationId xmlns:a16="http://schemas.microsoft.com/office/drawing/2014/main" id="{F8900208-1B3D-42EE-AFD6-6B316BE2941D}"/>
              </a:ext>
            </a:extLst>
          </p:cNvPr>
          <p:cNvPicPr>
            <a:picLocks noChangeAspect="1"/>
          </p:cNvPicPr>
          <p:nvPr/>
        </p:nvPicPr>
        <p:blipFill>
          <a:blip r:embed="rId3"/>
          <a:stretch>
            <a:fillRect/>
          </a:stretch>
        </p:blipFill>
        <p:spPr>
          <a:xfrm>
            <a:off x="5657098" y="1554830"/>
            <a:ext cx="4678809" cy="4464970"/>
          </a:xfrm>
          <a:prstGeom prst="rect">
            <a:avLst/>
          </a:prstGeom>
        </p:spPr>
      </p:pic>
      <p:sp>
        <p:nvSpPr>
          <p:cNvPr id="10" name="Oval 9">
            <a:extLst>
              <a:ext uri="{FF2B5EF4-FFF2-40B4-BE49-F238E27FC236}">
                <a16:creationId xmlns:a16="http://schemas.microsoft.com/office/drawing/2014/main" id="{E0978BF0-E643-4289-9F68-C692F3B24A58}"/>
              </a:ext>
            </a:extLst>
          </p:cNvPr>
          <p:cNvSpPr/>
          <p:nvPr/>
        </p:nvSpPr>
        <p:spPr>
          <a:xfrm flipH="1">
            <a:off x="7181851" y="4886325"/>
            <a:ext cx="695324" cy="5715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7319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44E5-B0CE-46D1-BFB4-D46C56BF937C}"/>
              </a:ext>
            </a:extLst>
          </p:cNvPr>
          <p:cNvSpPr>
            <a:spLocks noGrp="1"/>
          </p:cNvSpPr>
          <p:nvPr>
            <p:ph type="title"/>
          </p:nvPr>
        </p:nvSpPr>
        <p:spPr/>
        <p:txBody>
          <a:bodyPr/>
          <a:lstStyle/>
          <a:p>
            <a:r>
              <a:rPr lang="en-US" dirty="0"/>
              <a:t>The Complete Collection</a:t>
            </a:r>
          </a:p>
        </p:txBody>
      </p:sp>
      <p:sp>
        <p:nvSpPr>
          <p:cNvPr id="3" name="Slide Number Placeholder 2">
            <a:extLst>
              <a:ext uri="{FF2B5EF4-FFF2-40B4-BE49-F238E27FC236}">
                <a16:creationId xmlns:a16="http://schemas.microsoft.com/office/drawing/2014/main" id="{2240BAAA-F88E-4F66-B529-51DF905A66E6}"/>
              </a:ext>
            </a:extLst>
          </p:cNvPr>
          <p:cNvSpPr>
            <a:spLocks noGrp="1"/>
          </p:cNvSpPr>
          <p:nvPr>
            <p:ph type="sldNum" sz="quarter" idx="10"/>
          </p:nvPr>
        </p:nvSpPr>
        <p:spPr/>
        <p:txBody>
          <a:bodyPr/>
          <a:lstStyle/>
          <a:p>
            <a:pPr>
              <a:defRPr/>
            </a:pPr>
            <a:fld id="{93A8C14D-AFD6-FF47-8FCA-9B2B64829FF9}" type="slidenum">
              <a:rPr lang="en-US" smtClean="0"/>
              <a:pPr>
                <a:defRPr/>
              </a:pPr>
              <a:t>65</a:t>
            </a:fld>
            <a:endParaRPr lang="en-US" dirty="0"/>
          </a:p>
        </p:txBody>
      </p:sp>
      <p:pic>
        <p:nvPicPr>
          <p:cNvPr id="7" name="Picture 6">
            <a:extLst>
              <a:ext uri="{FF2B5EF4-FFF2-40B4-BE49-F238E27FC236}">
                <a16:creationId xmlns:a16="http://schemas.microsoft.com/office/drawing/2014/main" id="{44BC7CAD-B938-4AA3-A621-FF66325B462B}"/>
              </a:ext>
            </a:extLst>
          </p:cNvPr>
          <p:cNvPicPr>
            <a:picLocks noChangeAspect="1"/>
          </p:cNvPicPr>
          <p:nvPr/>
        </p:nvPicPr>
        <p:blipFill>
          <a:blip r:embed="rId2"/>
          <a:stretch>
            <a:fillRect/>
          </a:stretch>
        </p:blipFill>
        <p:spPr>
          <a:xfrm>
            <a:off x="596678" y="1631030"/>
            <a:ext cx="3855007" cy="4058330"/>
          </a:xfrm>
          <a:prstGeom prst="rect">
            <a:avLst/>
          </a:prstGeom>
        </p:spPr>
      </p:pic>
      <p:pic>
        <p:nvPicPr>
          <p:cNvPr id="9" name="Picture 8">
            <a:extLst>
              <a:ext uri="{FF2B5EF4-FFF2-40B4-BE49-F238E27FC236}">
                <a16:creationId xmlns:a16="http://schemas.microsoft.com/office/drawing/2014/main" id="{F8900208-1B3D-42EE-AFD6-6B316BE2941D}"/>
              </a:ext>
            </a:extLst>
          </p:cNvPr>
          <p:cNvPicPr>
            <a:picLocks noChangeAspect="1"/>
          </p:cNvPicPr>
          <p:nvPr/>
        </p:nvPicPr>
        <p:blipFill>
          <a:blip r:embed="rId3"/>
          <a:stretch>
            <a:fillRect/>
          </a:stretch>
        </p:blipFill>
        <p:spPr>
          <a:xfrm>
            <a:off x="5704724" y="1631030"/>
            <a:ext cx="4273520" cy="4078204"/>
          </a:xfrm>
          <a:prstGeom prst="rect">
            <a:avLst/>
          </a:prstGeom>
        </p:spPr>
      </p:pic>
      <p:pic>
        <p:nvPicPr>
          <p:cNvPr id="6" name="Picture 5">
            <a:extLst>
              <a:ext uri="{FF2B5EF4-FFF2-40B4-BE49-F238E27FC236}">
                <a16:creationId xmlns:a16="http://schemas.microsoft.com/office/drawing/2014/main" id="{1B6AE8E8-C3E8-4BBA-9386-FE05539B8E4C}"/>
              </a:ext>
            </a:extLst>
          </p:cNvPr>
          <p:cNvPicPr>
            <a:picLocks noChangeAspect="1"/>
          </p:cNvPicPr>
          <p:nvPr/>
        </p:nvPicPr>
        <p:blipFill>
          <a:blip r:embed="rId4"/>
          <a:stretch>
            <a:fillRect/>
          </a:stretch>
        </p:blipFill>
        <p:spPr>
          <a:xfrm>
            <a:off x="457200" y="2256247"/>
            <a:ext cx="11552092" cy="2001427"/>
          </a:xfrm>
          <a:prstGeom prst="rect">
            <a:avLst/>
          </a:prstGeom>
        </p:spPr>
      </p:pic>
    </p:spTree>
    <p:extLst>
      <p:ext uri="{BB962C8B-B14F-4D97-AF65-F5344CB8AC3E}">
        <p14:creationId xmlns:p14="http://schemas.microsoft.com/office/powerpoint/2010/main" val="3810135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44E5-B0CE-46D1-BFB4-D46C56BF937C}"/>
              </a:ext>
            </a:extLst>
          </p:cNvPr>
          <p:cNvSpPr>
            <a:spLocks noGrp="1"/>
          </p:cNvSpPr>
          <p:nvPr>
            <p:ph type="title"/>
          </p:nvPr>
        </p:nvSpPr>
        <p:spPr/>
        <p:txBody>
          <a:bodyPr/>
          <a:lstStyle/>
          <a:p>
            <a:r>
              <a:rPr lang="en-US" dirty="0"/>
              <a:t>The Complete Collection</a:t>
            </a:r>
          </a:p>
        </p:txBody>
      </p:sp>
      <p:sp>
        <p:nvSpPr>
          <p:cNvPr id="3" name="Slide Number Placeholder 2">
            <a:extLst>
              <a:ext uri="{FF2B5EF4-FFF2-40B4-BE49-F238E27FC236}">
                <a16:creationId xmlns:a16="http://schemas.microsoft.com/office/drawing/2014/main" id="{2240BAAA-F88E-4F66-B529-51DF905A66E6}"/>
              </a:ext>
            </a:extLst>
          </p:cNvPr>
          <p:cNvSpPr>
            <a:spLocks noGrp="1"/>
          </p:cNvSpPr>
          <p:nvPr>
            <p:ph type="sldNum" sz="quarter" idx="10"/>
          </p:nvPr>
        </p:nvSpPr>
        <p:spPr/>
        <p:txBody>
          <a:bodyPr/>
          <a:lstStyle/>
          <a:p>
            <a:pPr>
              <a:defRPr/>
            </a:pPr>
            <a:fld id="{93A8C14D-AFD6-FF47-8FCA-9B2B64829FF9}" type="slidenum">
              <a:rPr lang="en-US" smtClean="0"/>
              <a:pPr>
                <a:defRPr/>
              </a:pPr>
              <a:t>66</a:t>
            </a:fld>
            <a:endParaRPr lang="en-US" dirty="0"/>
          </a:p>
        </p:txBody>
      </p:sp>
      <p:pic>
        <p:nvPicPr>
          <p:cNvPr id="7" name="Picture 6">
            <a:extLst>
              <a:ext uri="{FF2B5EF4-FFF2-40B4-BE49-F238E27FC236}">
                <a16:creationId xmlns:a16="http://schemas.microsoft.com/office/drawing/2014/main" id="{44BC7CAD-B938-4AA3-A621-FF66325B462B}"/>
              </a:ext>
            </a:extLst>
          </p:cNvPr>
          <p:cNvPicPr>
            <a:picLocks noChangeAspect="1"/>
          </p:cNvPicPr>
          <p:nvPr/>
        </p:nvPicPr>
        <p:blipFill>
          <a:blip r:embed="rId2"/>
          <a:stretch>
            <a:fillRect/>
          </a:stretch>
        </p:blipFill>
        <p:spPr>
          <a:xfrm>
            <a:off x="596678" y="1631030"/>
            <a:ext cx="3855007" cy="4058330"/>
          </a:xfrm>
          <a:prstGeom prst="rect">
            <a:avLst/>
          </a:prstGeom>
        </p:spPr>
      </p:pic>
      <p:pic>
        <p:nvPicPr>
          <p:cNvPr id="9" name="Picture 8">
            <a:extLst>
              <a:ext uri="{FF2B5EF4-FFF2-40B4-BE49-F238E27FC236}">
                <a16:creationId xmlns:a16="http://schemas.microsoft.com/office/drawing/2014/main" id="{F8900208-1B3D-42EE-AFD6-6B316BE2941D}"/>
              </a:ext>
            </a:extLst>
          </p:cNvPr>
          <p:cNvPicPr>
            <a:picLocks noChangeAspect="1"/>
          </p:cNvPicPr>
          <p:nvPr/>
        </p:nvPicPr>
        <p:blipFill>
          <a:blip r:embed="rId3"/>
          <a:stretch>
            <a:fillRect/>
          </a:stretch>
        </p:blipFill>
        <p:spPr>
          <a:xfrm>
            <a:off x="5704724" y="1631030"/>
            <a:ext cx="4273520" cy="4078204"/>
          </a:xfrm>
          <a:prstGeom prst="rect">
            <a:avLst/>
          </a:prstGeom>
        </p:spPr>
      </p:pic>
      <p:pic>
        <p:nvPicPr>
          <p:cNvPr id="6" name="Picture 5">
            <a:extLst>
              <a:ext uri="{FF2B5EF4-FFF2-40B4-BE49-F238E27FC236}">
                <a16:creationId xmlns:a16="http://schemas.microsoft.com/office/drawing/2014/main" id="{1B6AE8E8-C3E8-4BBA-9386-FE05539B8E4C}"/>
              </a:ext>
            </a:extLst>
          </p:cNvPr>
          <p:cNvPicPr>
            <a:picLocks noChangeAspect="1"/>
          </p:cNvPicPr>
          <p:nvPr/>
        </p:nvPicPr>
        <p:blipFill>
          <a:blip r:embed="rId4"/>
          <a:stretch>
            <a:fillRect/>
          </a:stretch>
        </p:blipFill>
        <p:spPr>
          <a:xfrm>
            <a:off x="104774" y="2208489"/>
            <a:ext cx="11830051" cy="2049584"/>
          </a:xfrm>
          <a:prstGeom prst="rect">
            <a:avLst/>
          </a:prstGeom>
        </p:spPr>
      </p:pic>
      <p:sp>
        <p:nvSpPr>
          <p:cNvPr id="4" name="Oval 3">
            <a:extLst>
              <a:ext uri="{FF2B5EF4-FFF2-40B4-BE49-F238E27FC236}">
                <a16:creationId xmlns:a16="http://schemas.microsoft.com/office/drawing/2014/main" id="{8D7915A8-F093-48C0-A0F1-B25B5546BB64}"/>
              </a:ext>
            </a:extLst>
          </p:cNvPr>
          <p:cNvSpPr/>
          <p:nvPr/>
        </p:nvSpPr>
        <p:spPr>
          <a:xfrm>
            <a:off x="4943589" y="3284369"/>
            <a:ext cx="685800" cy="7715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857180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301B-3BDF-4634-B8A1-5D2EB1C1EE8D}"/>
              </a:ext>
            </a:extLst>
          </p:cNvPr>
          <p:cNvSpPr>
            <a:spLocks noGrp="1"/>
          </p:cNvSpPr>
          <p:nvPr>
            <p:ph type="title"/>
          </p:nvPr>
        </p:nvSpPr>
        <p:spPr/>
        <p:txBody>
          <a:bodyPr/>
          <a:lstStyle/>
          <a:p>
            <a:r>
              <a:rPr lang="en-US" dirty="0"/>
              <a:t>Professional Organization Resources</a:t>
            </a:r>
          </a:p>
        </p:txBody>
      </p:sp>
      <p:sp>
        <p:nvSpPr>
          <p:cNvPr id="4" name="Content Placeholder 3">
            <a:extLst>
              <a:ext uri="{FF2B5EF4-FFF2-40B4-BE49-F238E27FC236}">
                <a16:creationId xmlns:a16="http://schemas.microsoft.com/office/drawing/2014/main" id="{E347DA3B-DD08-464A-92E1-6BCCBB14094C}"/>
              </a:ext>
            </a:extLst>
          </p:cNvPr>
          <p:cNvSpPr>
            <a:spLocks noGrp="1"/>
          </p:cNvSpPr>
          <p:nvPr>
            <p:ph idx="1"/>
          </p:nvPr>
        </p:nvSpPr>
        <p:spPr/>
        <p:txBody>
          <a:bodyPr/>
          <a:lstStyle/>
          <a:p>
            <a:r>
              <a:rPr lang="en-US" sz="2000" dirty="0">
                <a:hlinkClick r:id="rId2"/>
              </a:rPr>
              <a:t>https://www.aap.org/en/patient-care/gun-safety-and-injury-prevention/</a:t>
            </a:r>
            <a:endParaRPr lang="en-US" sz="2000" dirty="0"/>
          </a:p>
          <a:p>
            <a:endParaRPr lang="en-US" sz="2000" dirty="0"/>
          </a:p>
          <a:p>
            <a:r>
              <a:rPr lang="en-US" sz="2000" dirty="0">
                <a:hlinkClick r:id="rId3"/>
              </a:rPr>
              <a:t>https://www.facs.org/quality-programs/trauma/advocacy-and-injury-prevention/firearm-injury-prevention-activities/</a:t>
            </a:r>
            <a:endParaRPr lang="en-US" sz="2000" dirty="0"/>
          </a:p>
          <a:p>
            <a:endParaRPr lang="en-US" sz="2000" dirty="0"/>
          </a:p>
          <a:p>
            <a:r>
              <a:rPr lang="en-US" sz="2000" dirty="0">
                <a:hlinkClick r:id="rId4"/>
              </a:rPr>
              <a:t>https://www.apa.org/topics/gun-violence-crime</a:t>
            </a:r>
            <a:endParaRPr lang="en-US" sz="2000" dirty="0"/>
          </a:p>
          <a:p>
            <a:endParaRPr lang="en-US" sz="2000" dirty="0"/>
          </a:p>
          <a:p>
            <a:r>
              <a:rPr lang="en-US" sz="2000" dirty="0">
                <a:hlinkClick r:id="rId5"/>
              </a:rPr>
              <a:t>https://www.acog.org/clinical-information/policy-and-position-statements/statements-of-policy/2019/gun-violence-and-safety</a:t>
            </a:r>
            <a:endParaRPr lang="en-US" sz="2000" dirty="0"/>
          </a:p>
          <a:p>
            <a:endParaRPr lang="en-US" sz="2000" dirty="0"/>
          </a:p>
          <a:p>
            <a:r>
              <a:rPr lang="en-US" sz="2000" dirty="0">
                <a:hlinkClick r:id="rId6"/>
              </a:rPr>
              <a:t>https://www.aafp.org/advocacy/advocacy-topics/prevention-public-health/injury-violence.html</a:t>
            </a:r>
            <a:endParaRPr lang="en-US" sz="2000" dirty="0"/>
          </a:p>
          <a:p>
            <a:endParaRPr lang="en-US" sz="2000" dirty="0"/>
          </a:p>
          <a:p>
            <a:r>
              <a:rPr lang="en-US" sz="2000" dirty="0">
                <a:hlinkClick r:id="rId7"/>
              </a:rPr>
              <a:t>https://education.psychiatry.org/diweb/catalog</a:t>
            </a:r>
            <a:endParaRPr lang="en-US" sz="2000" dirty="0"/>
          </a:p>
          <a:p>
            <a:endParaRPr lang="en-US" sz="2000" dirty="0"/>
          </a:p>
          <a:p>
            <a:endParaRPr lang="en-US" dirty="0"/>
          </a:p>
        </p:txBody>
      </p:sp>
      <p:sp>
        <p:nvSpPr>
          <p:cNvPr id="3" name="Slide Number Placeholder 2">
            <a:extLst>
              <a:ext uri="{FF2B5EF4-FFF2-40B4-BE49-F238E27FC236}">
                <a16:creationId xmlns:a16="http://schemas.microsoft.com/office/drawing/2014/main" id="{997475C4-EB8F-44C2-96CC-1BBB2E223558}"/>
              </a:ext>
            </a:extLst>
          </p:cNvPr>
          <p:cNvSpPr>
            <a:spLocks noGrp="1"/>
          </p:cNvSpPr>
          <p:nvPr>
            <p:ph type="sldNum" sz="quarter" idx="10"/>
          </p:nvPr>
        </p:nvSpPr>
        <p:spPr/>
        <p:txBody>
          <a:bodyPr/>
          <a:lstStyle/>
          <a:p>
            <a:pPr>
              <a:defRPr/>
            </a:pPr>
            <a:fld id="{93A8C14D-AFD6-FF47-8FCA-9B2B64829FF9}" type="slidenum">
              <a:rPr lang="en-US" smtClean="0"/>
              <a:pPr>
                <a:defRPr/>
              </a:pPr>
              <a:t>67</a:t>
            </a:fld>
            <a:endParaRPr lang="en-US" dirty="0"/>
          </a:p>
        </p:txBody>
      </p:sp>
    </p:spTree>
    <p:extLst>
      <p:ext uri="{BB962C8B-B14F-4D97-AF65-F5344CB8AC3E}">
        <p14:creationId xmlns:p14="http://schemas.microsoft.com/office/powerpoint/2010/main" val="316289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443FED-06A3-431C-B2B9-C47427E12A60}"/>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EB8B5306-7FE8-42DB-A8A1-E15FE998F4C9}"/>
              </a:ext>
            </a:extLst>
          </p:cNvPr>
          <p:cNvSpPr>
            <a:spLocks noGrp="1"/>
          </p:cNvSpPr>
          <p:nvPr>
            <p:ph type="sldNum" sz="quarter" idx="10"/>
          </p:nvPr>
        </p:nvSpPr>
        <p:spPr/>
        <p:txBody>
          <a:bodyPr/>
          <a:lstStyle/>
          <a:p>
            <a:pPr>
              <a:defRPr/>
            </a:pPr>
            <a:fld id="{5760DC6B-33D4-CD4C-9999-64307D58DE39}" type="slidenum">
              <a:rPr lang="en-US" smtClean="0"/>
              <a:pPr>
                <a:defRPr/>
              </a:pPr>
              <a:t>68</a:t>
            </a:fld>
            <a:endParaRPr lang="en-US" dirty="0"/>
          </a:p>
        </p:txBody>
      </p:sp>
      <p:pic>
        <p:nvPicPr>
          <p:cNvPr id="6" name="Picture 5">
            <a:extLst>
              <a:ext uri="{FF2B5EF4-FFF2-40B4-BE49-F238E27FC236}">
                <a16:creationId xmlns:a16="http://schemas.microsoft.com/office/drawing/2014/main" id="{ED5553DB-5196-4A3D-8DF4-D1D51E9AC328}"/>
              </a:ext>
            </a:extLst>
          </p:cNvPr>
          <p:cNvPicPr>
            <a:picLocks noChangeAspect="1"/>
          </p:cNvPicPr>
          <p:nvPr/>
        </p:nvPicPr>
        <p:blipFill>
          <a:blip r:embed="rId2"/>
          <a:stretch>
            <a:fillRect/>
          </a:stretch>
        </p:blipFill>
        <p:spPr>
          <a:xfrm>
            <a:off x="657896" y="1447628"/>
            <a:ext cx="10876207" cy="3962743"/>
          </a:xfrm>
          <a:prstGeom prst="rect">
            <a:avLst/>
          </a:prstGeom>
        </p:spPr>
      </p:pic>
    </p:spTree>
    <p:extLst>
      <p:ext uri="{BB962C8B-B14F-4D97-AF65-F5344CB8AC3E}">
        <p14:creationId xmlns:p14="http://schemas.microsoft.com/office/powerpoint/2010/main" val="1253429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FAE8-10A7-4B7F-96FC-8F3B9388E9F6}"/>
              </a:ext>
            </a:extLst>
          </p:cNvPr>
          <p:cNvSpPr>
            <a:spLocks noGrp="1"/>
          </p:cNvSpPr>
          <p:nvPr>
            <p:ph type="title"/>
          </p:nvPr>
        </p:nvSpPr>
        <p:spPr>
          <a:xfrm>
            <a:off x="340003" y="104263"/>
            <a:ext cx="8382000" cy="947737"/>
          </a:xfrm>
        </p:spPr>
        <p:txBody>
          <a:bodyPr/>
          <a:lstStyle/>
          <a:p>
            <a:r>
              <a:rPr lang="en-US" dirty="0"/>
              <a:t>Thank you!</a:t>
            </a:r>
          </a:p>
        </p:txBody>
      </p:sp>
      <p:sp>
        <p:nvSpPr>
          <p:cNvPr id="3" name="Slide Number Placeholder 2">
            <a:extLst>
              <a:ext uri="{FF2B5EF4-FFF2-40B4-BE49-F238E27FC236}">
                <a16:creationId xmlns:a16="http://schemas.microsoft.com/office/drawing/2014/main" id="{FA307663-57BF-4D9B-A25B-3CB3D7F1CC47}"/>
              </a:ext>
            </a:extLst>
          </p:cNvPr>
          <p:cNvSpPr>
            <a:spLocks noGrp="1"/>
          </p:cNvSpPr>
          <p:nvPr>
            <p:ph type="sldNum" sz="quarter" idx="10"/>
          </p:nvPr>
        </p:nvSpPr>
        <p:spPr/>
        <p:txBody>
          <a:bodyPr/>
          <a:lstStyle/>
          <a:p>
            <a:pPr>
              <a:defRPr/>
            </a:pPr>
            <a:fld id="{93A8C14D-AFD6-FF47-8FCA-9B2B64829FF9}" type="slidenum">
              <a:rPr lang="en-US" smtClean="0"/>
              <a:pPr>
                <a:defRPr/>
              </a:pPr>
              <a:t>69</a:t>
            </a:fld>
            <a:endParaRPr lang="en-US" dirty="0"/>
          </a:p>
        </p:txBody>
      </p:sp>
      <p:pic>
        <p:nvPicPr>
          <p:cNvPr id="5" name="Picture 4">
            <a:extLst>
              <a:ext uri="{FF2B5EF4-FFF2-40B4-BE49-F238E27FC236}">
                <a16:creationId xmlns:a16="http://schemas.microsoft.com/office/drawing/2014/main" id="{DA73764B-6D33-401F-9C4E-8948EB521776}"/>
              </a:ext>
            </a:extLst>
          </p:cNvPr>
          <p:cNvPicPr>
            <a:picLocks noChangeAspect="1"/>
          </p:cNvPicPr>
          <p:nvPr/>
        </p:nvPicPr>
        <p:blipFill>
          <a:blip r:embed="rId2"/>
          <a:stretch>
            <a:fillRect/>
          </a:stretch>
        </p:blipFill>
        <p:spPr>
          <a:xfrm>
            <a:off x="179583" y="1109074"/>
            <a:ext cx="9750480" cy="2884563"/>
          </a:xfrm>
          <a:prstGeom prst="rect">
            <a:avLst/>
          </a:prstGeom>
        </p:spPr>
      </p:pic>
      <p:sp>
        <p:nvSpPr>
          <p:cNvPr id="7" name="TextBox 6">
            <a:extLst>
              <a:ext uri="{FF2B5EF4-FFF2-40B4-BE49-F238E27FC236}">
                <a16:creationId xmlns:a16="http://schemas.microsoft.com/office/drawing/2014/main" id="{4CEBEF1D-F3CD-40B5-9284-3D3189D9F6CA}"/>
              </a:ext>
            </a:extLst>
          </p:cNvPr>
          <p:cNvSpPr txBox="1"/>
          <p:nvPr/>
        </p:nvSpPr>
        <p:spPr>
          <a:xfrm>
            <a:off x="1588166" y="5871269"/>
            <a:ext cx="2737901" cy="307777"/>
          </a:xfrm>
          <a:prstGeom prst="rect">
            <a:avLst/>
          </a:prstGeom>
          <a:noFill/>
        </p:spPr>
        <p:txBody>
          <a:bodyPr wrap="square">
            <a:spAutoFit/>
          </a:bodyPr>
          <a:lstStyle/>
          <a:p>
            <a:r>
              <a:rPr lang="en-US" sz="1400" dirty="0"/>
              <a:t>https://sdoheducation.org/</a:t>
            </a:r>
          </a:p>
        </p:txBody>
      </p:sp>
      <p:pic>
        <p:nvPicPr>
          <p:cNvPr id="9" name="Picture 8">
            <a:extLst>
              <a:ext uri="{FF2B5EF4-FFF2-40B4-BE49-F238E27FC236}">
                <a16:creationId xmlns:a16="http://schemas.microsoft.com/office/drawing/2014/main" id="{FBD39B30-D805-4D40-940E-ED1488FE56BA}"/>
              </a:ext>
            </a:extLst>
          </p:cNvPr>
          <p:cNvPicPr>
            <a:picLocks noChangeAspect="1"/>
          </p:cNvPicPr>
          <p:nvPr/>
        </p:nvPicPr>
        <p:blipFill>
          <a:blip r:embed="rId3"/>
          <a:stretch>
            <a:fillRect/>
          </a:stretch>
        </p:blipFill>
        <p:spPr>
          <a:xfrm>
            <a:off x="548552" y="4269869"/>
            <a:ext cx="5755996" cy="1479057"/>
          </a:xfrm>
          <a:prstGeom prst="rect">
            <a:avLst/>
          </a:prstGeom>
        </p:spPr>
      </p:pic>
      <p:pic>
        <p:nvPicPr>
          <p:cNvPr id="11" name="Picture 10">
            <a:extLst>
              <a:ext uri="{FF2B5EF4-FFF2-40B4-BE49-F238E27FC236}">
                <a16:creationId xmlns:a16="http://schemas.microsoft.com/office/drawing/2014/main" id="{509A7111-9F44-4EAE-BD07-C14FE0E62C1B}"/>
              </a:ext>
            </a:extLst>
          </p:cNvPr>
          <p:cNvPicPr>
            <a:picLocks noChangeAspect="1"/>
          </p:cNvPicPr>
          <p:nvPr/>
        </p:nvPicPr>
        <p:blipFill>
          <a:blip r:embed="rId4"/>
          <a:stretch>
            <a:fillRect/>
          </a:stretch>
        </p:blipFill>
        <p:spPr>
          <a:xfrm>
            <a:off x="6476109" y="4176109"/>
            <a:ext cx="5574756" cy="1823639"/>
          </a:xfrm>
          <a:prstGeom prst="rect">
            <a:avLst/>
          </a:prstGeom>
        </p:spPr>
      </p:pic>
    </p:spTree>
    <p:extLst>
      <p:ext uri="{BB962C8B-B14F-4D97-AF65-F5344CB8AC3E}">
        <p14:creationId xmlns:p14="http://schemas.microsoft.com/office/powerpoint/2010/main" val="369613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C65B-5C08-456E-BC28-000F52A0AA71}"/>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F5AD55F4-8313-451B-8387-736D7F68BB0A}"/>
              </a:ext>
            </a:extLst>
          </p:cNvPr>
          <p:cNvSpPr txBox="1"/>
          <p:nvPr/>
        </p:nvSpPr>
        <p:spPr>
          <a:xfrm>
            <a:off x="364067" y="5982478"/>
            <a:ext cx="6096000" cy="276999"/>
          </a:xfrm>
          <a:prstGeom prst="rect">
            <a:avLst/>
          </a:prstGeom>
          <a:noFill/>
        </p:spPr>
        <p:txBody>
          <a:bodyPr wrap="square">
            <a:spAutoFit/>
          </a:bodyPr>
          <a:lstStyle/>
          <a:p>
            <a:r>
              <a:rPr lang="en-US" sz="1200" dirty="0"/>
              <a:t>https://ajph.aphapublications.org/doi/10.2105/AJPH.2021.306525</a:t>
            </a:r>
          </a:p>
        </p:txBody>
      </p:sp>
      <p:pic>
        <p:nvPicPr>
          <p:cNvPr id="6" name="Picture 5">
            <a:extLst>
              <a:ext uri="{FF2B5EF4-FFF2-40B4-BE49-F238E27FC236}">
                <a16:creationId xmlns:a16="http://schemas.microsoft.com/office/drawing/2014/main" id="{F3C8F46F-7A54-47F7-BE7E-03D3FC7845FC}"/>
              </a:ext>
            </a:extLst>
          </p:cNvPr>
          <p:cNvPicPr>
            <a:picLocks noChangeAspect="1"/>
          </p:cNvPicPr>
          <p:nvPr/>
        </p:nvPicPr>
        <p:blipFill>
          <a:blip r:embed="rId2"/>
          <a:stretch>
            <a:fillRect/>
          </a:stretch>
        </p:blipFill>
        <p:spPr>
          <a:xfrm>
            <a:off x="284389" y="274639"/>
            <a:ext cx="4511858" cy="1926772"/>
          </a:xfrm>
          <a:prstGeom prst="rect">
            <a:avLst/>
          </a:prstGeom>
        </p:spPr>
      </p:pic>
      <p:pic>
        <p:nvPicPr>
          <p:cNvPr id="8" name="Picture 7">
            <a:extLst>
              <a:ext uri="{FF2B5EF4-FFF2-40B4-BE49-F238E27FC236}">
                <a16:creationId xmlns:a16="http://schemas.microsoft.com/office/drawing/2014/main" id="{D6BD0BA2-429E-4781-B4EB-C9D1989633CC}"/>
              </a:ext>
            </a:extLst>
          </p:cNvPr>
          <p:cNvPicPr>
            <a:picLocks noChangeAspect="1"/>
          </p:cNvPicPr>
          <p:nvPr/>
        </p:nvPicPr>
        <p:blipFill>
          <a:blip r:embed="rId3"/>
          <a:stretch>
            <a:fillRect/>
          </a:stretch>
        </p:blipFill>
        <p:spPr>
          <a:xfrm>
            <a:off x="5487653" y="1682632"/>
            <a:ext cx="6055510" cy="4116589"/>
          </a:xfrm>
          <a:prstGeom prst="rect">
            <a:avLst/>
          </a:prstGeom>
        </p:spPr>
      </p:pic>
    </p:spTree>
    <p:extLst>
      <p:ext uri="{BB962C8B-B14F-4D97-AF65-F5344CB8AC3E}">
        <p14:creationId xmlns:p14="http://schemas.microsoft.com/office/powerpoint/2010/main" val="2880947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444AEC-FF90-4A5D-B43C-986DC5D6CBA1}"/>
              </a:ext>
            </a:extLst>
          </p:cNvPr>
          <p:cNvSpPr>
            <a:spLocks noGrp="1"/>
          </p:cNvSpPr>
          <p:nvPr>
            <p:ph type="title"/>
          </p:nvPr>
        </p:nvSpPr>
        <p:spPr>
          <a:xfrm>
            <a:off x="340004" y="162344"/>
            <a:ext cx="8382000" cy="947737"/>
          </a:xfrm>
        </p:spPr>
        <p:txBody>
          <a:bodyPr/>
          <a:lstStyle/>
          <a:p>
            <a:r>
              <a:rPr lang="en-US" dirty="0"/>
              <a:t>CDC’s Injury Center (NCIPC)</a:t>
            </a:r>
          </a:p>
        </p:txBody>
      </p:sp>
      <p:sp>
        <p:nvSpPr>
          <p:cNvPr id="4" name="Slide Number Placeholder 3">
            <a:extLst>
              <a:ext uri="{FF2B5EF4-FFF2-40B4-BE49-F238E27FC236}">
                <a16:creationId xmlns:a16="http://schemas.microsoft.com/office/drawing/2014/main" id="{0AD26A2F-9933-41EE-9CEE-59E3EFABE319}"/>
              </a:ext>
            </a:extLst>
          </p:cNvPr>
          <p:cNvSpPr>
            <a:spLocks noGrp="1"/>
          </p:cNvSpPr>
          <p:nvPr>
            <p:ph type="sldNum" sz="quarter" idx="10"/>
          </p:nvPr>
        </p:nvSpPr>
        <p:spPr/>
        <p:txBody>
          <a:bodyPr/>
          <a:lstStyle/>
          <a:p>
            <a:pPr>
              <a:defRPr/>
            </a:pPr>
            <a:fld id="{5760DC6B-33D4-CD4C-9999-64307D58DE39}" type="slidenum">
              <a:rPr lang="en-US" smtClean="0"/>
              <a:pPr>
                <a:defRPr/>
              </a:pPr>
              <a:t>8</a:t>
            </a:fld>
            <a:endParaRPr lang="en-US" dirty="0"/>
          </a:p>
        </p:txBody>
      </p:sp>
      <p:pic>
        <p:nvPicPr>
          <p:cNvPr id="6" name="Content Placeholder 5">
            <a:extLst>
              <a:ext uri="{FF2B5EF4-FFF2-40B4-BE49-F238E27FC236}">
                <a16:creationId xmlns:a16="http://schemas.microsoft.com/office/drawing/2014/main" id="{341AEB6E-94C5-43EE-A79E-D1646EA87D7C}"/>
              </a:ext>
            </a:extLst>
          </p:cNvPr>
          <p:cNvPicPr>
            <a:picLocks noGrp="1" noChangeAspect="1"/>
          </p:cNvPicPr>
          <p:nvPr>
            <p:ph idx="4294967295"/>
          </p:nvPr>
        </p:nvPicPr>
        <p:blipFill>
          <a:blip r:embed="rId2"/>
          <a:stretch>
            <a:fillRect/>
          </a:stretch>
        </p:blipFill>
        <p:spPr>
          <a:xfrm>
            <a:off x="3093787" y="1264354"/>
            <a:ext cx="5232065" cy="5622124"/>
          </a:xfrm>
        </p:spPr>
      </p:pic>
      <p:sp>
        <p:nvSpPr>
          <p:cNvPr id="8" name="TextBox 7">
            <a:extLst>
              <a:ext uri="{FF2B5EF4-FFF2-40B4-BE49-F238E27FC236}">
                <a16:creationId xmlns:a16="http://schemas.microsoft.com/office/drawing/2014/main" id="{60744151-0D44-4AF5-B11C-B2267C6D0F4A}"/>
              </a:ext>
            </a:extLst>
          </p:cNvPr>
          <p:cNvSpPr txBox="1"/>
          <p:nvPr/>
        </p:nvSpPr>
        <p:spPr>
          <a:xfrm>
            <a:off x="8566484" y="6430964"/>
            <a:ext cx="3938337" cy="492443"/>
          </a:xfrm>
          <a:prstGeom prst="rect">
            <a:avLst/>
          </a:prstGeom>
          <a:noFill/>
        </p:spPr>
        <p:txBody>
          <a:bodyPr wrap="square">
            <a:spAutoFit/>
          </a:bodyPr>
          <a:lstStyle/>
          <a:p>
            <a:r>
              <a:rPr lang="en-US" sz="1200" dirty="0">
                <a:hlinkClick r:id="rId3"/>
              </a:rPr>
              <a:t>https://www.cdc.gov/injury/index.html</a:t>
            </a:r>
            <a:endParaRPr lang="en-US" sz="1200" dirty="0"/>
          </a:p>
          <a:p>
            <a:endParaRPr lang="en-US" sz="1400" dirty="0"/>
          </a:p>
        </p:txBody>
      </p:sp>
    </p:spTree>
    <p:extLst>
      <p:ext uri="{BB962C8B-B14F-4D97-AF65-F5344CB8AC3E}">
        <p14:creationId xmlns:p14="http://schemas.microsoft.com/office/powerpoint/2010/main" val="58858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125A54-427A-4D83-8980-129B10CA5A74}"/>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AD26A2F-9933-41EE-9CEE-59E3EFABE319}"/>
              </a:ext>
            </a:extLst>
          </p:cNvPr>
          <p:cNvSpPr>
            <a:spLocks noGrp="1"/>
          </p:cNvSpPr>
          <p:nvPr>
            <p:ph type="sldNum" sz="quarter" idx="10"/>
          </p:nvPr>
        </p:nvSpPr>
        <p:spPr/>
        <p:txBody>
          <a:bodyPr/>
          <a:lstStyle/>
          <a:p>
            <a:pPr>
              <a:defRPr/>
            </a:pPr>
            <a:fld id="{5760DC6B-33D4-CD4C-9999-64307D58DE39}" type="slidenum">
              <a:rPr lang="en-US" smtClean="0"/>
              <a:pPr>
                <a:defRPr/>
              </a:pPr>
              <a:t>9</a:t>
            </a:fld>
            <a:endParaRPr lang="en-US" dirty="0"/>
          </a:p>
        </p:txBody>
      </p:sp>
      <p:pic>
        <p:nvPicPr>
          <p:cNvPr id="6" name="Content Placeholder 5">
            <a:extLst>
              <a:ext uri="{FF2B5EF4-FFF2-40B4-BE49-F238E27FC236}">
                <a16:creationId xmlns:a16="http://schemas.microsoft.com/office/drawing/2014/main" id="{341AEB6E-94C5-43EE-A79E-D1646EA87D7C}"/>
              </a:ext>
            </a:extLst>
          </p:cNvPr>
          <p:cNvPicPr>
            <a:picLocks noGrp="1" noChangeAspect="1"/>
          </p:cNvPicPr>
          <p:nvPr>
            <p:ph idx="4294967295"/>
          </p:nvPr>
        </p:nvPicPr>
        <p:blipFill>
          <a:blip r:embed="rId2"/>
          <a:stretch>
            <a:fillRect/>
          </a:stretch>
        </p:blipFill>
        <p:spPr>
          <a:xfrm>
            <a:off x="2687053" y="344489"/>
            <a:ext cx="5665788" cy="6086475"/>
          </a:xfrm>
        </p:spPr>
      </p:pic>
      <p:sp>
        <p:nvSpPr>
          <p:cNvPr id="5" name="Oval 4">
            <a:extLst>
              <a:ext uri="{FF2B5EF4-FFF2-40B4-BE49-F238E27FC236}">
                <a16:creationId xmlns:a16="http://schemas.microsoft.com/office/drawing/2014/main" id="{03820685-B64E-45D9-AA5F-CB337F680F89}"/>
              </a:ext>
            </a:extLst>
          </p:cNvPr>
          <p:cNvSpPr/>
          <p:nvPr/>
        </p:nvSpPr>
        <p:spPr>
          <a:xfrm>
            <a:off x="5574630" y="4940968"/>
            <a:ext cx="2366212" cy="11242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9819304"/>
      </p:ext>
    </p:extLst>
  </p:cSld>
  <p:clrMapOvr>
    <a:masterClrMapping/>
  </p:clrMapOvr>
</p:sld>
</file>

<file path=ppt/theme/theme1.xml><?xml version="1.0" encoding="utf-8"?>
<a:theme xmlns:a="http://schemas.openxmlformats.org/drawingml/2006/main" name="LCH_LITE_Feinberg_0616">
  <a:themeElements>
    <a:clrScheme name="LCH Light">
      <a:dk1>
        <a:srgbClr val="000000"/>
      </a:dk1>
      <a:lt1>
        <a:sysClr val="window" lastClr="FFFFFF"/>
      </a:lt1>
      <a:dk2>
        <a:srgbClr val="696969"/>
      </a:dk2>
      <a:lt2>
        <a:srgbClr val="A5A5A5"/>
      </a:lt2>
      <a:accent1>
        <a:srgbClr val="0077D4"/>
      </a:accent1>
      <a:accent2>
        <a:srgbClr val="66BBDD"/>
      </a:accent2>
      <a:accent3>
        <a:srgbClr val="662255"/>
      </a:accent3>
      <a:accent4>
        <a:srgbClr val="AA99BB"/>
      </a:accent4>
      <a:accent5>
        <a:srgbClr val="336611"/>
      </a:accent5>
      <a:accent6>
        <a:srgbClr val="AAAA00"/>
      </a:accent6>
      <a:hlink>
        <a:srgbClr val="DD5500"/>
      </a:hlink>
      <a:folHlink>
        <a:srgbClr val="FF9900"/>
      </a:folHlink>
    </a:clrScheme>
    <a:fontScheme name="L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0" id="{376D7504-90CA-F042-969E-C015DB91D6F3}" vid="{11DD1B13-A40C-3B41-B5C5-90ADFE793A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RC">
  <a:themeElements>
    <a:clrScheme name="SPRC Theme Colors">
      <a:dk1>
        <a:srgbClr val="373737"/>
      </a:dk1>
      <a:lt1>
        <a:srgbClr val="FFFFFF"/>
      </a:lt1>
      <a:dk2>
        <a:srgbClr val="0065A4"/>
      </a:dk2>
      <a:lt2>
        <a:srgbClr val="49A92F"/>
      </a:lt2>
      <a:accent1>
        <a:srgbClr val="F2BF05"/>
      </a:accent1>
      <a:accent2>
        <a:srgbClr val="E0DFDA"/>
      </a:accent2>
      <a:accent3>
        <a:srgbClr val="4B4B4B"/>
      </a:accent3>
      <a:accent4>
        <a:srgbClr val="000000"/>
      </a:accent4>
      <a:accent5>
        <a:srgbClr val="EBECE8"/>
      </a:accent5>
      <a:accent6>
        <a:srgbClr val="0065A4"/>
      </a:accent6>
      <a:hlink>
        <a:srgbClr val="0064A4"/>
      </a:hlink>
      <a:folHlink>
        <a:srgbClr val="4B4B4B"/>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C" id="{28E3260A-5774-49F0-93A0-F670FC4E163B}" vid="{D373959C-B33D-49F0-8F3F-71E5A1604B87}"/>
    </a:ext>
  </a:extLst>
</a:theme>
</file>

<file path=ppt/theme/theme4.xml><?xml version="1.0" encoding="utf-8"?>
<a:theme xmlns:a="http://schemas.openxmlformats.org/drawingml/2006/main" name="LCH-678 LCH_PPT_LITE_USNews">
  <a:themeElements>
    <a:clrScheme name="LCH Light">
      <a:dk1>
        <a:srgbClr val="000000"/>
      </a:dk1>
      <a:lt1>
        <a:sysClr val="window" lastClr="FFFFFF"/>
      </a:lt1>
      <a:dk2>
        <a:srgbClr val="696969"/>
      </a:dk2>
      <a:lt2>
        <a:srgbClr val="A5A5A5"/>
      </a:lt2>
      <a:accent1>
        <a:srgbClr val="0077D4"/>
      </a:accent1>
      <a:accent2>
        <a:srgbClr val="66BBDD"/>
      </a:accent2>
      <a:accent3>
        <a:srgbClr val="662255"/>
      </a:accent3>
      <a:accent4>
        <a:srgbClr val="AA99BB"/>
      </a:accent4>
      <a:accent5>
        <a:srgbClr val="336611"/>
      </a:accent5>
      <a:accent6>
        <a:srgbClr val="AAAA00"/>
      </a:accent6>
      <a:hlink>
        <a:srgbClr val="DD5500"/>
      </a:hlink>
      <a:folHlink>
        <a:srgbClr val="FF9900"/>
      </a:folHlink>
    </a:clrScheme>
    <a:fontScheme name="L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50116_Rm342_0800_Sheehan_Karen" id="{BE2B1700-227C-440A-A96B-053EE66D8C71}" vid="{67D436D3-0A98-4277-8A13-0F7E60E806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LCH_PPT_LITE_USNews_0616">
  <a:themeElements>
    <a:clrScheme name="LCH Light">
      <a:dk1>
        <a:srgbClr val="000000"/>
      </a:dk1>
      <a:lt1>
        <a:sysClr val="window" lastClr="FFFFFF"/>
      </a:lt1>
      <a:dk2>
        <a:srgbClr val="696969"/>
      </a:dk2>
      <a:lt2>
        <a:srgbClr val="A5A5A5"/>
      </a:lt2>
      <a:accent1>
        <a:srgbClr val="0077D4"/>
      </a:accent1>
      <a:accent2>
        <a:srgbClr val="66BBDD"/>
      </a:accent2>
      <a:accent3>
        <a:srgbClr val="662255"/>
      </a:accent3>
      <a:accent4>
        <a:srgbClr val="AA99BB"/>
      </a:accent4>
      <a:accent5>
        <a:srgbClr val="336611"/>
      </a:accent5>
      <a:accent6>
        <a:srgbClr val="AAAA00"/>
      </a:accent6>
      <a:hlink>
        <a:srgbClr val="DD5500"/>
      </a:hlink>
      <a:folHlink>
        <a:srgbClr val="FF9900"/>
      </a:folHlink>
    </a:clrScheme>
    <a:fontScheme name="L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986FC2C1-8E14-4BEA-AE5C-4FEA8D556A5D}" vid="{5FCF2E72-13DD-4D46-A908-BD61CFD128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LCH_Lite_wFeinberg-Widescreen</Template>
  <TotalTime>486</TotalTime>
  <Words>2267</Words>
  <Application>Microsoft Office PowerPoint</Application>
  <PresentationFormat>Widescreen</PresentationFormat>
  <Paragraphs>282</Paragraphs>
  <Slides>69</Slides>
  <Notes>10</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69</vt:i4>
      </vt:variant>
    </vt:vector>
  </HeadingPairs>
  <TitlesOfParts>
    <vt:vector size="85" baseType="lpstr">
      <vt:lpstr>Arial</vt:lpstr>
      <vt:lpstr>Calibri</vt:lpstr>
      <vt:lpstr>Calibri Light</vt:lpstr>
      <vt:lpstr>Gill Sans MT</vt:lpstr>
      <vt:lpstr>Noticia Text</vt:lpstr>
      <vt:lpstr>Roboto</vt:lpstr>
      <vt:lpstr>StarSymbol</vt:lpstr>
      <vt:lpstr>Symbol</vt:lpstr>
      <vt:lpstr>Tahoma</vt:lpstr>
      <vt:lpstr>LCH_LITE_Feinberg_0616</vt:lpstr>
      <vt:lpstr>Office Theme</vt:lpstr>
      <vt:lpstr>SPRC</vt:lpstr>
      <vt:lpstr>LCH-678 LCH_PPT_LITE_USNews</vt:lpstr>
      <vt:lpstr>Office Theme</vt:lpstr>
      <vt:lpstr>Office Theme</vt:lpstr>
      <vt:lpstr>LCH_PPT_LITE_USNews_0616</vt:lpstr>
      <vt:lpstr>Addressing Firearm Violence In  Medical Education </vt:lpstr>
      <vt:lpstr>Addressing Firearm Violence Injury In  Medical Education </vt:lpstr>
      <vt:lpstr>Objectives</vt:lpstr>
      <vt:lpstr>Disclosures</vt:lpstr>
      <vt:lpstr>A little about me</vt:lpstr>
      <vt:lpstr>Where to start to learn about the epidemiology of firearm injury?</vt:lpstr>
      <vt:lpstr>PowerPoint Presentation</vt:lpstr>
      <vt:lpstr>CDC’s Injury Center (NCIPC)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45,222 U.S. Firearm Deaths, 2020 All Ages, All Races, All Sexes</vt:lpstr>
      <vt:lpstr>Firearm Death Rate, All Intents, 2020 per 100,000, All Ages, All Races, All Sexes</vt:lpstr>
      <vt:lpstr>U.S. Firearm Deaths by Sex, 2020 All Races</vt:lpstr>
      <vt:lpstr>U.S. Firearm Death Rate by Age, 2020 All Races, All Sexes</vt:lpstr>
      <vt:lpstr>U.S. Firearm Deaths By Race, 2020 Numbers and Rates, All Ages, All Sexes</vt:lpstr>
      <vt:lpstr>Intent of Firearm Death Varies by Age, 2020</vt:lpstr>
      <vt:lpstr>2020 U.S. Firearm Homicide &amp; Suicide Death Rates  All Races, All Sexes</vt:lpstr>
      <vt:lpstr>US, Firearm vs. MVC, 0-19 years</vt:lpstr>
      <vt:lpstr>Illinois, Firearm vs. MVC, 0-19 years</vt:lpstr>
      <vt:lpstr>PowerPoint Presentation</vt:lpstr>
      <vt:lpstr>All Intents, U.S., Firearm Deaths, 0-24 years All Sexes, All Races &amp; Ethnicities</vt:lpstr>
      <vt:lpstr>PowerPoint Presentation</vt:lpstr>
      <vt:lpstr>PowerPoint Presentation</vt:lpstr>
      <vt:lpstr>PowerPoint Presentation</vt:lpstr>
      <vt:lpstr>PowerPoint Presentation</vt:lpstr>
      <vt:lpstr>National Institute for Health Care Management</vt:lpstr>
      <vt:lpstr>PowerPoint Presentation</vt:lpstr>
      <vt:lpstr>Data Check in </vt:lpstr>
      <vt:lpstr>How can we address the Firearm Injury Health Crisis?</vt:lpstr>
      <vt:lpstr>Public Health Approach to Violence Prevention</vt:lpstr>
      <vt:lpstr>PowerPoint Presentation</vt:lpstr>
      <vt:lpstr>PowerPoint Presentation</vt:lpstr>
      <vt:lpstr>Suicide Prevention Framework</vt:lpstr>
      <vt:lpstr>How to engage trainees in firearm injury prevention research</vt:lpstr>
      <vt:lpstr>Secondary Databases </vt:lpstr>
      <vt:lpstr>PowerPoint Presentation</vt:lpstr>
      <vt:lpstr>PowerPoint Presentation</vt:lpstr>
      <vt:lpstr>PowerPoint Presentation</vt:lpstr>
      <vt:lpstr>PowerPoint Presentation</vt:lpstr>
      <vt:lpstr>Why is it so important for medical students to be engaged in Firearm Injury Prevention Research?</vt:lpstr>
      <vt:lpstr>How to engage trainees in firearm injury prevention education</vt:lpstr>
      <vt:lpstr>“Giving Clinicians the Tools They Need to Prevent Firearm Injury in their Patients”</vt:lpstr>
      <vt:lpstr>Pediatrics</vt:lpstr>
      <vt:lpstr>Psychiatry &amp; Gerontology</vt:lpstr>
      <vt:lpstr>Suicide: How</vt:lpstr>
      <vt:lpstr>OB, Pediatrics, &amp; Internal Medicine</vt:lpstr>
      <vt:lpstr>Surgery</vt:lpstr>
      <vt:lpstr>How to engage trainees in firearm injury prevention advocacy</vt:lpstr>
      <vt:lpstr>What is Advocacy?</vt:lpstr>
      <vt:lpstr>Using student research to inform policy change</vt:lpstr>
      <vt:lpstr>Student Action to Prevent Firearm Violence: Blogs &amp; Letters to the Editor</vt:lpstr>
      <vt:lpstr>Student Action to Prevent Firearm Violence: Press Conferences</vt:lpstr>
      <vt:lpstr>Why we need to teach medical students about firearm injury</vt:lpstr>
      <vt:lpstr>PowerPoint Presentation</vt:lpstr>
      <vt:lpstr>The Complete Collection</vt:lpstr>
      <vt:lpstr>The Complete Collection</vt:lpstr>
      <vt:lpstr>The Complete Collection</vt:lpstr>
      <vt:lpstr>The Complete Collection</vt:lpstr>
      <vt:lpstr>Professional Organization Resources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Karen</dc:creator>
  <cp:lastModifiedBy>Clare Petrie</cp:lastModifiedBy>
  <cp:revision>2</cp:revision>
  <cp:lastPrinted>2022-09-02T19:20:22Z</cp:lastPrinted>
  <dcterms:created xsi:type="dcterms:W3CDTF">2022-01-10T14:56:49Z</dcterms:created>
  <dcterms:modified xsi:type="dcterms:W3CDTF">2022-09-19T16:00:17Z</dcterms:modified>
</cp:coreProperties>
</file>