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p:scale>
          <a:sx n="81" d="100"/>
          <a:sy n="81" d="100"/>
        </p:scale>
        <p:origin x="33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117465"/>
            <a:ext cx="12188825" cy="740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2/15/2021</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7269" y="6245449"/>
            <a:ext cx="4120636" cy="484566"/>
          </a:xfrm>
          <a:prstGeom prst="rect">
            <a:avLst/>
          </a:prstGeom>
        </p:spPr>
      </p:pic>
    </p:spTree>
    <p:extLst>
      <p:ext uri="{BB962C8B-B14F-4D97-AF65-F5344CB8AC3E}">
        <p14:creationId xmlns:p14="http://schemas.microsoft.com/office/powerpoint/2010/main" val="43268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2/15/2021</a:t>
            </a:fld>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3067421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156101"/>
            <a:ext cx="12188825" cy="701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2/15/2021</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7269" y="6264767"/>
            <a:ext cx="4120636" cy="484566"/>
          </a:xfrm>
          <a:prstGeom prst="rect">
            <a:avLst/>
          </a:prstGeom>
        </p:spPr>
      </p:pic>
    </p:spTree>
    <p:extLst>
      <p:ext uri="{BB962C8B-B14F-4D97-AF65-F5344CB8AC3E}">
        <p14:creationId xmlns:p14="http://schemas.microsoft.com/office/powerpoint/2010/main" val="2346489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2/15/2021</a:t>
            </a:fld>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39338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2/15/2021</a:t>
            </a:fld>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0346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2/15/2021</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4631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117465"/>
            <a:ext cx="12188825" cy="740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2/15/2021</a:t>
            </a:fld>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7269" y="6245449"/>
            <a:ext cx="4120636" cy="484566"/>
          </a:xfrm>
          <a:prstGeom prst="rect">
            <a:avLst/>
          </a:prstGeom>
        </p:spPr>
      </p:pic>
    </p:spTree>
    <p:extLst>
      <p:ext uri="{BB962C8B-B14F-4D97-AF65-F5344CB8AC3E}">
        <p14:creationId xmlns:p14="http://schemas.microsoft.com/office/powerpoint/2010/main" val="256573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2/15/2021</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0599" y="6245470"/>
            <a:ext cx="2897055" cy="448702"/>
          </a:xfrm>
          <a:prstGeom prst="rect">
            <a:avLst/>
          </a:prstGeom>
        </p:spPr>
      </p:pic>
    </p:spTree>
    <p:extLst>
      <p:ext uri="{BB962C8B-B14F-4D97-AF65-F5344CB8AC3E}">
        <p14:creationId xmlns:p14="http://schemas.microsoft.com/office/powerpoint/2010/main" val="335063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4896475"/>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749065"/>
            <a:ext cx="10113264" cy="558189"/>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2/15/2021</a:t>
            </a:fld>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66162" y="6340344"/>
            <a:ext cx="4120636" cy="484566"/>
          </a:xfrm>
          <a:prstGeom prst="rect">
            <a:avLst/>
          </a:prstGeom>
        </p:spPr>
      </p:pic>
    </p:spTree>
    <p:extLst>
      <p:ext uri="{BB962C8B-B14F-4D97-AF65-F5344CB8AC3E}">
        <p14:creationId xmlns:p14="http://schemas.microsoft.com/office/powerpoint/2010/main" val="185799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20496"/>
            <a:ext cx="12192000" cy="6375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2/15/2021</a:t>
            </a:fld>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066162" y="6340344"/>
            <a:ext cx="4120636" cy="484566"/>
          </a:xfrm>
          <a:prstGeom prst="rect">
            <a:avLst/>
          </a:prstGeom>
        </p:spPr>
      </p:pic>
    </p:spTree>
    <p:extLst>
      <p:ext uri="{BB962C8B-B14F-4D97-AF65-F5344CB8AC3E}">
        <p14:creationId xmlns:p14="http://schemas.microsoft.com/office/powerpoint/2010/main" val="31393881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Elizabeth.cuevas@ahn.org" TargetMode="External"/><Relationship Id="rId2" Type="http://schemas.openxmlformats.org/officeDocument/2006/relationships/hyperlink" Target="mailto:Divya.Venkat@ah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Teaching Social Determinants of Health through Experience</a:t>
            </a:r>
            <a:endParaRPr lang="en-US" dirty="0"/>
          </a:p>
        </p:txBody>
      </p:sp>
      <p:sp>
        <p:nvSpPr>
          <p:cNvPr id="3" name="Subtitle 2"/>
          <p:cNvSpPr>
            <a:spLocks noGrp="1"/>
          </p:cNvSpPr>
          <p:nvPr>
            <p:ph type="subTitle" idx="1"/>
          </p:nvPr>
        </p:nvSpPr>
        <p:spPr/>
        <p:txBody>
          <a:bodyPr>
            <a:normAutofit fontScale="62500" lnSpcReduction="20000"/>
          </a:bodyPr>
          <a:lstStyle/>
          <a:p>
            <a:r>
              <a:rPr lang="en-US" dirty="0" err="1" smtClean="0"/>
              <a:t>Divya</a:t>
            </a:r>
            <a:r>
              <a:rPr lang="en-US" dirty="0" smtClean="0"/>
              <a:t> </a:t>
            </a:r>
            <a:r>
              <a:rPr lang="en-US" dirty="0" err="1" smtClean="0"/>
              <a:t>Venkat,MD</a:t>
            </a:r>
            <a:endParaRPr lang="en-US" dirty="0" smtClean="0"/>
          </a:p>
          <a:p>
            <a:r>
              <a:rPr lang="en-US" dirty="0" smtClean="0"/>
              <a:t>Elizabeth Cuevas, MD</a:t>
            </a:r>
          </a:p>
          <a:p>
            <a:r>
              <a:rPr lang="en-US" dirty="0" smtClean="0"/>
              <a:t>The Center for Inclusion Health, Allegheny Health Network, Pittsburgh, PA</a:t>
            </a:r>
            <a:endParaRPr lang="en-US" dirty="0"/>
          </a:p>
        </p:txBody>
      </p:sp>
    </p:spTree>
    <p:extLst>
      <p:ext uri="{BB962C8B-B14F-4D97-AF65-F5344CB8AC3E}">
        <p14:creationId xmlns:p14="http://schemas.microsoft.com/office/powerpoint/2010/main" val="1519230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Re-group- 10 minutes</a:t>
            </a:r>
            <a:endParaRPr lang="en-US" dirty="0"/>
          </a:p>
        </p:txBody>
      </p:sp>
      <p:sp>
        <p:nvSpPr>
          <p:cNvPr id="3" name="Content Placeholder 2"/>
          <p:cNvSpPr>
            <a:spLocks noGrp="1"/>
          </p:cNvSpPr>
          <p:nvPr>
            <p:ph idx="1"/>
          </p:nvPr>
        </p:nvSpPr>
        <p:spPr/>
        <p:txBody>
          <a:bodyPr>
            <a:normAutofit/>
          </a:bodyPr>
          <a:lstStyle/>
          <a:p>
            <a:r>
              <a:rPr lang="en-US" sz="4000" dirty="0" smtClean="0"/>
              <a:t>What are experiences you would like your trainees to have?</a:t>
            </a:r>
          </a:p>
          <a:p>
            <a:r>
              <a:rPr lang="en-US" sz="4000" dirty="0" smtClean="0"/>
              <a:t>What are local organizations you can collaborate with?</a:t>
            </a:r>
            <a:endParaRPr lang="en-US" sz="4000" dirty="0"/>
          </a:p>
        </p:txBody>
      </p:sp>
    </p:spTree>
    <p:extLst>
      <p:ext uri="{BB962C8B-B14F-4D97-AF65-F5344CB8AC3E}">
        <p14:creationId xmlns:p14="http://schemas.microsoft.com/office/powerpoint/2010/main" val="126592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You decide to have your trainees visit a grocery store to learn more about the social determinants of health. </a:t>
            </a:r>
            <a:br>
              <a:rPr lang="en-US" sz="4000" dirty="0"/>
            </a:br>
            <a:r>
              <a:rPr lang="en-US" sz="4000" dirty="0"/>
              <a:t>1) Create an experience for the trainees at a grocery store.</a:t>
            </a:r>
            <a:br>
              <a:rPr lang="en-US" sz="4000" dirty="0"/>
            </a:br>
            <a:r>
              <a:rPr lang="en-US" sz="4000" dirty="0"/>
              <a:t>2) Write 3 learning objectives for this experience.</a:t>
            </a:r>
          </a:p>
        </p:txBody>
      </p:sp>
      <p:sp>
        <p:nvSpPr>
          <p:cNvPr id="4" name="Text Placeholder 3"/>
          <p:cNvSpPr>
            <a:spLocks noGrp="1"/>
          </p:cNvSpPr>
          <p:nvPr>
            <p:ph type="body" idx="1"/>
          </p:nvPr>
        </p:nvSpPr>
        <p:spPr/>
        <p:txBody>
          <a:bodyPr/>
          <a:lstStyle/>
          <a:p>
            <a:r>
              <a:rPr lang="en-US" dirty="0" smtClean="0"/>
              <a:t>Break-out Groups- 10 minutes</a:t>
            </a:r>
            <a:endParaRPr lang="en-US" dirty="0"/>
          </a:p>
        </p:txBody>
      </p:sp>
    </p:spTree>
    <p:extLst>
      <p:ext uri="{BB962C8B-B14F-4D97-AF65-F5344CB8AC3E}">
        <p14:creationId xmlns:p14="http://schemas.microsoft.com/office/powerpoint/2010/main" val="166099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Re-group- 15 minutes</a:t>
            </a:r>
            <a:endParaRPr lang="en-US" dirty="0"/>
          </a:p>
        </p:txBody>
      </p:sp>
      <p:sp>
        <p:nvSpPr>
          <p:cNvPr id="3" name="Content Placeholder 2"/>
          <p:cNvSpPr>
            <a:spLocks noGrp="1"/>
          </p:cNvSpPr>
          <p:nvPr>
            <p:ph idx="1"/>
          </p:nvPr>
        </p:nvSpPr>
        <p:spPr/>
        <p:txBody>
          <a:bodyPr>
            <a:normAutofit/>
          </a:bodyPr>
          <a:lstStyle/>
          <a:p>
            <a:r>
              <a:rPr lang="en-US" sz="4000" dirty="0" smtClean="0"/>
              <a:t>What experience do you want your trainees to have in a grocery store?</a:t>
            </a:r>
          </a:p>
          <a:p>
            <a:r>
              <a:rPr lang="en-US" sz="4000" dirty="0" smtClean="0"/>
              <a:t>What are possible learning objectives from this experience?</a:t>
            </a:r>
            <a:endParaRPr lang="en-US" sz="4000" dirty="0"/>
          </a:p>
        </p:txBody>
      </p:sp>
    </p:spTree>
    <p:extLst>
      <p:ext uri="{BB962C8B-B14F-4D97-AF65-F5344CB8AC3E}">
        <p14:creationId xmlns:p14="http://schemas.microsoft.com/office/powerpoint/2010/main" val="303076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65563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Contact information</a:t>
            </a:r>
            <a:endParaRPr lang="en-US" dirty="0"/>
          </a:p>
        </p:txBody>
      </p:sp>
      <p:sp>
        <p:nvSpPr>
          <p:cNvPr id="5" name="Content Placeholder 4"/>
          <p:cNvSpPr>
            <a:spLocks noGrp="1"/>
          </p:cNvSpPr>
          <p:nvPr>
            <p:ph idx="1"/>
          </p:nvPr>
        </p:nvSpPr>
        <p:spPr/>
        <p:txBody>
          <a:bodyPr/>
          <a:lstStyle/>
          <a:p>
            <a:r>
              <a:rPr lang="en-US" dirty="0" err="1" smtClean="0"/>
              <a:t>Divya</a:t>
            </a:r>
            <a:r>
              <a:rPr lang="en-US" dirty="0" smtClean="0"/>
              <a:t> </a:t>
            </a:r>
            <a:r>
              <a:rPr lang="en-US" dirty="0" err="1" smtClean="0"/>
              <a:t>Venkat</a:t>
            </a:r>
            <a:r>
              <a:rPr lang="en-US" dirty="0" smtClean="0"/>
              <a:t>, MD</a:t>
            </a:r>
          </a:p>
          <a:p>
            <a:r>
              <a:rPr lang="en-US" dirty="0" smtClean="0">
                <a:hlinkClick r:id="rId2"/>
              </a:rPr>
              <a:t>Divya.Venkat@ahn.org</a:t>
            </a:r>
            <a:endParaRPr lang="en-US" dirty="0" smtClean="0"/>
          </a:p>
          <a:p>
            <a:r>
              <a:rPr lang="en-US" dirty="0" smtClean="0"/>
              <a:t>Elizabeth Cuevas, MD</a:t>
            </a:r>
          </a:p>
          <a:p>
            <a:r>
              <a:rPr lang="en-US" dirty="0" smtClean="0">
                <a:hlinkClick r:id="rId3"/>
              </a:rPr>
              <a:t>Elizabeth.Cuevas@ahn.org</a:t>
            </a:r>
            <a:endParaRPr lang="en-US" dirty="0" smtClean="0"/>
          </a:p>
          <a:p>
            <a:endParaRPr lang="en-US" dirty="0"/>
          </a:p>
        </p:txBody>
      </p:sp>
    </p:spTree>
    <p:extLst>
      <p:ext uri="{BB962C8B-B14F-4D97-AF65-F5344CB8AC3E}">
        <p14:creationId xmlns:p14="http://schemas.microsoft.com/office/powerpoint/2010/main" val="1031625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None</a:t>
            </a:r>
            <a:endParaRPr lang="en-US" dirty="0"/>
          </a:p>
        </p:txBody>
      </p:sp>
    </p:spTree>
    <p:extLst>
      <p:ext uri="{BB962C8B-B14F-4D97-AF65-F5344CB8AC3E}">
        <p14:creationId xmlns:p14="http://schemas.microsoft.com/office/powerpoint/2010/main" val="3497939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Describe our program and the elective offered to trainees</a:t>
            </a:r>
          </a:p>
          <a:p>
            <a:r>
              <a:rPr lang="en-US" dirty="0" smtClean="0"/>
              <a:t>Discuss a current trainee elective schedule</a:t>
            </a:r>
          </a:p>
          <a:p>
            <a:r>
              <a:rPr lang="en-US" dirty="0" smtClean="0"/>
              <a:t>Develop a list of experiences for trainees at your institution</a:t>
            </a:r>
          </a:p>
          <a:p>
            <a:r>
              <a:rPr lang="en-US" dirty="0" smtClean="0"/>
              <a:t>Create an experience based on a social determinant</a:t>
            </a:r>
            <a:endParaRPr lang="en-US" dirty="0"/>
          </a:p>
        </p:txBody>
      </p:sp>
    </p:spTree>
    <p:extLst>
      <p:ext uri="{BB962C8B-B14F-4D97-AF65-F5344CB8AC3E}">
        <p14:creationId xmlns:p14="http://schemas.microsoft.com/office/powerpoint/2010/main" val="335162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for Inclusion Health</a:t>
            </a:r>
            <a:endParaRPr lang="en-US" dirty="0"/>
          </a:p>
        </p:txBody>
      </p:sp>
      <p:sp>
        <p:nvSpPr>
          <p:cNvPr id="3" name="Content Placeholder 2"/>
          <p:cNvSpPr>
            <a:spLocks noGrp="1"/>
          </p:cNvSpPr>
          <p:nvPr>
            <p:ph idx="1"/>
          </p:nvPr>
        </p:nvSpPr>
        <p:spPr/>
        <p:txBody>
          <a:bodyPr/>
          <a:lstStyle/>
          <a:p>
            <a:r>
              <a:rPr lang="en-US" dirty="0" smtClean="0"/>
              <a:t>Part of Allegheny Health Network in Pittsburgh, PA</a:t>
            </a:r>
          </a:p>
          <a:p>
            <a:r>
              <a:rPr lang="en-US" dirty="0" smtClean="0"/>
              <a:t>Started in 2014</a:t>
            </a:r>
          </a:p>
          <a:p>
            <a:r>
              <a:rPr lang="en-US" dirty="0" smtClean="0"/>
              <a:t>Engage, support, and improve systems of care for traditionally excluded populations</a:t>
            </a:r>
          </a:p>
          <a:p>
            <a:r>
              <a:rPr lang="en-US" dirty="0" smtClean="0"/>
              <a:t>Focus areas include substance use disorders, transgender health, street medicine, HIV, food insecurity, immigrant and refugee populations, and social determinants of health</a:t>
            </a:r>
          </a:p>
          <a:p>
            <a:r>
              <a:rPr lang="en-US" dirty="0" smtClean="0"/>
              <a:t>Multi-disciplinary teams composed of health care providers, social workers, dieticians, community health workers, and community outreach providers</a:t>
            </a:r>
          </a:p>
          <a:p>
            <a:endParaRPr lang="en-US" dirty="0"/>
          </a:p>
        </p:txBody>
      </p:sp>
    </p:spTree>
    <p:extLst>
      <p:ext uri="{BB962C8B-B14F-4D97-AF65-F5344CB8AC3E}">
        <p14:creationId xmlns:p14="http://schemas.microsoft.com/office/powerpoint/2010/main" val="182181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Health Elective</a:t>
            </a:r>
            <a:endParaRPr lang="en-US" dirty="0"/>
          </a:p>
        </p:txBody>
      </p:sp>
      <p:sp>
        <p:nvSpPr>
          <p:cNvPr id="3" name="Content Placeholder 2"/>
          <p:cNvSpPr>
            <a:spLocks noGrp="1"/>
          </p:cNvSpPr>
          <p:nvPr>
            <p:ph idx="1"/>
          </p:nvPr>
        </p:nvSpPr>
        <p:spPr/>
        <p:txBody>
          <a:bodyPr/>
          <a:lstStyle/>
          <a:p>
            <a:r>
              <a:rPr lang="en-US" dirty="0"/>
              <a:t>Created in </a:t>
            </a:r>
            <a:r>
              <a:rPr lang="en-US" dirty="0" smtClean="0"/>
              <a:t>2017</a:t>
            </a:r>
          </a:p>
          <a:p>
            <a:r>
              <a:rPr lang="en-US" dirty="0" smtClean="0"/>
              <a:t>One- to two- week electives for Internal </a:t>
            </a:r>
            <a:r>
              <a:rPr lang="en-US" dirty="0"/>
              <a:t>M</a:t>
            </a:r>
            <a:r>
              <a:rPr lang="en-US" dirty="0" smtClean="0"/>
              <a:t>edicine and Emergency </a:t>
            </a:r>
            <a:r>
              <a:rPr lang="en-US" dirty="0"/>
              <a:t>M</a:t>
            </a:r>
            <a:r>
              <a:rPr lang="en-US" dirty="0" smtClean="0"/>
              <a:t>edicine residents</a:t>
            </a:r>
          </a:p>
          <a:p>
            <a:r>
              <a:rPr lang="en-US" u="sng" dirty="0" smtClean="0"/>
              <a:t>Goals:</a:t>
            </a:r>
          </a:p>
          <a:p>
            <a:r>
              <a:rPr lang="en-US" dirty="0" smtClean="0"/>
              <a:t>To expose trainees to different clinical settings and a variety of experiences </a:t>
            </a:r>
          </a:p>
          <a:p>
            <a:r>
              <a:rPr lang="en-US" dirty="0" smtClean="0"/>
              <a:t>To provide a comprehensive view of social determinants of health through direct interactions with patients and services in the area</a:t>
            </a:r>
          </a:p>
          <a:p>
            <a:r>
              <a:rPr lang="en-US" dirty="0" smtClean="0"/>
              <a:t>To collaborate with local community based organizations, including needle exchange programs, homeless shelters, food banks, etc.</a:t>
            </a:r>
            <a:endParaRPr lang="en-US" dirty="0"/>
          </a:p>
        </p:txBody>
      </p:sp>
    </p:spTree>
    <p:extLst>
      <p:ext uri="{BB962C8B-B14F-4D97-AF65-F5344CB8AC3E}">
        <p14:creationId xmlns:p14="http://schemas.microsoft.com/office/powerpoint/2010/main" val="373256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 Reflections</a:t>
            </a:r>
            <a:endParaRPr lang="en-US" dirty="0"/>
          </a:p>
        </p:txBody>
      </p:sp>
      <p:sp>
        <p:nvSpPr>
          <p:cNvPr id="4" name="TextBox 3"/>
          <p:cNvSpPr txBox="1"/>
          <p:nvPr/>
        </p:nvSpPr>
        <p:spPr>
          <a:xfrm>
            <a:off x="1097280" y="1862051"/>
            <a:ext cx="100584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“I can now begin to understand where my patients are coming from – and what they must go back to when they leave the hospital.”</a:t>
            </a:r>
          </a:p>
        </p:txBody>
      </p:sp>
      <p:sp>
        <p:nvSpPr>
          <p:cNvPr id="5" name="TextBox 4"/>
          <p:cNvSpPr txBox="1"/>
          <p:nvPr/>
        </p:nvSpPr>
        <p:spPr>
          <a:xfrm>
            <a:off x="1097280" y="2422289"/>
            <a:ext cx="10058400"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“On street rounds, I was reminded of the importance of the importance of building relationships with underserved patients as opposed to just trying to ‘fix’ them. We can’t have an impact on patient’s healthcare needs until we make progress in their most basic and fundamental needs.”</a:t>
            </a:r>
          </a:p>
        </p:txBody>
      </p:sp>
      <p:sp>
        <p:nvSpPr>
          <p:cNvPr id="6" name="TextBox 5"/>
          <p:cNvSpPr txBox="1"/>
          <p:nvPr/>
        </p:nvSpPr>
        <p:spPr>
          <a:xfrm>
            <a:off x="1097280" y="3016699"/>
            <a:ext cx="10058400" cy="147732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a:t>“I wished I could have provided more solutions to their problems, started them on medications or even listened to their hearts and lungs for good measure. But that only would have made me comfortable, while not actually solving anything. Instead, I listened and observed, learning how I can better care for them in my practice of medicine. I made my presence known as someone who would include them in the healthcare conversation; someone who could be there for them.”</a:t>
            </a:r>
          </a:p>
        </p:txBody>
      </p:sp>
      <p:sp>
        <p:nvSpPr>
          <p:cNvPr id="7" name="TextBox 6"/>
          <p:cNvSpPr txBox="1"/>
          <p:nvPr/>
        </p:nvSpPr>
        <p:spPr>
          <a:xfrm>
            <a:off x="1097280" y="4182857"/>
            <a:ext cx="100584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dirty="0"/>
              <a:t>“It has taught me to look at the other side of things and address the “why” and to figure out the barriers patients may be facing instead of just reacting to what is in front of me.   I believe if everyone adapts their practice to follow this model of inclusion, healthcare can finally truly be available to ALL of society.”</a:t>
            </a:r>
          </a:p>
        </p:txBody>
      </p:sp>
      <p:sp>
        <p:nvSpPr>
          <p:cNvPr id="8" name="Rectangle 7"/>
          <p:cNvSpPr/>
          <p:nvPr/>
        </p:nvSpPr>
        <p:spPr>
          <a:xfrm>
            <a:off x="1097280" y="5383186"/>
            <a:ext cx="100584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dirty="0" smtClean="0"/>
              <a:t>“As </a:t>
            </a:r>
            <a:r>
              <a:rPr lang="en-US" dirty="0"/>
              <a:t>one of the women I met during rounds said, “it should be mandatory for doctors to come see where we live; they would treat us differently if they saw all the things we deal with.” </a:t>
            </a:r>
          </a:p>
        </p:txBody>
      </p:sp>
    </p:spTree>
    <p:extLst>
      <p:ext uri="{BB962C8B-B14F-4D97-AF65-F5344CB8AC3E}">
        <p14:creationId xmlns:p14="http://schemas.microsoft.com/office/powerpoint/2010/main" val="153431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5167499"/>
              </p:ext>
            </p:extLst>
          </p:nvPr>
        </p:nvGraphicFramePr>
        <p:xfrm>
          <a:off x="1097280" y="1820385"/>
          <a:ext cx="10058400" cy="4218106"/>
        </p:xfrm>
        <a:graphic>
          <a:graphicData uri="http://schemas.openxmlformats.org/drawingml/2006/table">
            <a:tbl>
              <a:tblPr firstRow="1" firstCol="1" bandRow="1">
                <a:tableStyleId>{5C22544A-7EE6-4342-B048-85BDC9FD1C3A}</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1676400">
                  <a:extLst>
                    <a:ext uri="{9D8B030D-6E8A-4147-A177-3AD203B41FA5}">
                      <a16:colId xmlns:a16="http://schemas.microsoft.com/office/drawing/2014/main" val="20005"/>
                    </a:ext>
                  </a:extLst>
                </a:gridCol>
              </a:tblGrid>
              <a:tr h="766928">
                <a:tc>
                  <a:txBody>
                    <a:bodyPr/>
                    <a:lstStyle/>
                    <a:p>
                      <a:pPr marL="0" marR="0" algn="l">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smtClean="0">
                          <a:effectLst/>
                        </a:rPr>
                        <a:t>Monday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smtClean="0">
                          <a:effectLst/>
                        </a:rPr>
                        <a:t>Tuesday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smtClean="0">
                          <a:effectLst/>
                        </a:rPr>
                        <a:t>Wednesday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smtClean="0">
                          <a:effectLst/>
                        </a:rPr>
                        <a:t>Thursday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smtClean="0">
                          <a:effectLst/>
                        </a:rPr>
                        <a:t>Friday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extLst>
                  <a:ext uri="{0D108BD9-81ED-4DB2-BD59-A6C34878D82A}">
                    <a16:rowId xmlns:a16="http://schemas.microsoft.com/office/drawing/2014/main" val="10000"/>
                  </a:ext>
                </a:extLst>
              </a:tr>
              <a:tr h="1533857">
                <a:tc>
                  <a:txBody>
                    <a:bodyPr/>
                    <a:lstStyle/>
                    <a:p>
                      <a:pPr marL="0" marR="0" algn="l">
                        <a:lnSpc>
                          <a:spcPct val="115000"/>
                        </a:lnSpc>
                        <a:spcBef>
                          <a:spcPts val="0"/>
                        </a:spcBef>
                        <a:spcAft>
                          <a:spcPts val="0"/>
                        </a:spcAft>
                      </a:pPr>
                      <a:r>
                        <a:rPr lang="en-US" sz="1800">
                          <a:effectLst/>
                        </a:rPr>
                        <a:t>AM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a:effectLst/>
                        </a:rPr>
                        <a:t>8:00am: Healthy Food </a:t>
                      </a:r>
                      <a:r>
                        <a:rPr lang="en-US" sz="1800" dirty="0" smtClean="0">
                          <a:effectLst/>
                        </a:rPr>
                        <a:t>Center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err="1">
                          <a:effectLst/>
                        </a:rPr>
                        <a:t>Suboxone</a:t>
                      </a:r>
                      <a:r>
                        <a:rPr lang="en-US" sz="1800" dirty="0">
                          <a:effectLst/>
                        </a:rPr>
                        <a:t> </a:t>
                      </a:r>
                      <a:r>
                        <a:rPr lang="en-US" sz="1800" dirty="0" smtClean="0">
                          <a:effectLst/>
                        </a:rPr>
                        <a:t>waiver</a:t>
                      </a:r>
                      <a:r>
                        <a:rPr lang="en-US" sz="1800" baseline="0" dirty="0" smtClean="0">
                          <a:effectLst/>
                        </a:rPr>
                        <a:t> t</a:t>
                      </a:r>
                      <a:r>
                        <a:rPr lang="en-US" sz="1800" dirty="0" smtClean="0">
                          <a:effectLst/>
                        </a:rPr>
                        <a:t>raining </a:t>
                      </a:r>
                      <a:r>
                        <a:rPr lang="en-US" sz="1800" dirty="0">
                          <a:effectLst/>
                        </a:rPr>
                        <a:t>(4-8 hours</a:t>
                      </a:r>
                      <a:r>
                        <a:rPr lang="en-US" sz="1800" dirty="0" smtClean="0">
                          <a:effectLst/>
                        </a:rPr>
                        <a:t>) </a:t>
                      </a: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a:effectLst/>
                        </a:rPr>
                        <a:t>8:00am: </a:t>
                      </a:r>
                      <a:endParaRPr lang="en-US" sz="1800" dirty="0" smtClean="0">
                        <a:effectLst/>
                      </a:endParaRPr>
                    </a:p>
                    <a:p>
                      <a:pPr marL="0" marR="0" algn="l">
                        <a:lnSpc>
                          <a:spcPct val="115000"/>
                        </a:lnSpc>
                        <a:spcBef>
                          <a:spcPts val="0"/>
                        </a:spcBef>
                        <a:spcAft>
                          <a:spcPts val="0"/>
                        </a:spcAft>
                      </a:pPr>
                      <a:r>
                        <a:rPr lang="en-US" sz="1800" dirty="0" err="1" smtClean="0">
                          <a:effectLst/>
                        </a:rPr>
                        <a:t>Peri</a:t>
                      </a:r>
                      <a:r>
                        <a:rPr lang="en-US" sz="1800" dirty="0" smtClean="0">
                          <a:effectLst/>
                        </a:rPr>
                        <a:t>-natal Hope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smtClean="0">
                          <a:effectLst/>
                        </a:rPr>
                        <a:t>8:45am: MOUD clinic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a:effectLst/>
                        </a:rPr>
                        <a:t>10:00am: </a:t>
                      </a:r>
                      <a:endParaRPr lang="en-US" sz="1800" dirty="0" smtClean="0">
                        <a:effectLst/>
                      </a:endParaRPr>
                    </a:p>
                    <a:p>
                      <a:pPr marL="0" marR="0" algn="l">
                        <a:lnSpc>
                          <a:spcPct val="115000"/>
                        </a:lnSpc>
                        <a:spcBef>
                          <a:spcPts val="0"/>
                        </a:spcBef>
                        <a:spcAft>
                          <a:spcPts val="0"/>
                        </a:spcAft>
                      </a:pPr>
                      <a:r>
                        <a:rPr lang="en-US" sz="1800" dirty="0" smtClean="0">
                          <a:effectLst/>
                        </a:rPr>
                        <a:t>Food </a:t>
                      </a:r>
                      <a:r>
                        <a:rPr lang="en-US" sz="1800" dirty="0">
                          <a:effectLst/>
                        </a:rPr>
                        <a:t>Box </a:t>
                      </a:r>
                      <a:r>
                        <a:rPr lang="en-US" sz="1800" dirty="0" smtClean="0">
                          <a:effectLst/>
                        </a:rPr>
                        <a:t>Delivery</a:t>
                      </a:r>
                      <a:endParaRPr lang="en-US" sz="1800" dirty="0">
                        <a:effectLst/>
                      </a:endParaRPr>
                    </a:p>
                  </a:txBody>
                  <a:tcPr marL="45928" marR="45928" marT="0" marB="0"/>
                </a:tc>
                <a:extLst>
                  <a:ext uri="{0D108BD9-81ED-4DB2-BD59-A6C34878D82A}">
                    <a16:rowId xmlns:a16="http://schemas.microsoft.com/office/drawing/2014/main" val="10001"/>
                  </a:ext>
                </a:extLst>
              </a:tr>
              <a:tr h="1917321">
                <a:tc>
                  <a:txBody>
                    <a:bodyPr/>
                    <a:lstStyle/>
                    <a:p>
                      <a:pPr marL="0" marR="0" algn="l">
                        <a:lnSpc>
                          <a:spcPct val="115000"/>
                        </a:lnSpc>
                        <a:spcBef>
                          <a:spcPts val="0"/>
                        </a:spcBef>
                        <a:spcAft>
                          <a:spcPts val="0"/>
                        </a:spcAft>
                      </a:pPr>
                      <a:r>
                        <a:rPr lang="en-US" sz="1800">
                          <a:effectLst/>
                        </a:rPr>
                        <a:t>PM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a:effectLst/>
                        </a:rPr>
                        <a:t>1:00pm</a:t>
                      </a:r>
                      <a:r>
                        <a:rPr lang="en-US" sz="1800" dirty="0" smtClean="0">
                          <a:effectLst/>
                        </a:rPr>
                        <a:t>:</a:t>
                      </a:r>
                    </a:p>
                    <a:p>
                      <a:pPr marL="0" marR="0" algn="l">
                        <a:lnSpc>
                          <a:spcPct val="115000"/>
                        </a:lnSpc>
                        <a:spcBef>
                          <a:spcPts val="0"/>
                        </a:spcBef>
                        <a:spcAft>
                          <a:spcPts val="0"/>
                        </a:spcAft>
                      </a:pPr>
                      <a:r>
                        <a:rPr lang="en-US" sz="1800" dirty="0" smtClean="0">
                          <a:effectLst/>
                        </a:rPr>
                        <a:t>Social </a:t>
                      </a:r>
                      <a:r>
                        <a:rPr lang="en-US" sz="1800" dirty="0">
                          <a:effectLst/>
                        </a:rPr>
                        <a:t>Work </a:t>
                      </a:r>
                      <a:r>
                        <a:rPr lang="en-US" sz="1800" dirty="0" smtClean="0">
                          <a:effectLst/>
                        </a:rPr>
                        <a:t>at</a:t>
                      </a:r>
                      <a:r>
                        <a:rPr lang="en-US" sz="1800" baseline="0" dirty="0" smtClean="0">
                          <a:effectLst/>
                        </a:rPr>
                        <a:t> MOUD clinic</a:t>
                      </a:r>
                      <a:r>
                        <a:rPr lang="en-US" sz="1800" dirty="0">
                          <a:effectLst/>
                        </a:rPr>
                        <a:t> </a:t>
                      </a:r>
                    </a:p>
                    <a:p>
                      <a:pPr marL="0" marR="0" indent="457200" algn="l">
                        <a:lnSpc>
                          <a:spcPct val="115000"/>
                        </a:lnSpc>
                        <a:spcBef>
                          <a:spcPts val="0"/>
                        </a:spcBef>
                        <a:spcAft>
                          <a:spcPts val="10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a:effectLst/>
                        </a:rPr>
                        <a:t>1:00PM: </a:t>
                      </a:r>
                    </a:p>
                    <a:p>
                      <a:pPr marL="0" marR="0" algn="l">
                        <a:lnSpc>
                          <a:spcPct val="115000"/>
                        </a:lnSpc>
                        <a:spcBef>
                          <a:spcPts val="0"/>
                        </a:spcBef>
                        <a:spcAft>
                          <a:spcPts val="0"/>
                        </a:spcAft>
                      </a:pPr>
                      <a:r>
                        <a:rPr lang="en-US" sz="1800" dirty="0" smtClean="0">
                          <a:effectLst/>
                        </a:rPr>
                        <a:t>Needle Exchange</a:t>
                      </a:r>
                      <a:endParaRPr lang="en-US" sz="1800" dirty="0">
                        <a:effectLst/>
                      </a:endParaRPr>
                    </a:p>
                  </a:txBody>
                  <a:tcPr marL="45928" marR="45928" marT="0" marB="0"/>
                </a:tc>
                <a:tc>
                  <a:txBody>
                    <a:bodyPr/>
                    <a:lstStyle/>
                    <a:p>
                      <a:pPr marL="0" marR="0" algn="l">
                        <a:lnSpc>
                          <a:spcPct val="115000"/>
                        </a:lnSpc>
                        <a:spcBef>
                          <a:spcPts val="0"/>
                        </a:spcBef>
                        <a:spcAft>
                          <a:spcPts val="0"/>
                        </a:spcAft>
                      </a:pPr>
                      <a:r>
                        <a:rPr lang="en-US" sz="1800" dirty="0">
                          <a:effectLst/>
                        </a:rPr>
                        <a:t>1:00pm: </a:t>
                      </a:r>
                      <a:endParaRPr lang="en-US" sz="1800" dirty="0" smtClean="0">
                        <a:effectLst/>
                      </a:endParaRPr>
                    </a:p>
                    <a:p>
                      <a:pPr marL="0" marR="0" algn="l">
                        <a:lnSpc>
                          <a:spcPct val="115000"/>
                        </a:lnSpc>
                        <a:spcBef>
                          <a:spcPts val="0"/>
                        </a:spcBef>
                        <a:spcAft>
                          <a:spcPts val="0"/>
                        </a:spcAft>
                      </a:pPr>
                      <a:r>
                        <a:rPr lang="en-US" sz="1800" dirty="0" smtClean="0">
                          <a:effectLst/>
                        </a:rPr>
                        <a:t>Mobile Medical Van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a:effectLst/>
                        </a:rPr>
                        <a:t>1:15pm: </a:t>
                      </a:r>
                      <a:endParaRPr lang="en-US" sz="1800" dirty="0" smtClean="0">
                        <a:effectLst/>
                      </a:endParaRPr>
                    </a:p>
                    <a:p>
                      <a:pPr marL="0" marR="0" algn="l">
                        <a:lnSpc>
                          <a:spcPct val="115000"/>
                        </a:lnSpc>
                        <a:spcBef>
                          <a:spcPts val="0"/>
                        </a:spcBef>
                        <a:spcAft>
                          <a:spcPts val="0"/>
                        </a:spcAft>
                      </a:pPr>
                      <a:r>
                        <a:rPr lang="en-US" sz="1800" dirty="0" smtClean="0">
                          <a:effectLst/>
                        </a:rPr>
                        <a:t>Street Rounds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tc>
                  <a:txBody>
                    <a:bodyPr/>
                    <a:lstStyle/>
                    <a:p>
                      <a:pPr marL="0" marR="0" algn="l">
                        <a:lnSpc>
                          <a:spcPct val="115000"/>
                        </a:lnSpc>
                        <a:spcBef>
                          <a:spcPts val="0"/>
                        </a:spcBef>
                        <a:spcAft>
                          <a:spcPts val="0"/>
                        </a:spcAft>
                      </a:pPr>
                      <a:r>
                        <a:rPr lang="en-US" sz="1800" dirty="0">
                          <a:effectLst/>
                        </a:rPr>
                        <a:t>Netflix Documentary: “Crack”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928" marR="45928"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10630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Experiences</a:t>
            </a:r>
            <a:endParaRPr lang="en-US" dirty="0"/>
          </a:p>
        </p:txBody>
      </p:sp>
      <p:sp>
        <p:nvSpPr>
          <p:cNvPr id="3" name="Content Placeholder 2"/>
          <p:cNvSpPr>
            <a:spLocks noGrp="1"/>
          </p:cNvSpPr>
          <p:nvPr>
            <p:ph idx="1"/>
          </p:nvPr>
        </p:nvSpPr>
        <p:spPr/>
        <p:txBody>
          <a:bodyPr/>
          <a:lstStyle/>
          <a:p>
            <a:r>
              <a:rPr lang="en-US" dirty="0" smtClean="0"/>
              <a:t>“Day in the Life”</a:t>
            </a:r>
          </a:p>
          <a:p>
            <a:pPr lvl="1"/>
            <a:r>
              <a:rPr lang="en-US" dirty="0" smtClean="0"/>
              <a:t>Trainees spend a day in the life of a patient including visiting the Welfare office by 8am and budgeting a meal for 4 people at a grocery store</a:t>
            </a:r>
            <a:endParaRPr lang="en-US" dirty="0"/>
          </a:p>
          <a:p>
            <a:r>
              <a:rPr lang="en-US" dirty="0" smtClean="0"/>
              <a:t>Appointments with patients</a:t>
            </a:r>
          </a:p>
          <a:p>
            <a:pPr lvl="1"/>
            <a:r>
              <a:rPr lang="en-US" dirty="0" smtClean="0"/>
              <a:t>Trainees go to appointments with patients using the same modes of transportation and experience office wait times</a:t>
            </a:r>
          </a:p>
        </p:txBody>
      </p:sp>
    </p:spTree>
    <p:extLst>
      <p:ext uri="{BB962C8B-B14F-4D97-AF65-F5344CB8AC3E}">
        <p14:creationId xmlns:p14="http://schemas.microsoft.com/office/powerpoint/2010/main" val="122901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Create a list of </a:t>
            </a:r>
            <a:r>
              <a:rPr lang="en-US" sz="5400" dirty="0" smtClean="0"/>
              <a:t>possible experiences in your city/town that focus on and address social </a:t>
            </a:r>
            <a:r>
              <a:rPr lang="en-US" sz="5400" dirty="0"/>
              <a:t>determinants of </a:t>
            </a:r>
            <a:r>
              <a:rPr lang="en-US" sz="5400" dirty="0" smtClean="0"/>
              <a:t>health </a:t>
            </a:r>
            <a:endParaRPr lang="en-US" sz="5400" dirty="0"/>
          </a:p>
        </p:txBody>
      </p:sp>
      <p:sp>
        <p:nvSpPr>
          <p:cNvPr id="3" name="Content Placeholder 2"/>
          <p:cNvSpPr>
            <a:spLocks noGrp="1"/>
          </p:cNvSpPr>
          <p:nvPr>
            <p:ph type="body" idx="1"/>
          </p:nvPr>
        </p:nvSpPr>
        <p:spPr/>
        <p:txBody>
          <a:bodyPr/>
          <a:lstStyle/>
          <a:p>
            <a:r>
              <a:rPr lang="en-US" dirty="0" smtClean="0"/>
              <a:t>Breakout Groups</a:t>
            </a:r>
          </a:p>
          <a:p>
            <a:r>
              <a:rPr lang="en-US" dirty="0" smtClean="0"/>
              <a:t>10 Minutes</a:t>
            </a:r>
            <a:endParaRPr lang="en-US" dirty="0"/>
          </a:p>
        </p:txBody>
      </p:sp>
    </p:spTree>
    <p:extLst>
      <p:ext uri="{BB962C8B-B14F-4D97-AF65-F5344CB8AC3E}">
        <p14:creationId xmlns:p14="http://schemas.microsoft.com/office/powerpoint/2010/main" val="80166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4E2A84"/>
      </a:dk2>
      <a:lt2>
        <a:srgbClr val="DCD8DC"/>
      </a:lt2>
      <a:accent1>
        <a:srgbClr val="4E2A84"/>
      </a:accent1>
      <a:accent2>
        <a:srgbClr val="372058"/>
      </a:accent2>
      <a:accent3>
        <a:srgbClr val="CDB5DC"/>
      </a:accent3>
      <a:accent4>
        <a:srgbClr val="EEE6F3"/>
      </a:accent4>
      <a:accent5>
        <a:srgbClr val="494949"/>
      </a:accent5>
      <a:accent6>
        <a:srgbClr val="7F7B99"/>
      </a:accent6>
      <a:hlink>
        <a:srgbClr val="595959"/>
      </a:hlink>
      <a:folHlink>
        <a:srgbClr val="8C8C8C"/>
      </a:folHlink>
    </a:clrScheme>
    <a:fontScheme name="Custom 2">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DoHNCEAS" id="{608B5AF3-3190-4D80-B094-BA440A33F84F}" vid="{0BAA86F3-7056-4542-899C-A0938F170664}"/>
    </a:ext>
  </a:extLst>
</a:theme>
</file>

<file path=docProps/app.xml><?xml version="1.0" encoding="utf-8"?>
<Properties xmlns="http://schemas.openxmlformats.org/officeDocument/2006/extended-properties" xmlns:vt="http://schemas.openxmlformats.org/officeDocument/2006/docPropsVTypes">
  <Template>SDoHNCEAS</Template>
  <TotalTime>0</TotalTime>
  <Words>745</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Retrospect</vt:lpstr>
      <vt:lpstr>Teaching Social Determinants of Health through Experience</vt:lpstr>
      <vt:lpstr>Disclosures</vt:lpstr>
      <vt:lpstr>Learning Objectives</vt:lpstr>
      <vt:lpstr>Center for Inclusion Health</vt:lpstr>
      <vt:lpstr>Inclusion Health Elective</vt:lpstr>
      <vt:lpstr>Resident Reflections</vt:lpstr>
      <vt:lpstr>Sample Schedule</vt:lpstr>
      <vt:lpstr>Other Experiences</vt:lpstr>
      <vt:lpstr>Create a list of possible experiences in your city/town that focus on and address social determinants of health </vt:lpstr>
      <vt:lpstr>Re-group- 10 minutes</vt:lpstr>
      <vt:lpstr>You decide to have your trainees visit a grocery store to learn more about the social determinants of health.  1) Create an experience for the trainees at a grocery store. 2) Write 3 learning objectives for this experience.</vt:lpstr>
      <vt:lpstr>Re-group- 15 minutes</vt:lpstr>
      <vt:lpstr>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Social Determinants of Health through Experience</dc:title>
  <dc:creator>Clare Petrie</dc:creator>
  <cp:lastModifiedBy>Clare Petrie</cp:lastModifiedBy>
  <cp:revision>1</cp:revision>
  <dcterms:created xsi:type="dcterms:W3CDTF">2021-02-15T20:52:43Z</dcterms:created>
  <dcterms:modified xsi:type="dcterms:W3CDTF">2021-02-15T20:53:14Z</dcterms:modified>
</cp:coreProperties>
</file>