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 id="2147483768" r:id="rId2"/>
  </p:sldMasterIdLst>
  <p:notesMasterIdLst>
    <p:notesMasterId r:id="rId50"/>
  </p:notesMasterIdLst>
  <p:sldIdLst>
    <p:sldId id="256" r:id="rId3"/>
    <p:sldId id="339" r:id="rId4"/>
    <p:sldId id="411" r:id="rId5"/>
    <p:sldId id="442" r:id="rId6"/>
    <p:sldId id="412" r:id="rId7"/>
    <p:sldId id="315" r:id="rId8"/>
    <p:sldId id="317" r:id="rId9"/>
    <p:sldId id="429" r:id="rId10"/>
    <p:sldId id="318" r:id="rId11"/>
    <p:sldId id="319" r:id="rId12"/>
    <p:sldId id="320" r:id="rId13"/>
    <p:sldId id="321" r:id="rId14"/>
    <p:sldId id="322" r:id="rId15"/>
    <p:sldId id="323" r:id="rId16"/>
    <p:sldId id="324" r:id="rId17"/>
    <p:sldId id="325" r:id="rId18"/>
    <p:sldId id="420" r:id="rId19"/>
    <p:sldId id="432" r:id="rId20"/>
    <p:sldId id="419" r:id="rId21"/>
    <p:sldId id="430" r:id="rId22"/>
    <p:sldId id="438" r:id="rId23"/>
    <p:sldId id="433" r:id="rId24"/>
    <p:sldId id="439" r:id="rId25"/>
    <p:sldId id="434" r:id="rId26"/>
    <p:sldId id="440" r:id="rId27"/>
    <p:sldId id="435" r:id="rId28"/>
    <p:sldId id="441" r:id="rId29"/>
    <p:sldId id="436" r:id="rId30"/>
    <p:sldId id="437" r:id="rId31"/>
    <p:sldId id="416" r:id="rId32"/>
    <p:sldId id="424" r:id="rId33"/>
    <p:sldId id="426" r:id="rId34"/>
    <p:sldId id="425" r:id="rId35"/>
    <p:sldId id="428" r:id="rId36"/>
    <p:sldId id="328" r:id="rId37"/>
    <p:sldId id="329" r:id="rId38"/>
    <p:sldId id="443" r:id="rId39"/>
    <p:sldId id="330" r:id="rId40"/>
    <p:sldId id="445" r:id="rId41"/>
    <p:sldId id="444" r:id="rId42"/>
    <p:sldId id="333" r:id="rId43"/>
    <p:sldId id="334" r:id="rId44"/>
    <p:sldId id="335" r:id="rId45"/>
    <p:sldId id="421" r:id="rId46"/>
    <p:sldId id="422" r:id="rId47"/>
    <p:sldId id="423" r:id="rId48"/>
    <p:sldId id="41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67747" autoAdjust="0"/>
  </p:normalViewPr>
  <p:slideViewPr>
    <p:cSldViewPr snapToGrid="0">
      <p:cViewPr varScale="1">
        <p:scale>
          <a:sx n="49" d="100"/>
          <a:sy n="49" d="100"/>
        </p:scale>
        <p:origin x="15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C1DA9-2532-2C47-A046-94F8D546FE16}" type="doc">
      <dgm:prSet loTypeId="urn:microsoft.com/office/officeart/2005/8/layout/hProcess9" loCatId="" qsTypeId="urn:microsoft.com/office/officeart/2005/8/quickstyle/simple1" qsCatId="simple" csTypeId="urn:microsoft.com/office/officeart/2005/8/colors/accent2_1" csCatId="accent2" phldr="1"/>
      <dgm:spPr/>
      <dgm:t>
        <a:bodyPr/>
        <a:lstStyle/>
        <a:p>
          <a:endParaRPr lang="en-US"/>
        </a:p>
      </dgm:t>
    </dgm:pt>
    <dgm:pt modelId="{DD1209CD-0918-0746-902C-C92F66C625D3}">
      <dgm:prSet phldrT="[Text]"/>
      <dgm:spPr/>
      <dgm:t>
        <a:bodyPr/>
        <a:lstStyle/>
        <a:p>
          <a:r>
            <a:rPr lang="en-US" dirty="0"/>
            <a:t>Structural Determinants of Health</a:t>
          </a:r>
        </a:p>
      </dgm:t>
    </dgm:pt>
    <dgm:pt modelId="{28CA2DF5-E412-0647-A8EC-FBA6AC80F7D0}" type="parTrans" cxnId="{5B193886-DC8D-B849-B579-88425515543E}">
      <dgm:prSet/>
      <dgm:spPr/>
      <dgm:t>
        <a:bodyPr/>
        <a:lstStyle/>
        <a:p>
          <a:endParaRPr lang="en-US"/>
        </a:p>
      </dgm:t>
    </dgm:pt>
    <dgm:pt modelId="{34A4C1DC-220C-2B47-A8F4-079DC0B1E5BC}" type="sibTrans" cxnId="{5B193886-DC8D-B849-B579-88425515543E}">
      <dgm:prSet/>
      <dgm:spPr/>
      <dgm:t>
        <a:bodyPr/>
        <a:lstStyle/>
        <a:p>
          <a:endParaRPr lang="en-US"/>
        </a:p>
      </dgm:t>
    </dgm:pt>
    <dgm:pt modelId="{51A2EEE3-D476-B146-B656-5C83415A122D}">
      <dgm:prSet phldrT="[Text]"/>
      <dgm:spPr/>
      <dgm:t>
        <a:bodyPr/>
        <a:lstStyle/>
        <a:p>
          <a:r>
            <a:rPr lang="en-US" dirty="0"/>
            <a:t>Social Determinants of Health</a:t>
          </a:r>
        </a:p>
      </dgm:t>
    </dgm:pt>
    <dgm:pt modelId="{BD4BE27A-F978-374A-8309-E2CBBCFC1861}" type="parTrans" cxnId="{3B661155-7E38-6549-B85A-C3C76599840A}">
      <dgm:prSet/>
      <dgm:spPr/>
      <dgm:t>
        <a:bodyPr/>
        <a:lstStyle/>
        <a:p>
          <a:endParaRPr lang="en-US"/>
        </a:p>
      </dgm:t>
    </dgm:pt>
    <dgm:pt modelId="{A404E55C-6EE6-B848-AB7C-F8815C2D1E3B}" type="sibTrans" cxnId="{3B661155-7E38-6549-B85A-C3C76599840A}">
      <dgm:prSet/>
      <dgm:spPr/>
      <dgm:t>
        <a:bodyPr/>
        <a:lstStyle/>
        <a:p>
          <a:endParaRPr lang="en-US"/>
        </a:p>
      </dgm:t>
    </dgm:pt>
    <dgm:pt modelId="{26568790-85AD-8D42-AFF7-16BF24F4193A}">
      <dgm:prSet phldrT="[Text]"/>
      <dgm:spPr/>
      <dgm:t>
        <a:bodyPr/>
        <a:lstStyle/>
        <a:p>
          <a:r>
            <a:rPr lang="en-US" dirty="0"/>
            <a:t>Health Disparities</a:t>
          </a:r>
        </a:p>
      </dgm:t>
    </dgm:pt>
    <dgm:pt modelId="{3E87D949-B703-574C-9704-14A88A0C4F2C}" type="parTrans" cxnId="{B601166F-3148-B940-AD50-5DAB6F1532A7}">
      <dgm:prSet/>
      <dgm:spPr/>
      <dgm:t>
        <a:bodyPr/>
        <a:lstStyle/>
        <a:p>
          <a:endParaRPr lang="en-US"/>
        </a:p>
      </dgm:t>
    </dgm:pt>
    <dgm:pt modelId="{2E0CAE12-3A51-C84D-853F-DDD18E3761D1}" type="sibTrans" cxnId="{B601166F-3148-B940-AD50-5DAB6F1532A7}">
      <dgm:prSet/>
      <dgm:spPr/>
      <dgm:t>
        <a:bodyPr/>
        <a:lstStyle/>
        <a:p>
          <a:endParaRPr lang="en-US"/>
        </a:p>
      </dgm:t>
    </dgm:pt>
    <dgm:pt modelId="{4F46BB3E-6E31-5343-81CE-23C8E7CA2BF3}" type="pres">
      <dgm:prSet presAssocID="{FEAC1DA9-2532-2C47-A046-94F8D546FE16}" presName="CompostProcess" presStyleCnt="0">
        <dgm:presLayoutVars>
          <dgm:dir/>
          <dgm:resizeHandles val="exact"/>
        </dgm:presLayoutVars>
      </dgm:prSet>
      <dgm:spPr/>
      <dgm:t>
        <a:bodyPr/>
        <a:lstStyle/>
        <a:p>
          <a:endParaRPr lang="en-US"/>
        </a:p>
      </dgm:t>
    </dgm:pt>
    <dgm:pt modelId="{5CBF068E-EC44-044D-90B8-BBF4CD5226E9}" type="pres">
      <dgm:prSet presAssocID="{FEAC1DA9-2532-2C47-A046-94F8D546FE16}" presName="arrow" presStyleLbl="bgShp" presStyleIdx="0" presStyleCnt="1"/>
      <dgm:spPr>
        <a:solidFill>
          <a:schemeClr val="accent3">
            <a:lumMod val="75000"/>
          </a:schemeClr>
        </a:solidFill>
      </dgm:spPr>
    </dgm:pt>
    <dgm:pt modelId="{2B8BCAD4-0C40-7446-8680-07584A6214E5}" type="pres">
      <dgm:prSet presAssocID="{FEAC1DA9-2532-2C47-A046-94F8D546FE16}" presName="linearProcess" presStyleCnt="0"/>
      <dgm:spPr/>
    </dgm:pt>
    <dgm:pt modelId="{AA36AA8A-1032-774B-8264-9A87692F75FB}" type="pres">
      <dgm:prSet presAssocID="{DD1209CD-0918-0746-902C-C92F66C625D3}" presName="textNode" presStyleLbl="node1" presStyleIdx="0" presStyleCnt="3">
        <dgm:presLayoutVars>
          <dgm:bulletEnabled val="1"/>
        </dgm:presLayoutVars>
      </dgm:prSet>
      <dgm:spPr/>
      <dgm:t>
        <a:bodyPr/>
        <a:lstStyle/>
        <a:p>
          <a:endParaRPr lang="en-US"/>
        </a:p>
      </dgm:t>
    </dgm:pt>
    <dgm:pt modelId="{BCDF9403-E282-DE40-B029-5CC49B657CEB}" type="pres">
      <dgm:prSet presAssocID="{34A4C1DC-220C-2B47-A8F4-079DC0B1E5BC}" presName="sibTrans" presStyleCnt="0"/>
      <dgm:spPr/>
    </dgm:pt>
    <dgm:pt modelId="{A8F5354D-FEA3-EF4B-B43B-D66C9E439BA5}" type="pres">
      <dgm:prSet presAssocID="{51A2EEE3-D476-B146-B656-5C83415A122D}" presName="textNode" presStyleLbl="node1" presStyleIdx="1" presStyleCnt="3">
        <dgm:presLayoutVars>
          <dgm:bulletEnabled val="1"/>
        </dgm:presLayoutVars>
      </dgm:prSet>
      <dgm:spPr/>
      <dgm:t>
        <a:bodyPr/>
        <a:lstStyle/>
        <a:p>
          <a:endParaRPr lang="en-US"/>
        </a:p>
      </dgm:t>
    </dgm:pt>
    <dgm:pt modelId="{9B325F32-07D0-494A-A41F-95AF2B7C96E1}" type="pres">
      <dgm:prSet presAssocID="{A404E55C-6EE6-B848-AB7C-F8815C2D1E3B}" presName="sibTrans" presStyleCnt="0"/>
      <dgm:spPr/>
    </dgm:pt>
    <dgm:pt modelId="{0E3DEB3D-E9BC-6B4D-B069-384360022965}" type="pres">
      <dgm:prSet presAssocID="{26568790-85AD-8D42-AFF7-16BF24F4193A}" presName="textNode" presStyleLbl="node1" presStyleIdx="2" presStyleCnt="3">
        <dgm:presLayoutVars>
          <dgm:bulletEnabled val="1"/>
        </dgm:presLayoutVars>
      </dgm:prSet>
      <dgm:spPr/>
      <dgm:t>
        <a:bodyPr/>
        <a:lstStyle/>
        <a:p>
          <a:endParaRPr lang="en-US"/>
        </a:p>
      </dgm:t>
    </dgm:pt>
  </dgm:ptLst>
  <dgm:cxnLst>
    <dgm:cxn modelId="{AA41CA2A-F5CC-1A4C-9057-11B776DC9323}" type="presOf" srcId="{DD1209CD-0918-0746-902C-C92F66C625D3}" destId="{AA36AA8A-1032-774B-8264-9A87692F75FB}" srcOrd="0" destOrd="0" presId="urn:microsoft.com/office/officeart/2005/8/layout/hProcess9"/>
    <dgm:cxn modelId="{0FA800BB-80A4-C04A-BC85-F2526D97DF32}" type="presOf" srcId="{26568790-85AD-8D42-AFF7-16BF24F4193A}" destId="{0E3DEB3D-E9BC-6B4D-B069-384360022965}" srcOrd="0" destOrd="0" presId="urn:microsoft.com/office/officeart/2005/8/layout/hProcess9"/>
    <dgm:cxn modelId="{25598EED-12D9-704B-950A-FC423FF17922}" type="presOf" srcId="{FEAC1DA9-2532-2C47-A046-94F8D546FE16}" destId="{4F46BB3E-6E31-5343-81CE-23C8E7CA2BF3}" srcOrd="0" destOrd="0" presId="urn:microsoft.com/office/officeart/2005/8/layout/hProcess9"/>
    <dgm:cxn modelId="{A20F631D-6DBB-1147-9E9D-53314919ABBC}" type="presOf" srcId="{51A2EEE3-D476-B146-B656-5C83415A122D}" destId="{A8F5354D-FEA3-EF4B-B43B-D66C9E439BA5}" srcOrd="0" destOrd="0" presId="urn:microsoft.com/office/officeart/2005/8/layout/hProcess9"/>
    <dgm:cxn modelId="{3B661155-7E38-6549-B85A-C3C76599840A}" srcId="{FEAC1DA9-2532-2C47-A046-94F8D546FE16}" destId="{51A2EEE3-D476-B146-B656-5C83415A122D}" srcOrd="1" destOrd="0" parTransId="{BD4BE27A-F978-374A-8309-E2CBBCFC1861}" sibTransId="{A404E55C-6EE6-B848-AB7C-F8815C2D1E3B}"/>
    <dgm:cxn modelId="{B601166F-3148-B940-AD50-5DAB6F1532A7}" srcId="{FEAC1DA9-2532-2C47-A046-94F8D546FE16}" destId="{26568790-85AD-8D42-AFF7-16BF24F4193A}" srcOrd="2" destOrd="0" parTransId="{3E87D949-B703-574C-9704-14A88A0C4F2C}" sibTransId="{2E0CAE12-3A51-C84D-853F-DDD18E3761D1}"/>
    <dgm:cxn modelId="{5B193886-DC8D-B849-B579-88425515543E}" srcId="{FEAC1DA9-2532-2C47-A046-94F8D546FE16}" destId="{DD1209CD-0918-0746-902C-C92F66C625D3}" srcOrd="0" destOrd="0" parTransId="{28CA2DF5-E412-0647-A8EC-FBA6AC80F7D0}" sibTransId="{34A4C1DC-220C-2B47-A8F4-079DC0B1E5BC}"/>
    <dgm:cxn modelId="{C252ADF5-AE25-1B4D-8CD7-DFD5F0B816DC}" type="presParOf" srcId="{4F46BB3E-6E31-5343-81CE-23C8E7CA2BF3}" destId="{5CBF068E-EC44-044D-90B8-BBF4CD5226E9}" srcOrd="0" destOrd="0" presId="urn:microsoft.com/office/officeart/2005/8/layout/hProcess9"/>
    <dgm:cxn modelId="{078F20C9-2026-1643-B6B3-F97DA7FA5668}" type="presParOf" srcId="{4F46BB3E-6E31-5343-81CE-23C8E7CA2BF3}" destId="{2B8BCAD4-0C40-7446-8680-07584A6214E5}" srcOrd="1" destOrd="0" presId="urn:microsoft.com/office/officeart/2005/8/layout/hProcess9"/>
    <dgm:cxn modelId="{9E8BEA1C-D9B1-BC40-B096-B62C52CCA92E}" type="presParOf" srcId="{2B8BCAD4-0C40-7446-8680-07584A6214E5}" destId="{AA36AA8A-1032-774B-8264-9A87692F75FB}" srcOrd="0" destOrd="0" presId="urn:microsoft.com/office/officeart/2005/8/layout/hProcess9"/>
    <dgm:cxn modelId="{6E282CB6-12FB-C548-BCA8-15DBF0B0BB30}" type="presParOf" srcId="{2B8BCAD4-0C40-7446-8680-07584A6214E5}" destId="{BCDF9403-E282-DE40-B029-5CC49B657CEB}" srcOrd="1" destOrd="0" presId="urn:microsoft.com/office/officeart/2005/8/layout/hProcess9"/>
    <dgm:cxn modelId="{BDB76BAE-B8D4-9344-B6A2-98CF939F0B33}" type="presParOf" srcId="{2B8BCAD4-0C40-7446-8680-07584A6214E5}" destId="{A8F5354D-FEA3-EF4B-B43B-D66C9E439BA5}" srcOrd="2" destOrd="0" presId="urn:microsoft.com/office/officeart/2005/8/layout/hProcess9"/>
    <dgm:cxn modelId="{03089BF3-341D-754D-8BB6-8EC5D11A3FC5}" type="presParOf" srcId="{2B8BCAD4-0C40-7446-8680-07584A6214E5}" destId="{9B325F32-07D0-494A-A41F-95AF2B7C96E1}" srcOrd="3" destOrd="0" presId="urn:microsoft.com/office/officeart/2005/8/layout/hProcess9"/>
    <dgm:cxn modelId="{27F61655-5CAA-8F4D-AB48-0CE2DC56D8E6}" type="presParOf" srcId="{2B8BCAD4-0C40-7446-8680-07584A6214E5}" destId="{0E3DEB3D-E9BC-6B4D-B069-384360022965}"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58B53-DC1F-4F2E-8136-196C1BDD6C2F}"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570D09F3-38BF-4B46-874E-2C39A44E61D3}">
      <dgm:prSet custT="1"/>
      <dgm:spPr/>
      <dgm:t>
        <a:bodyPr/>
        <a:lstStyle/>
        <a:p>
          <a:endParaRPr lang="en-US" sz="2500" dirty="0"/>
        </a:p>
      </dgm:t>
    </dgm:pt>
    <dgm:pt modelId="{B8C0FCFA-52C2-46F6-830C-B46BBF53720B}" type="parTrans" cxnId="{CCC128DC-C9D1-4A2B-B9B4-4AB09DD08DC8}">
      <dgm:prSet/>
      <dgm:spPr/>
      <dgm:t>
        <a:bodyPr/>
        <a:lstStyle/>
        <a:p>
          <a:endParaRPr lang="en-US"/>
        </a:p>
      </dgm:t>
    </dgm:pt>
    <dgm:pt modelId="{525B3215-CE0F-4189-9CBD-F6947D58EDCE}" type="sibTrans" cxnId="{CCC128DC-C9D1-4A2B-B9B4-4AB09DD08DC8}">
      <dgm:prSet phldrT="01" phldr="0"/>
      <dgm:spPr/>
      <dgm:t>
        <a:bodyPr/>
        <a:lstStyle/>
        <a:p>
          <a:r>
            <a:rPr lang="en-US"/>
            <a:t>01</a:t>
          </a:r>
          <a:endParaRPr lang="en-US" dirty="0"/>
        </a:p>
      </dgm:t>
    </dgm:pt>
    <dgm:pt modelId="{129DDCEE-AFE3-431C-BD94-49ABB9BA9BDB}">
      <dgm:prSet custT="1"/>
      <dgm:spPr>
        <a:solidFill>
          <a:schemeClr val="accent2">
            <a:lumMod val="40000"/>
            <a:lumOff val="60000"/>
          </a:schemeClr>
        </a:solidFill>
      </dgm:spPr>
      <dgm:t>
        <a:bodyPr/>
        <a:lstStyle/>
        <a:p>
          <a:endParaRPr lang="en-US" sz="1600" dirty="0"/>
        </a:p>
      </dgm:t>
    </dgm:pt>
    <dgm:pt modelId="{82CD8552-05FB-46A9-BA69-E8B2A44D692C}" type="parTrans" cxnId="{C3708EAF-30BC-4A4F-8DEF-4C73450EAE8C}">
      <dgm:prSet/>
      <dgm:spPr/>
      <dgm:t>
        <a:bodyPr/>
        <a:lstStyle/>
        <a:p>
          <a:endParaRPr lang="en-US"/>
        </a:p>
      </dgm:t>
    </dgm:pt>
    <dgm:pt modelId="{9DD38E5E-D0DC-4CA9-B564-65429119B050}" type="sibTrans" cxnId="{C3708EAF-30BC-4A4F-8DEF-4C73450EAE8C}">
      <dgm:prSet phldrT="02" phldr="0"/>
      <dgm:spPr/>
      <dgm:t>
        <a:bodyPr/>
        <a:lstStyle/>
        <a:p>
          <a:r>
            <a:rPr lang="en-US"/>
            <a:t>02</a:t>
          </a:r>
          <a:endParaRPr lang="en-US" dirty="0"/>
        </a:p>
      </dgm:t>
    </dgm:pt>
    <dgm:pt modelId="{D77CA4CD-4F02-4676-A970-68D6B936F73C}">
      <dgm:prSet/>
      <dgm:spPr>
        <a:solidFill>
          <a:schemeClr val="accent3"/>
        </a:solidFill>
      </dgm:spPr>
      <dgm:t>
        <a:bodyPr/>
        <a:lstStyle/>
        <a:p>
          <a:endParaRPr lang="en-US" dirty="0"/>
        </a:p>
      </dgm:t>
    </dgm:pt>
    <dgm:pt modelId="{B089D10A-7A10-4C53-9A14-67AA2B1A1B8D}" type="parTrans" cxnId="{4D53A8F5-A154-4583-94C0-889D25112FF4}">
      <dgm:prSet/>
      <dgm:spPr/>
      <dgm:t>
        <a:bodyPr/>
        <a:lstStyle/>
        <a:p>
          <a:endParaRPr lang="en-US"/>
        </a:p>
      </dgm:t>
    </dgm:pt>
    <dgm:pt modelId="{72EA1BFE-8491-43B4-AC31-41510375142A}" type="sibTrans" cxnId="{4D53A8F5-A154-4583-94C0-889D25112FF4}">
      <dgm:prSet phldrT="03" phldr="0"/>
      <dgm:spPr/>
      <dgm:t>
        <a:bodyPr/>
        <a:lstStyle/>
        <a:p>
          <a:r>
            <a:rPr lang="en-US"/>
            <a:t>03</a:t>
          </a:r>
          <a:endParaRPr lang="en-US" dirty="0"/>
        </a:p>
      </dgm:t>
    </dgm:pt>
    <dgm:pt modelId="{1D963111-E380-462B-BD4E-E6C472887AF4}">
      <dgm:prSet/>
      <dgm:spPr/>
      <dgm:t>
        <a:bodyPr/>
        <a:lstStyle/>
        <a:p>
          <a:endParaRPr lang="en-US" dirty="0"/>
        </a:p>
      </dgm:t>
    </dgm:pt>
    <dgm:pt modelId="{BF2C2383-EBFF-4577-8091-4C1417688488}" type="parTrans" cxnId="{23CD5F88-EABF-4962-AA36-38EF86EB6FC2}">
      <dgm:prSet/>
      <dgm:spPr/>
      <dgm:t>
        <a:bodyPr/>
        <a:lstStyle/>
        <a:p>
          <a:endParaRPr lang="en-US"/>
        </a:p>
      </dgm:t>
    </dgm:pt>
    <dgm:pt modelId="{54DBDF9C-0D0C-4923-8156-2F7FA6914D8A}" type="sibTrans" cxnId="{23CD5F88-EABF-4962-AA36-38EF86EB6FC2}">
      <dgm:prSet phldrT="04" phldr="0"/>
      <dgm:spPr/>
      <dgm:t>
        <a:bodyPr/>
        <a:lstStyle/>
        <a:p>
          <a:r>
            <a:rPr lang="en-US"/>
            <a:t>04</a:t>
          </a:r>
          <a:endParaRPr lang="en-US" dirty="0"/>
        </a:p>
      </dgm:t>
    </dgm:pt>
    <dgm:pt modelId="{DB26ECAD-455E-B540-B03F-3FD40A6C75DE}">
      <dgm:prSet/>
      <dgm:spPr/>
      <dgm:t>
        <a:bodyPr/>
        <a:lstStyle/>
        <a:p>
          <a:endParaRPr lang="en-US" dirty="0"/>
        </a:p>
      </dgm:t>
    </dgm:pt>
    <dgm:pt modelId="{18B4FDEB-ABC2-4A44-A8C6-65FD34F5D278}" type="parTrans" cxnId="{112720AF-C629-064E-BD93-8D3D7D475476}">
      <dgm:prSet/>
      <dgm:spPr/>
      <dgm:t>
        <a:bodyPr/>
        <a:lstStyle/>
        <a:p>
          <a:endParaRPr lang="en-US"/>
        </a:p>
      </dgm:t>
    </dgm:pt>
    <dgm:pt modelId="{8460FDED-26DF-4C4E-8FB8-113F6AB66624}" type="sibTrans" cxnId="{112720AF-C629-064E-BD93-8D3D7D475476}">
      <dgm:prSet phldrT="05" phldr="0"/>
      <dgm:spPr/>
      <dgm:t>
        <a:bodyPr/>
        <a:lstStyle/>
        <a:p>
          <a:r>
            <a:rPr lang="en-US"/>
            <a:t>05</a:t>
          </a:r>
          <a:endParaRPr lang="en-US" dirty="0"/>
        </a:p>
      </dgm:t>
    </dgm:pt>
    <dgm:pt modelId="{85ACA58E-4E05-4622-862D-70681D14D26D}" type="pres">
      <dgm:prSet presAssocID="{FBA58B53-DC1F-4F2E-8136-196C1BDD6C2F}" presName="Name0" presStyleCnt="0">
        <dgm:presLayoutVars>
          <dgm:animLvl val="lvl"/>
          <dgm:resizeHandles val="exact"/>
        </dgm:presLayoutVars>
      </dgm:prSet>
      <dgm:spPr/>
      <dgm:t>
        <a:bodyPr/>
        <a:lstStyle/>
        <a:p>
          <a:endParaRPr lang="en-US"/>
        </a:p>
      </dgm:t>
    </dgm:pt>
    <dgm:pt modelId="{7A0BB3F1-DB83-41F3-9FDF-DF64E5A958F9}" type="pres">
      <dgm:prSet presAssocID="{570D09F3-38BF-4B46-874E-2C39A44E61D3}" presName="compositeNode" presStyleCnt="0">
        <dgm:presLayoutVars>
          <dgm:bulletEnabled val="1"/>
        </dgm:presLayoutVars>
      </dgm:prSet>
      <dgm:spPr/>
    </dgm:pt>
    <dgm:pt modelId="{79EB17EF-5FB8-4152-A7C5-1A08932A66DE}" type="pres">
      <dgm:prSet presAssocID="{570D09F3-38BF-4B46-874E-2C39A44E61D3}" presName="bgRect" presStyleLbl="alignNode1" presStyleIdx="0" presStyleCnt="5" custScaleX="103449" custLinFactNeighborX="-131" custLinFactNeighborY="-895"/>
      <dgm:spPr/>
      <dgm:t>
        <a:bodyPr/>
        <a:lstStyle/>
        <a:p>
          <a:endParaRPr lang="en-US"/>
        </a:p>
      </dgm:t>
    </dgm:pt>
    <dgm:pt modelId="{7F33442F-6755-4255-879F-FB9EC5AE1178}" type="pres">
      <dgm:prSet presAssocID="{525B3215-CE0F-4189-9CBD-F6947D58EDCE}" presName="sibTransNodeRect" presStyleLbl="alignNode1" presStyleIdx="0" presStyleCnt="5" custScaleX="67003" custScaleY="84878" custLinFactNeighborX="-26650" custLinFactNeighborY="-21967">
        <dgm:presLayoutVars>
          <dgm:chMax val="0"/>
          <dgm:bulletEnabled val="1"/>
        </dgm:presLayoutVars>
      </dgm:prSet>
      <dgm:spPr/>
      <dgm:t>
        <a:bodyPr/>
        <a:lstStyle/>
        <a:p>
          <a:endParaRPr lang="en-US"/>
        </a:p>
      </dgm:t>
    </dgm:pt>
    <dgm:pt modelId="{25BC8CFF-40B0-4052-BF87-A3D9AA10C6A7}" type="pres">
      <dgm:prSet presAssocID="{570D09F3-38BF-4B46-874E-2C39A44E61D3}" presName="nodeRect" presStyleLbl="alignNode1" presStyleIdx="0" presStyleCnt="5">
        <dgm:presLayoutVars>
          <dgm:bulletEnabled val="1"/>
        </dgm:presLayoutVars>
      </dgm:prSet>
      <dgm:spPr/>
      <dgm:t>
        <a:bodyPr/>
        <a:lstStyle/>
        <a:p>
          <a:endParaRPr lang="en-US"/>
        </a:p>
      </dgm:t>
    </dgm:pt>
    <dgm:pt modelId="{7914011B-C59C-4C9B-B753-EADD889EC254}" type="pres">
      <dgm:prSet presAssocID="{525B3215-CE0F-4189-9CBD-F6947D58EDCE}" presName="sibTrans" presStyleCnt="0"/>
      <dgm:spPr/>
    </dgm:pt>
    <dgm:pt modelId="{74E4582B-A1EE-45B3-B6B9-97520CA91D7E}" type="pres">
      <dgm:prSet presAssocID="{129DDCEE-AFE3-431C-BD94-49ABB9BA9BDB}" presName="compositeNode" presStyleCnt="0">
        <dgm:presLayoutVars>
          <dgm:bulletEnabled val="1"/>
        </dgm:presLayoutVars>
      </dgm:prSet>
      <dgm:spPr/>
    </dgm:pt>
    <dgm:pt modelId="{9264A504-6E64-462E-99FF-8A2F5049E174}" type="pres">
      <dgm:prSet presAssocID="{129DDCEE-AFE3-431C-BD94-49ABB9BA9BDB}" presName="bgRect" presStyleLbl="alignNode1" presStyleIdx="1" presStyleCnt="5"/>
      <dgm:spPr/>
      <dgm:t>
        <a:bodyPr/>
        <a:lstStyle/>
        <a:p>
          <a:endParaRPr lang="en-US"/>
        </a:p>
      </dgm:t>
    </dgm:pt>
    <dgm:pt modelId="{2ECD0012-9138-4DAA-8EF6-9D199AB40F25}" type="pres">
      <dgm:prSet presAssocID="{9DD38E5E-D0DC-4CA9-B564-65429119B050}" presName="sibTransNodeRect" presStyleLbl="alignNode1" presStyleIdx="1" presStyleCnt="5" custScaleY="82729" custLinFactNeighborX="2275" custLinFactNeighborY="-22611">
        <dgm:presLayoutVars>
          <dgm:chMax val="0"/>
          <dgm:bulletEnabled val="1"/>
        </dgm:presLayoutVars>
      </dgm:prSet>
      <dgm:spPr/>
      <dgm:t>
        <a:bodyPr/>
        <a:lstStyle/>
        <a:p>
          <a:endParaRPr lang="en-US"/>
        </a:p>
      </dgm:t>
    </dgm:pt>
    <dgm:pt modelId="{58EDE122-6B99-46EC-9A88-D3C077A911A5}" type="pres">
      <dgm:prSet presAssocID="{129DDCEE-AFE3-431C-BD94-49ABB9BA9BDB}" presName="nodeRect" presStyleLbl="alignNode1" presStyleIdx="1" presStyleCnt="5">
        <dgm:presLayoutVars>
          <dgm:bulletEnabled val="1"/>
        </dgm:presLayoutVars>
      </dgm:prSet>
      <dgm:spPr/>
      <dgm:t>
        <a:bodyPr/>
        <a:lstStyle/>
        <a:p>
          <a:endParaRPr lang="en-US"/>
        </a:p>
      </dgm:t>
    </dgm:pt>
    <dgm:pt modelId="{2317051A-C7A3-4C6E-845A-108262ACB041}" type="pres">
      <dgm:prSet presAssocID="{9DD38E5E-D0DC-4CA9-B564-65429119B050}" presName="sibTrans" presStyleCnt="0"/>
      <dgm:spPr/>
    </dgm:pt>
    <dgm:pt modelId="{1E30EB21-B919-496C-AAFB-A59071192311}" type="pres">
      <dgm:prSet presAssocID="{D77CA4CD-4F02-4676-A970-68D6B936F73C}" presName="compositeNode" presStyleCnt="0">
        <dgm:presLayoutVars>
          <dgm:bulletEnabled val="1"/>
        </dgm:presLayoutVars>
      </dgm:prSet>
      <dgm:spPr/>
    </dgm:pt>
    <dgm:pt modelId="{EE89C886-70B3-48F6-886E-CAD8E5E93D5B}" type="pres">
      <dgm:prSet presAssocID="{D77CA4CD-4F02-4676-A970-68D6B936F73C}" presName="bgRect" presStyleLbl="alignNode1" presStyleIdx="2" presStyleCnt="5"/>
      <dgm:spPr/>
      <dgm:t>
        <a:bodyPr/>
        <a:lstStyle/>
        <a:p>
          <a:endParaRPr lang="en-US"/>
        </a:p>
      </dgm:t>
    </dgm:pt>
    <dgm:pt modelId="{5390D24C-74A1-424F-85CA-B6D9B4B37AA1}" type="pres">
      <dgm:prSet presAssocID="{72EA1BFE-8491-43B4-AC31-41510375142A}" presName="sibTransNodeRect" presStyleLbl="alignNode1" presStyleIdx="2" presStyleCnt="5" custLinFactNeighborX="-3400" custLinFactNeighborY="-20495">
        <dgm:presLayoutVars>
          <dgm:chMax val="0"/>
          <dgm:bulletEnabled val="1"/>
        </dgm:presLayoutVars>
      </dgm:prSet>
      <dgm:spPr/>
      <dgm:t>
        <a:bodyPr/>
        <a:lstStyle/>
        <a:p>
          <a:endParaRPr lang="en-US"/>
        </a:p>
      </dgm:t>
    </dgm:pt>
    <dgm:pt modelId="{AFF2B837-45CB-4348-BC8E-DE84E9C8A757}" type="pres">
      <dgm:prSet presAssocID="{D77CA4CD-4F02-4676-A970-68D6B936F73C}" presName="nodeRect" presStyleLbl="alignNode1" presStyleIdx="2" presStyleCnt="5">
        <dgm:presLayoutVars>
          <dgm:bulletEnabled val="1"/>
        </dgm:presLayoutVars>
      </dgm:prSet>
      <dgm:spPr/>
      <dgm:t>
        <a:bodyPr/>
        <a:lstStyle/>
        <a:p>
          <a:endParaRPr lang="en-US"/>
        </a:p>
      </dgm:t>
    </dgm:pt>
    <dgm:pt modelId="{FC302714-66FC-4BAE-892F-8F1D49D644A2}" type="pres">
      <dgm:prSet presAssocID="{72EA1BFE-8491-43B4-AC31-41510375142A}" presName="sibTrans" presStyleCnt="0"/>
      <dgm:spPr/>
    </dgm:pt>
    <dgm:pt modelId="{D58D04C5-C486-4DDB-BD1F-9B354AA23B69}" type="pres">
      <dgm:prSet presAssocID="{1D963111-E380-462B-BD4E-E6C472887AF4}" presName="compositeNode" presStyleCnt="0">
        <dgm:presLayoutVars>
          <dgm:bulletEnabled val="1"/>
        </dgm:presLayoutVars>
      </dgm:prSet>
      <dgm:spPr/>
    </dgm:pt>
    <dgm:pt modelId="{04383EF4-C42E-4B75-99AA-AC7DEF9DCA53}" type="pres">
      <dgm:prSet presAssocID="{1D963111-E380-462B-BD4E-E6C472887AF4}" presName="bgRect" presStyleLbl="alignNode1" presStyleIdx="3" presStyleCnt="5"/>
      <dgm:spPr/>
      <dgm:t>
        <a:bodyPr/>
        <a:lstStyle/>
        <a:p>
          <a:endParaRPr lang="en-US"/>
        </a:p>
      </dgm:t>
    </dgm:pt>
    <dgm:pt modelId="{2ADE06D0-D6E9-4F9A-996B-52579B2394F2}" type="pres">
      <dgm:prSet presAssocID="{54DBDF9C-0D0C-4923-8156-2F7FA6914D8A}" presName="sibTransNodeRect" presStyleLbl="alignNode1" presStyleIdx="3" presStyleCnt="5" custLinFactNeighborX="-1496" custLinFactNeighborY="-18013">
        <dgm:presLayoutVars>
          <dgm:chMax val="0"/>
          <dgm:bulletEnabled val="1"/>
        </dgm:presLayoutVars>
      </dgm:prSet>
      <dgm:spPr/>
      <dgm:t>
        <a:bodyPr/>
        <a:lstStyle/>
        <a:p>
          <a:endParaRPr lang="en-US"/>
        </a:p>
      </dgm:t>
    </dgm:pt>
    <dgm:pt modelId="{C502B01A-3638-4030-8D14-311ADB7F6A1A}" type="pres">
      <dgm:prSet presAssocID="{1D963111-E380-462B-BD4E-E6C472887AF4}" presName="nodeRect" presStyleLbl="alignNode1" presStyleIdx="3" presStyleCnt="5">
        <dgm:presLayoutVars>
          <dgm:bulletEnabled val="1"/>
        </dgm:presLayoutVars>
      </dgm:prSet>
      <dgm:spPr/>
      <dgm:t>
        <a:bodyPr/>
        <a:lstStyle/>
        <a:p>
          <a:endParaRPr lang="en-US"/>
        </a:p>
      </dgm:t>
    </dgm:pt>
    <dgm:pt modelId="{A2EFD347-CF62-2846-9F9F-BDBAB1E6C422}" type="pres">
      <dgm:prSet presAssocID="{54DBDF9C-0D0C-4923-8156-2F7FA6914D8A}" presName="sibTrans" presStyleCnt="0"/>
      <dgm:spPr/>
    </dgm:pt>
    <dgm:pt modelId="{B48858E0-4202-834B-A354-DD8828CC8410}" type="pres">
      <dgm:prSet presAssocID="{DB26ECAD-455E-B540-B03F-3FD40A6C75DE}" presName="compositeNode" presStyleCnt="0">
        <dgm:presLayoutVars>
          <dgm:bulletEnabled val="1"/>
        </dgm:presLayoutVars>
      </dgm:prSet>
      <dgm:spPr/>
    </dgm:pt>
    <dgm:pt modelId="{7E1852DE-F0BE-954D-9043-9BF375AA153F}" type="pres">
      <dgm:prSet presAssocID="{DB26ECAD-455E-B540-B03F-3FD40A6C75DE}" presName="bgRect" presStyleLbl="alignNode1" presStyleIdx="4" presStyleCnt="5" custLinFactNeighborX="2093"/>
      <dgm:spPr/>
      <dgm:t>
        <a:bodyPr/>
        <a:lstStyle/>
        <a:p>
          <a:endParaRPr lang="en-US"/>
        </a:p>
      </dgm:t>
    </dgm:pt>
    <dgm:pt modelId="{0D8F5F35-EF6B-274F-B892-17972058BE7A}" type="pres">
      <dgm:prSet presAssocID="{8460FDED-26DF-4C4E-8FB8-113F6AB66624}" presName="sibTransNodeRect" presStyleLbl="alignNode1" presStyleIdx="4" presStyleCnt="5" custLinFactNeighborX="-922" custLinFactNeighborY="-19200">
        <dgm:presLayoutVars>
          <dgm:chMax val="0"/>
          <dgm:bulletEnabled val="1"/>
        </dgm:presLayoutVars>
      </dgm:prSet>
      <dgm:spPr/>
      <dgm:t>
        <a:bodyPr/>
        <a:lstStyle/>
        <a:p>
          <a:endParaRPr lang="en-US"/>
        </a:p>
      </dgm:t>
    </dgm:pt>
    <dgm:pt modelId="{6FE1E46C-BA87-5047-BBFE-B2A7377DB4FA}" type="pres">
      <dgm:prSet presAssocID="{DB26ECAD-455E-B540-B03F-3FD40A6C75DE}" presName="nodeRect" presStyleLbl="alignNode1" presStyleIdx="4" presStyleCnt="5">
        <dgm:presLayoutVars>
          <dgm:bulletEnabled val="1"/>
        </dgm:presLayoutVars>
      </dgm:prSet>
      <dgm:spPr/>
      <dgm:t>
        <a:bodyPr/>
        <a:lstStyle/>
        <a:p>
          <a:endParaRPr lang="en-US"/>
        </a:p>
      </dgm:t>
    </dgm:pt>
  </dgm:ptLst>
  <dgm:cxnLst>
    <dgm:cxn modelId="{4B9B72DF-359C-4639-91BE-F834E951C49E}" type="presOf" srcId="{525B3215-CE0F-4189-9CBD-F6947D58EDCE}" destId="{7F33442F-6755-4255-879F-FB9EC5AE1178}" srcOrd="0" destOrd="0" presId="urn:microsoft.com/office/officeart/2016/7/layout/LinearBlockProcessNumbered"/>
    <dgm:cxn modelId="{2154674F-ACAF-4985-8C9A-A8D639608BE6}" type="presOf" srcId="{1D963111-E380-462B-BD4E-E6C472887AF4}" destId="{C502B01A-3638-4030-8D14-311ADB7F6A1A}" srcOrd="1" destOrd="0" presId="urn:microsoft.com/office/officeart/2016/7/layout/LinearBlockProcessNumbered"/>
    <dgm:cxn modelId="{E134AC42-B30E-4B58-B480-E6A59A7A27A7}" type="presOf" srcId="{FBA58B53-DC1F-4F2E-8136-196C1BDD6C2F}" destId="{85ACA58E-4E05-4622-862D-70681D14D26D}" srcOrd="0" destOrd="0" presId="urn:microsoft.com/office/officeart/2016/7/layout/LinearBlockProcessNumbered"/>
    <dgm:cxn modelId="{CCC128DC-C9D1-4A2B-B9B4-4AB09DD08DC8}" srcId="{FBA58B53-DC1F-4F2E-8136-196C1BDD6C2F}" destId="{570D09F3-38BF-4B46-874E-2C39A44E61D3}" srcOrd="0" destOrd="0" parTransId="{B8C0FCFA-52C2-46F6-830C-B46BBF53720B}" sibTransId="{525B3215-CE0F-4189-9CBD-F6947D58EDCE}"/>
    <dgm:cxn modelId="{C7D1D2B5-211D-A741-9B2A-A588D87316DD}" type="presOf" srcId="{8460FDED-26DF-4C4E-8FB8-113F6AB66624}" destId="{0D8F5F35-EF6B-274F-B892-17972058BE7A}" srcOrd="0" destOrd="0" presId="urn:microsoft.com/office/officeart/2016/7/layout/LinearBlockProcessNumbered"/>
    <dgm:cxn modelId="{19578AAF-C279-0348-8A2A-AACE4C297B52}" type="presOf" srcId="{DB26ECAD-455E-B540-B03F-3FD40A6C75DE}" destId="{7E1852DE-F0BE-954D-9043-9BF375AA153F}" srcOrd="0" destOrd="0" presId="urn:microsoft.com/office/officeart/2016/7/layout/LinearBlockProcessNumbered"/>
    <dgm:cxn modelId="{7A410845-2C1E-4E01-A85B-C905F3660926}" type="presOf" srcId="{54DBDF9C-0D0C-4923-8156-2F7FA6914D8A}" destId="{2ADE06D0-D6E9-4F9A-996B-52579B2394F2}" srcOrd="0" destOrd="0" presId="urn:microsoft.com/office/officeart/2016/7/layout/LinearBlockProcessNumbered"/>
    <dgm:cxn modelId="{D152023B-CB2E-4663-A621-49A44D1FFB79}" type="presOf" srcId="{570D09F3-38BF-4B46-874E-2C39A44E61D3}" destId="{79EB17EF-5FB8-4152-A7C5-1A08932A66DE}" srcOrd="0" destOrd="0" presId="urn:microsoft.com/office/officeart/2016/7/layout/LinearBlockProcessNumbered"/>
    <dgm:cxn modelId="{112720AF-C629-064E-BD93-8D3D7D475476}" srcId="{FBA58B53-DC1F-4F2E-8136-196C1BDD6C2F}" destId="{DB26ECAD-455E-B540-B03F-3FD40A6C75DE}" srcOrd="4" destOrd="0" parTransId="{18B4FDEB-ABC2-4A44-A8C6-65FD34F5D278}" sibTransId="{8460FDED-26DF-4C4E-8FB8-113F6AB66624}"/>
    <dgm:cxn modelId="{39040A2A-A1C7-4C43-B976-1AD7D192F186}" type="presOf" srcId="{129DDCEE-AFE3-431C-BD94-49ABB9BA9BDB}" destId="{58EDE122-6B99-46EC-9A88-D3C077A911A5}" srcOrd="1" destOrd="0" presId="urn:microsoft.com/office/officeart/2016/7/layout/LinearBlockProcessNumbered"/>
    <dgm:cxn modelId="{0831881E-5DD3-4161-93CC-18E926C7465B}" type="presOf" srcId="{9DD38E5E-D0DC-4CA9-B564-65429119B050}" destId="{2ECD0012-9138-4DAA-8EF6-9D199AB40F25}" srcOrd="0" destOrd="0" presId="urn:microsoft.com/office/officeart/2016/7/layout/LinearBlockProcessNumbered"/>
    <dgm:cxn modelId="{283CBF26-DF36-4E4D-BE37-F47B4EB79913}" type="presOf" srcId="{72EA1BFE-8491-43B4-AC31-41510375142A}" destId="{5390D24C-74A1-424F-85CA-B6D9B4B37AA1}" srcOrd="0" destOrd="0" presId="urn:microsoft.com/office/officeart/2016/7/layout/LinearBlockProcessNumbered"/>
    <dgm:cxn modelId="{44AC6332-5619-4560-AD4B-C74A79BB2ED3}" type="presOf" srcId="{1D963111-E380-462B-BD4E-E6C472887AF4}" destId="{04383EF4-C42E-4B75-99AA-AC7DEF9DCA53}" srcOrd="0" destOrd="0" presId="urn:microsoft.com/office/officeart/2016/7/layout/LinearBlockProcessNumbered"/>
    <dgm:cxn modelId="{C3708EAF-30BC-4A4F-8DEF-4C73450EAE8C}" srcId="{FBA58B53-DC1F-4F2E-8136-196C1BDD6C2F}" destId="{129DDCEE-AFE3-431C-BD94-49ABB9BA9BDB}" srcOrd="1" destOrd="0" parTransId="{82CD8552-05FB-46A9-BA69-E8B2A44D692C}" sibTransId="{9DD38E5E-D0DC-4CA9-B564-65429119B050}"/>
    <dgm:cxn modelId="{2A9A21C1-9C42-4250-975D-6BA0D65F241C}" type="presOf" srcId="{129DDCEE-AFE3-431C-BD94-49ABB9BA9BDB}" destId="{9264A504-6E64-462E-99FF-8A2F5049E174}" srcOrd="0" destOrd="0" presId="urn:microsoft.com/office/officeart/2016/7/layout/LinearBlockProcessNumbered"/>
    <dgm:cxn modelId="{FE2F2885-DDC5-4ACA-A409-1DC83A207F7E}" type="presOf" srcId="{D77CA4CD-4F02-4676-A970-68D6B936F73C}" destId="{AFF2B837-45CB-4348-BC8E-DE84E9C8A757}" srcOrd="1" destOrd="0" presId="urn:microsoft.com/office/officeart/2016/7/layout/LinearBlockProcessNumbered"/>
    <dgm:cxn modelId="{4D53A8F5-A154-4583-94C0-889D25112FF4}" srcId="{FBA58B53-DC1F-4F2E-8136-196C1BDD6C2F}" destId="{D77CA4CD-4F02-4676-A970-68D6B936F73C}" srcOrd="2" destOrd="0" parTransId="{B089D10A-7A10-4C53-9A14-67AA2B1A1B8D}" sibTransId="{72EA1BFE-8491-43B4-AC31-41510375142A}"/>
    <dgm:cxn modelId="{0E46FCB9-C124-354A-B49D-7723EDF3F1D9}" type="presOf" srcId="{DB26ECAD-455E-B540-B03F-3FD40A6C75DE}" destId="{6FE1E46C-BA87-5047-BBFE-B2A7377DB4FA}" srcOrd="1" destOrd="0" presId="urn:microsoft.com/office/officeart/2016/7/layout/LinearBlockProcessNumbered"/>
    <dgm:cxn modelId="{23CD5F88-EABF-4962-AA36-38EF86EB6FC2}" srcId="{FBA58B53-DC1F-4F2E-8136-196C1BDD6C2F}" destId="{1D963111-E380-462B-BD4E-E6C472887AF4}" srcOrd="3" destOrd="0" parTransId="{BF2C2383-EBFF-4577-8091-4C1417688488}" sibTransId="{54DBDF9C-0D0C-4923-8156-2F7FA6914D8A}"/>
    <dgm:cxn modelId="{FB7644FA-A6EA-4B02-BFE5-B2CD56A456B8}" type="presOf" srcId="{570D09F3-38BF-4B46-874E-2C39A44E61D3}" destId="{25BC8CFF-40B0-4052-BF87-A3D9AA10C6A7}" srcOrd="1" destOrd="0" presId="urn:microsoft.com/office/officeart/2016/7/layout/LinearBlockProcessNumbered"/>
    <dgm:cxn modelId="{9A0802FD-08D2-40F2-8562-887C485E0BAC}" type="presOf" srcId="{D77CA4CD-4F02-4676-A970-68D6B936F73C}" destId="{EE89C886-70B3-48F6-886E-CAD8E5E93D5B}" srcOrd="0" destOrd="0" presId="urn:microsoft.com/office/officeart/2016/7/layout/LinearBlockProcessNumbered"/>
    <dgm:cxn modelId="{74C78881-47CD-45AE-8047-29D12F762C1A}" type="presParOf" srcId="{85ACA58E-4E05-4622-862D-70681D14D26D}" destId="{7A0BB3F1-DB83-41F3-9FDF-DF64E5A958F9}" srcOrd="0" destOrd="0" presId="urn:microsoft.com/office/officeart/2016/7/layout/LinearBlockProcessNumbered"/>
    <dgm:cxn modelId="{C0EDFF0E-92AB-4E03-B786-4986802E847B}" type="presParOf" srcId="{7A0BB3F1-DB83-41F3-9FDF-DF64E5A958F9}" destId="{79EB17EF-5FB8-4152-A7C5-1A08932A66DE}" srcOrd="0" destOrd="0" presId="urn:microsoft.com/office/officeart/2016/7/layout/LinearBlockProcessNumbered"/>
    <dgm:cxn modelId="{378A534C-C7C9-45B5-B117-18F10A3D8A3C}" type="presParOf" srcId="{7A0BB3F1-DB83-41F3-9FDF-DF64E5A958F9}" destId="{7F33442F-6755-4255-879F-FB9EC5AE1178}" srcOrd="1" destOrd="0" presId="urn:microsoft.com/office/officeart/2016/7/layout/LinearBlockProcessNumbered"/>
    <dgm:cxn modelId="{68771017-5437-4728-A22C-8BE8F19D628E}" type="presParOf" srcId="{7A0BB3F1-DB83-41F3-9FDF-DF64E5A958F9}" destId="{25BC8CFF-40B0-4052-BF87-A3D9AA10C6A7}" srcOrd="2" destOrd="0" presId="urn:microsoft.com/office/officeart/2016/7/layout/LinearBlockProcessNumbered"/>
    <dgm:cxn modelId="{D6143A02-A05E-43BB-9B09-2C552AF6FB38}" type="presParOf" srcId="{85ACA58E-4E05-4622-862D-70681D14D26D}" destId="{7914011B-C59C-4C9B-B753-EADD889EC254}" srcOrd="1" destOrd="0" presId="urn:microsoft.com/office/officeart/2016/7/layout/LinearBlockProcessNumbered"/>
    <dgm:cxn modelId="{0CF605EF-9C56-4AB0-AE6A-40A045C55835}" type="presParOf" srcId="{85ACA58E-4E05-4622-862D-70681D14D26D}" destId="{74E4582B-A1EE-45B3-B6B9-97520CA91D7E}" srcOrd="2" destOrd="0" presId="urn:microsoft.com/office/officeart/2016/7/layout/LinearBlockProcessNumbered"/>
    <dgm:cxn modelId="{ABD55A53-D529-4F83-B881-CBBA50B3C09C}" type="presParOf" srcId="{74E4582B-A1EE-45B3-B6B9-97520CA91D7E}" destId="{9264A504-6E64-462E-99FF-8A2F5049E174}" srcOrd="0" destOrd="0" presId="urn:microsoft.com/office/officeart/2016/7/layout/LinearBlockProcessNumbered"/>
    <dgm:cxn modelId="{FBDBDF1D-1E52-474A-B006-FE0B207F2668}" type="presParOf" srcId="{74E4582B-A1EE-45B3-B6B9-97520CA91D7E}" destId="{2ECD0012-9138-4DAA-8EF6-9D199AB40F25}" srcOrd="1" destOrd="0" presId="urn:microsoft.com/office/officeart/2016/7/layout/LinearBlockProcessNumbered"/>
    <dgm:cxn modelId="{729F7858-23BE-4A64-9699-9E3D8C3E7363}" type="presParOf" srcId="{74E4582B-A1EE-45B3-B6B9-97520CA91D7E}" destId="{58EDE122-6B99-46EC-9A88-D3C077A911A5}" srcOrd="2" destOrd="0" presId="urn:microsoft.com/office/officeart/2016/7/layout/LinearBlockProcessNumbered"/>
    <dgm:cxn modelId="{9C35D6EB-C748-45E3-8B02-161612B43BBD}" type="presParOf" srcId="{85ACA58E-4E05-4622-862D-70681D14D26D}" destId="{2317051A-C7A3-4C6E-845A-108262ACB041}" srcOrd="3" destOrd="0" presId="urn:microsoft.com/office/officeart/2016/7/layout/LinearBlockProcessNumbered"/>
    <dgm:cxn modelId="{F3EA3144-A9FA-4884-B2B0-BB39C8EF8557}" type="presParOf" srcId="{85ACA58E-4E05-4622-862D-70681D14D26D}" destId="{1E30EB21-B919-496C-AAFB-A59071192311}" srcOrd="4" destOrd="0" presId="urn:microsoft.com/office/officeart/2016/7/layout/LinearBlockProcessNumbered"/>
    <dgm:cxn modelId="{17390A7F-BCE6-470D-82C4-EB3531FCCCDE}" type="presParOf" srcId="{1E30EB21-B919-496C-AAFB-A59071192311}" destId="{EE89C886-70B3-48F6-886E-CAD8E5E93D5B}" srcOrd="0" destOrd="0" presId="urn:microsoft.com/office/officeart/2016/7/layout/LinearBlockProcessNumbered"/>
    <dgm:cxn modelId="{31CF2E6B-CCAF-49E9-ACFE-930D22890C55}" type="presParOf" srcId="{1E30EB21-B919-496C-AAFB-A59071192311}" destId="{5390D24C-74A1-424F-85CA-B6D9B4B37AA1}" srcOrd="1" destOrd="0" presId="urn:microsoft.com/office/officeart/2016/7/layout/LinearBlockProcessNumbered"/>
    <dgm:cxn modelId="{E09F6E42-27B7-42D9-8961-774114296CB0}" type="presParOf" srcId="{1E30EB21-B919-496C-AAFB-A59071192311}" destId="{AFF2B837-45CB-4348-BC8E-DE84E9C8A757}" srcOrd="2" destOrd="0" presId="urn:microsoft.com/office/officeart/2016/7/layout/LinearBlockProcessNumbered"/>
    <dgm:cxn modelId="{5D23F0D3-6AF2-4B54-819D-A9CCB762462C}" type="presParOf" srcId="{85ACA58E-4E05-4622-862D-70681D14D26D}" destId="{FC302714-66FC-4BAE-892F-8F1D49D644A2}" srcOrd="5" destOrd="0" presId="urn:microsoft.com/office/officeart/2016/7/layout/LinearBlockProcessNumbered"/>
    <dgm:cxn modelId="{8923F9A0-B474-4DD8-B8F1-7D4FF99ADB82}" type="presParOf" srcId="{85ACA58E-4E05-4622-862D-70681D14D26D}" destId="{D58D04C5-C486-4DDB-BD1F-9B354AA23B69}" srcOrd="6" destOrd="0" presId="urn:microsoft.com/office/officeart/2016/7/layout/LinearBlockProcessNumbered"/>
    <dgm:cxn modelId="{625EDB7C-E074-43A3-988A-AF92A3325F3E}" type="presParOf" srcId="{D58D04C5-C486-4DDB-BD1F-9B354AA23B69}" destId="{04383EF4-C42E-4B75-99AA-AC7DEF9DCA53}" srcOrd="0" destOrd="0" presId="urn:microsoft.com/office/officeart/2016/7/layout/LinearBlockProcessNumbered"/>
    <dgm:cxn modelId="{C65024B2-8297-4346-AC95-A60DDC1F54DE}" type="presParOf" srcId="{D58D04C5-C486-4DDB-BD1F-9B354AA23B69}" destId="{2ADE06D0-D6E9-4F9A-996B-52579B2394F2}" srcOrd="1" destOrd="0" presId="urn:microsoft.com/office/officeart/2016/7/layout/LinearBlockProcessNumbered"/>
    <dgm:cxn modelId="{0D5B7577-BD37-4971-8086-7530A6373E0C}" type="presParOf" srcId="{D58D04C5-C486-4DDB-BD1F-9B354AA23B69}" destId="{C502B01A-3638-4030-8D14-311ADB7F6A1A}" srcOrd="2" destOrd="0" presId="urn:microsoft.com/office/officeart/2016/7/layout/LinearBlockProcessNumbered"/>
    <dgm:cxn modelId="{C966862B-ABD7-904C-BC5D-C0B2C4ACB5BD}" type="presParOf" srcId="{85ACA58E-4E05-4622-862D-70681D14D26D}" destId="{A2EFD347-CF62-2846-9F9F-BDBAB1E6C422}" srcOrd="7" destOrd="0" presId="urn:microsoft.com/office/officeart/2016/7/layout/LinearBlockProcessNumbered"/>
    <dgm:cxn modelId="{632F30CE-BB13-A84D-86BD-D77DBB4B75C2}" type="presParOf" srcId="{85ACA58E-4E05-4622-862D-70681D14D26D}" destId="{B48858E0-4202-834B-A354-DD8828CC8410}" srcOrd="8" destOrd="0" presId="urn:microsoft.com/office/officeart/2016/7/layout/LinearBlockProcessNumbered"/>
    <dgm:cxn modelId="{726A2168-3FB0-A647-A687-5490C680EF43}" type="presParOf" srcId="{B48858E0-4202-834B-A354-DD8828CC8410}" destId="{7E1852DE-F0BE-954D-9043-9BF375AA153F}" srcOrd="0" destOrd="0" presId="urn:microsoft.com/office/officeart/2016/7/layout/LinearBlockProcessNumbered"/>
    <dgm:cxn modelId="{866D5D1E-E2A4-5940-A4F5-A8DF1E880671}" type="presParOf" srcId="{B48858E0-4202-834B-A354-DD8828CC8410}" destId="{0D8F5F35-EF6B-274F-B892-17972058BE7A}" srcOrd="1" destOrd="0" presId="urn:microsoft.com/office/officeart/2016/7/layout/LinearBlockProcessNumbered"/>
    <dgm:cxn modelId="{E2627FE9-31CC-CF45-B652-150DB061207A}" type="presParOf" srcId="{B48858E0-4202-834B-A354-DD8828CC8410}" destId="{6FE1E46C-BA87-5047-BBFE-B2A7377DB4FA}"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48186A-A6D9-4832-9C51-B8A8D459E0B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5D21AA7-C063-4589-9524-F8950CF586DD}">
      <dgm:prSet custT="1"/>
      <dgm:spPr/>
      <dgm:t>
        <a:bodyPr/>
        <a:lstStyle/>
        <a:p>
          <a:r>
            <a:rPr lang="en-US" sz="2800" dirty="0"/>
            <a:t>Create a prioritized </a:t>
          </a:r>
          <a:r>
            <a:rPr lang="en-US" sz="2800" b="1" dirty="0"/>
            <a:t>clinical problem list</a:t>
          </a:r>
        </a:p>
      </dgm:t>
    </dgm:pt>
    <dgm:pt modelId="{6A770B89-4B84-4245-AD6A-3CBD02193F9A}" type="parTrans" cxnId="{3D7F32E2-1A6B-48B2-8B0C-53EC2C0E3C40}">
      <dgm:prSet/>
      <dgm:spPr/>
      <dgm:t>
        <a:bodyPr/>
        <a:lstStyle/>
        <a:p>
          <a:endParaRPr lang="en-US" sz="2400"/>
        </a:p>
      </dgm:t>
    </dgm:pt>
    <dgm:pt modelId="{BD996B79-CBAF-4A46-8E51-36182B9061E4}" type="sibTrans" cxnId="{3D7F32E2-1A6B-48B2-8B0C-53EC2C0E3C40}">
      <dgm:prSet custT="1"/>
      <dgm:spPr/>
      <dgm:t>
        <a:bodyPr/>
        <a:lstStyle/>
        <a:p>
          <a:endParaRPr lang="en-US" sz="2400"/>
        </a:p>
      </dgm:t>
    </dgm:pt>
    <dgm:pt modelId="{520F0CBC-155A-4D40-9339-5A3C8A7BEF95}">
      <dgm:prSet custT="1"/>
      <dgm:spPr/>
      <dgm:t>
        <a:bodyPr/>
        <a:lstStyle/>
        <a:p>
          <a:r>
            <a:rPr lang="en-US" sz="2800" dirty="0"/>
            <a:t>Identify structural </a:t>
          </a:r>
          <a:r>
            <a:rPr lang="en-US" sz="2800" b="1" dirty="0"/>
            <a:t>root causes </a:t>
          </a:r>
          <a:r>
            <a:rPr lang="en-US" sz="2800" dirty="0"/>
            <a:t>for </a:t>
          </a:r>
          <a:r>
            <a:rPr lang="en-US" sz="2800" b="1" dirty="0"/>
            <a:t>clinical</a:t>
          </a:r>
          <a:r>
            <a:rPr lang="en-US" sz="2800" dirty="0"/>
            <a:t> problems</a:t>
          </a:r>
        </a:p>
      </dgm:t>
    </dgm:pt>
    <dgm:pt modelId="{0C7697C8-7ED3-4AF2-9255-D5F6860775D3}" type="parTrans" cxnId="{76764469-7521-48CB-8D15-F86C60A75207}">
      <dgm:prSet/>
      <dgm:spPr/>
      <dgm:t>
        <a:bodyPr/>
        <a:lstStyle/>
        <a:p>
          <a:endParaRPr lang="en-US" sz="2400"/>
        </a:p>
      </dgm:t>
    </dgm:pt>
    <dgm:pt modelId="{C88DA2E8-8F12-4E6F-A77E-72B2BD11313B}" type="sibTrans" cxnId="{76764469-7521-48CB-8D15-F86C60A75207}">
      <dgm:prSet custT="1"/>
      <dgm:spPr/>
      <dgm:t>
        <a:bodyPr/>
        <a:lstStyle/>
        <a:p>
          <a:endParaRPr lang="en-US" sz="2400"/>
        </a:p>
      </dgm:t>
    </dgm:pt>
    <dgm:pt modelId="{1BC82CD3-3B4C-44E2-8244-998CCF4C9D26}">
      <dgm:prSet custT="1"/>
      <dgm:spPr/>
      <dgm:t>
        <a:bodyPr/>
        <a:lstStyle/>
        <a:p>
          <a:r>
            <a:rPr lang="en-US" sz="2800" dirty="0"/>
            <a:t>Generate a prioritized </a:t>
          </a:r>
          <a:r>
            <a:rPr lang="en-US" sz="2800" b="1" dirty="0"/>
            <a:t>structural problem list</a:t>
          </a:r>
        </a:p>
      </dgm:t>
    </dgm:pt>
    <dgm:pt modelId="{38EB2605-1BC7-4733-B522-BD8D9891DE1A}" type="parTrans" cxnId="{8FE7DF36-27F1-4210-994F-450842E96162}">
      <dgm:prSet/>
      <dgm:spPr/>
      <dgm:t>
        <a:bodyPr/>
        <a:lstStyle/>
        <a:p>
          <a:endParaRPr lang="en-US" sz="2400"/>
        </a:p>
      </dgm:t>
    </dgm:pt>
    <dgm:pt modelId="{4C884BFF-A9CD-4650-BFD6-A3E32E3CBBF7}" type="sibTrans" cxnId="{8FE7DF36-27F1-4210-994F-450842E96162}">
      <dgm:prSet custT="1"/>
      <dgm:spPr/>
      <dgm:t>
        <a:bodyPr/>
        <a:lstStyle/>
        <a:p>
          <a:endParaRPr lang="en-US" sz="2400"/>
        </a:p>
      </dgm:t>
    </dgm:pt>
    <dgm:pt modelId="{DB4A0E48-0644-42C4-8B8C-D4EE7D7A78B2}">
      <dgm:prSet custT="1"/>
      <dgm:spPr/>
      <dgm:t>
        <a:bodyPr/>
        <a:lstStyle/>
        <a:p>
          <a:r>
            <a:rPr lang="en-US" sz="2800" dirty="0"/>
            <a:t>Develop solutions to </a:t>
          </a:r>
          <a:r>
            <a:rPr lang="en-US" sz="2800" b="1" dirty="0"/>
            <a:t>address structural problems</a:t>
          </a:r>
        </a:p>
      </dgm:t>
    </dgm:pt>
    <dgm:pt modelId="{95ED4713-7E2A-428F-BCA2-BAA24664296A}" type="parTrans" cxnId="{7DF83C7F-DE51-4C80-9015-A664523B2DD9}">
      <dgm:prSet/>
      <dgm:spPr/>
      <dgm:t>
        <a:bodyPr/>
        <a:lstStyle/>
        <a:p>
          <a:endParaRPr lang="en-US" sz="2400"/>
        </a:p>
      </dgm:t>
    </dgm:pt>
    <dgm:pt modelId="{BDB007AA-2BFC-43C9-B7AA-F2E10BEFA806}" type="sibTrans" cxnId="{7DF83C7F-DE51-4C80-9015-A664523B2DD9}">
      <dgm:prSet/>
      <dgm:spPr/>
      <dgm:t>
        <a:bodyPr/>
        <a:lstStyle/>
        <a:p>
          <a:endParaRPr lang="en-US" sz="2400"/>
        </a:p>
      </dgm:t>
    </dgm:pt>
    <dgm:pt modelId="{7CF36229-D868-4E41-B466-4B9832E4B9F5}" type="pres">
      <dgm:prSet presAssocID="{4B48186A-A6D9-4832-9C51-B8A8D459E0BF}" presName="rootnode" presStyleCnt="0">
        <dgm:presLayoutVars>
          <dgm:chMax/>
          <dgm:chPref/>
          <dgm:dir/>
          <dgm:animLvl val="lvl"/>
        </dgm:presLayoutVars>
      </dgm:prSet>
      <dgm:spPr/>
      <dgm:t>
        <a:bodyPr/>
        <a:lstStyle/>
        <a:p>
          <a:endParaRPr lang="en-US"/>
        </a:p>
      </dgm:t>
    </dgm:pt>
    <dgm:pt modelId="{DD0D58EB-3E37-4107-A83D-932AFC3F8A61}" type="pres">
      <dgm:prSet presAssocID="{B5D21AA7-C063-4589-9524-F8950CF586DD}" presName="composite" presStyleCnt="0"/>
      <dgm:spPr/>
    </dgm:pt>
    <dgm:pt modelId="{1D793614-5763-45FA-8B0D-108B1EF8C127}" type="pres">
      <dgm:prSet presAssocID="{B5D21AA7-C063-4589-9524-F8950CF586DD}" presName="LShape" presStyleLbl="alignNode1" presStyleIdx="0" presStyleCnt="7"/>
      <dgm:spPr/>
    </dgm:pt>
    <dgm:pt modelId="{BD8FFC50-37BE-4C66-B7FA-1C95E5E3C503}" type="pres">
      <dgm:prSet presAssocID="{B5D21AA7-C063-4589-9524-F8950CF586DD}" presName="ParentText" presStyleLbl="revTx" presStyleIdx="0" presStyleCnt="4">
        <dgm:presLayoutVars>
          <dgm:chMax val="0"/>
          <dgm:chPref val="0"/>
          <dgm:bulletEnabled val="1"/>
        </dgm:presLayoutVars>
      </dgm:prSet>
      <dgm:spPr/>
      <dgm:t>
        <a:bodyPr/>
        <a:lstStyle/>
        <a:p>
          <a:endParaRPr lang="en-US"/>
        </a:p>
      </dgm:t>
    </dgm:pt>
    <dgm:pt modelId="{2838C155-4E6D-4AAC-83E0-7B71AE759AF6}" type="pres">
      <dgm:prSet presAssocID="{B5D21AA7-C063-4589-9524-F8950CF586DD}" presName="Triangle" presStyleLbl="alignNode1" presStyleIdx="1" presStyleCnt="7"/>
      <dgm:spPr/>
    </dgm:pt>
    <dgm:pt modelId="{3691AD04-1B7E-48F2-82FC-4B647D323E44}" type="pres">
      <dgm:prSet presAssocID="{BD996B79-CBAF-4A46-8E51-36182B9061E4}" presName="sibTrans" presStyleCnt="0"/>
      <dgm:spPr/>
    </dgm:pt>
    <dgm:pt modelId="{0897BAFC-F3DC-4B67-BBA7-A34708DC50BD}" type="pres">
      <dgm:prSet presAssocID="{BD996B79-CBAF-4A46-8E51-36182B9061E4}" presName="space" presStyleCnt="0"/>
      <dgm:spPr/>
    </dgm:pt>
    <dgm:pt modelId="{8A236613-CDD5-4400-9862-215808B0E957}" type="pres">
      <dgm:prSet presAssocID="{520F0CBC-155A-4D40-9339-5A3C8A7BEF95}" presName="composite" presStyleCnt="0"/>
      <dgm:spPr/>
    </dgm:pt>
    <dgm:pt modelId="{51C98B78-8A70-460C-94E7-B1B0A49C46C2}" type="pres">
      <dgm:prSet presAssocID="{520F0CBC-155A-4D40-9339-5A3C8A7BEF95}" presName="LShape" presStyleLbl="alignNode1" presStyleIdx="2" presStyleCnt="7"/>
      <dgm:spPr/>
    </dgm:pt>
    <dgm:pt modelId="{CA9F56CA-B1AA-4F4B-AC72-423844B2A860}" type="pres">
      <dgm:prSet presAssocID="{520F0CBC-155A-4D40-9339-5A3C8A7BEF95}" presName="ParentText" presStyleLbl="revTx" presStyleIdx="1" presStyleCnt="4">
        <dgm:presLayoutVars>
          <dgm:chMax val="0"/>
          <dgm:chPref val="0"/>
          <dgm:bulletEnabled val="1"/>
        </dgm:presLayoutVars>
      </dgm:prSet>
      <dgm:spPr/>
      <dgm:t>
        <a:bodyPr/>
        <a:lstStyle/>
        <a:p>
          <a:endParaRPr lang="en-US"/>
        </a:p>
      </dgm:t>
    </dgm:pt>
    <dgm:pt modelId="{4D00E9F7-C4C1-41A2-8DA3-4972A7F44707}" type="pres">
      <dgm:prSet presAssocID="{520F0CBC-155A-4D40-9339-5A3C8A7BEF95}" presName="Triangle" presStyleLbl="alignNode1" presStyleIdx="3" presStyleCnt="7"/>
      <dgm:spPr/>
    </dgm:pt>
    <dgm:pt modelId="{6ED17A27-4A2C-48DF-A77D-1F89E3FBABA3}" type="pres">
      <dgm:prSet presAssocID="{C88DA2E8-8F12-4E6F-A77E-72B2BD11313B}" presName="sibTrans" presStyleCnt="0"/>
      <dgm:spPr/>
    </dgm:pt>
    <dgm:pt modelId="{6308A29C-4DEC-4328-B750-0EC49D325133}" type="pres">
      <dgm:prSet presAssocID="{C88DA2E8-8F12-4E6F-A77E-72B2BD11313B}" presName="space" presStyleCnt="0"/>
      <dgm:spPr/>
    </dgm:pt>
    <dgm:pt modelId="{6D482342-FC6E-49CD-9398-7594B7335EFC}" type="pres">
      <dgm:prSet presAssocID="{1BC82CD3-3B4C-44E2-8244-998CCF4C9D26}" presName="composite" presStyleCnt="0"/>
      <dgm:spPr/>
    </dgm:pt>
    <dgm:pt modelId="{42E0422E-64A5-4A6E-8CB9-7B509117E9D3}" type="pres">
      <dgm:prSet presAssocID="{1BC82CD3-3B4C-44E2-8244-998CCF4C9D26}" presName="LShape" presStyleLbl="alignNode1" presStyleIdx="4" presStyleCnt="7"/>
      <dgm:spPr/>
    </dgm:pt>
    <dgm:pt modelId="{65FD9E6E-488D-40A6-84E2-1E9454183C5A}" type="pres">
      <dgm:prSet presAssocID="{1BC82CD3-3B4C-44E2-8244-998CCF4C9D26}" presName="ParentText" presStyleLbl="revTx" presStyleIdx="2" presStyleCnt="4">
        <dgm:presLayoutVars>
          <dgm:chMax val="0"/>
          <dgm:chPref val="0"/>
          <dgm:bulletEnabled val="1"/>
        </dgm:presLayoutVars>
      </dgm:prSet>
      <dgm:spPr/>
      <dgm:t>
        <a:bodyPr/>
        <a:lstStyle/>
        <a:p>
          <a:endParaRPr lang="en-US"/>
        </a:p>
      </dgm:t>
    </dgm:pt>
    <dgm:pt modelId="{D38D7866-AD7C-443E-996F-328B17711C40}" type="pres">
      <dgm:prSet presAssocID="{1BC82CD3-3B4C-44E2-8244-998CCF4C9D26}" presName="Triangle" presStyleLbl="alignNode1" presStyleIdx="5" presStyleCnt="7"/>
      <dgm:spPr/>
    </dgm:pt>
    <dgm:pt modelId="{A0DF2DC8-8F83-43EA-92C1-80EF6C796B47}" type="pres">
      <dgm:prSet presAssocID="{4C884BFF-A9CD-4650-BFD6-A3E32E3CBBF7}" presName="sibTrans" presStyleCnt="0"/>
      <dgm:spPr/>
    </dgm:pt>
    <dgm:pt modelId="{16DBBE9B-B8C7-4282-9E30-3F1FB6BDF025}" type="pres">
      <dgm:prSet presAssocID="{4C884BFF-A9CD-4650-BFD6-A3E32E3CBBF7}" presName="space" presStyleCnt="0"/>
      <dgm:spPr/>
    </dgm:pt>
    <dgm:pt modelId="{FA84383E-95E2-4F97-9937-1EAF4280150A}" type="pres">
      <dgm:prSet presAssocID="{DB4A0E48-0644-42C4-8B8C-D4EE7D7A78B2}" presName="composite" presStyleCnt="0"/>
      <dgm:spPr/>
    </dgm:pt>
    <dgm:pt modelId="{957EA3F7-A89E-46DA-A55A-D438755471DE}" type="pres">
      <dgm:prSet presAssocID="{DB4A0E48-0644-42C4-8B8C-D4EE7D7A78B2}" presName="LShape" presStyleLbl="alignNode1" presStyleIdx="6" presStyleCnt="7"/>
      <dgm:spPr/>
    </dgm:pt>
    <dgm:pt modelId="{60C6F19E-51E3-4A28-9ED9-37F3DD3FD865}" type="pres">
      <dgm:prSet presAssocID="{DB4A0E48-0644-42C4-8B8C-D4EE7D7A78B2}" presName="ParentText" presStyleLbl="revTx" presStyleIdx="3" presStyleCnt="4">
        <dgm:presLayoutVars>
          <dgm:chMax val="0"/>
          <dgm:chPref val="0"/>
          <dgm:bulletEnabled val="1"/>
        </dgm:presLayoutVars>
      </dgm:prSet>
      <dgm:spPr/>
      <dgm:t>
        <a:bodyPr/>
        <a:lstStyle/>
        <a:p>
          <a:endParaRPr lang="en-US"/>
        </a:p>
      </dgm:t>
    </dgm:pt>
  </dgm:ptLst>
  <dgm:cxnLst>
    <dgm:cxn modelId="{A1DFE9DF-8F91-4AC2-A55A-A68A5C9C68DA}" type="presOf" srcId="{B5D21AA7-C063-4589-9524-F8950CF586DD}" destId="{BD8FFC50-37BE-4C66-B7FA-1C95E5E3C503}" srcOrd="0" destOrd="0" presId="urn:microsoft.com/office/officeart/2009/3/layout/StepUpProcess"/>
    <dgm:cxn modelId="{152822D5-7C05-4120-96AF-B34A2D9EA887}" type="presOf" srcId="{4B48186A-A6D9-4832-9C51-B8A8D459E0BF}" destId="{7CF36229-D868-4E41-B466-4B9832E4B9F5}" srcOrd="0" destOrd="0" presId="urn:microsoft.com/office/officeart/2009/3/layout/StepUpProcess"/>
    <dgm:cxn modelId="{76764469-7521-48CB-8D15-F86C60A75207}" srcId="{4B48186A-A6D9-4832-9C51-B8A8D459E0BF}" destId="{520F0CBC-155A-4D40-9339-5A3C8A7BEF95}" srcOrd="1" destOrd="0" parTransId="{0C7697C8-7ED3-4AF2-9255-D5F6860775D3}" sibTransId="{C88DA2E8-8F12-4E6F-A77E-72B2BD11313B}"/>
    <dgm:cxn modelId="{3D7F32E2-1A6B-48B2-8B0C-53EC2C0E3C40}" srcId="{4B48186A-A6D9-4832-9C51-B8A8D459E0BF}" destId="{B5D21AA7-C063-4589-9524-F8950CF586DD}" srcOrd="0" destOrd="0" parTransId="{6A770B89-4B84-4245-AD6A-3CBD02193F9A}" sibTransId="{BD996B79-CBAF-4A46-8E51-36182B9061E4}"/>
    <dgm:cxn modelId="{6D4A81FA-F949-4320-B555-D64A6C54B07D}" type="presOf" srcId="{520F0CBC-155A-4D40-9339-5A3C8A7BEF95}" destId="{CA9F56CA-B1AA-4F4B-AC72-423844B2A860}" srcOrd="0" destOrd="0" presId="urn:microsoft.com/office/officeart/2009/3/layout/StepUpProcess"/>
    <dgm:cxn modelId="{683462C5-9DCB-468C-942F-3FEF0707630E}" type="presOf" srcId="{DB4A0E48-0644-42C4-8B8C-D4EE7D7A78B2}" destId="{60C6F19E-51E3-4A28-9ED9-37F3DD3FD865}" srcOrd="0" destOrd="0" presId="urn:microsoft.com/office/officeart/2009/3/layout/StepUpProcess"/>
    <dgm:cxn modelId="{8FE7DF36-27F1-4210-994F-450842E96162}" srcId="{4B48186A-A6D9-4832-9C51-B8A8D459E0BF}" destId="{1BC82CD3-3B4C-44E2-8244-998CCF4C9D26}" srcOrd="2" destOrd="0" parTransId="{38EB2605-1BC7-4733-B522-BD8D9891DE1A}" sibTransId="{4C884BFF-A9CD-4650-BFD6-A3E32E3CBBF7}"/>
    <dgm:cxn modelId="{2313EFF7-5356-40CA-A87C-A418E3DC925B}" type="presOf" srcId="{1BC82CD3-3B4C-44E2-8244-998CCF4C9D26}" destId="{65FD9E6E-488D-40A6-84E2-1E9454183C5A}" srcOrd="0" destOrd="0" presId="urn:microsoft.com/office/officeart/2009/3/layout/StepUpProcess"/>
    <dgm:cxn modelId="{7DF83C7F-DE51-4C80-9015-A664523B2DD9}" srcId="{4B48186A-A6D9-4832-9C51-B8A8D459E0BF}" destId="{DB4A0E48-0644-42C4-8B8C-D4EE7D7A78B2}" srcOrd="3" destOrd="0" parTransId="{95ED4713-7E2A-428F-BCA2-BAA24664296A}" sibTransId="{BDB007AA-2BFC-43C9-B7AA-F2E10BEFA806}"/>
    <dgm:cxn modelId="{CB16A000-1D0B-4E0C-8B1C-6B26CA891358}" type="presParOf" srcId="{7CF36229-D868-4E41-B466-4B9832E4B9F5}" destId="{DD0D58EB-3E37-4107-A83D-932AFC3F8A61}" srcOrd="0" destOrd="0" presId="urn:microsoft.com/office/officeart/2009/3/layout/StepUpProcess"/>
    <dgm:cxn modelId="{2B992199-8491-4074-9639-A6E8C38DE64E}" type="presParOf" srcId="{DD0D58EB-3E37-4107-A83D-932AFC3F8A61}" destId="{1D793614-5763-45FA-8B0D-108B1EF8C127}" srcOrd="0" destOrd="0" presId="urn:microsoft.com/office/officeart/2009/3/layout/StepUpProcess"/>
    <dgm:cxn modelId="{ED74420B-1756-46DC-97DA-CA7BA5047114}" type="presParOf" srcId="{DD0D58EB-3E37-4107-A83D-932AFC3F8A61}" destId="{BD8FFC50-37BE-4C66-B7FA-1C95E5E3C503}" srcOrd="1" destOrd="0" presId="urn:microsoft.com/office/officeart/2009/3/layout/StepUpProcess"/>
    <dgm:cxn modelId="{205AECBC-EA03-49C5-8037-A435E118462E}" type="presParOf" srcId="{DD0D58EB-3E37-4107-A83D-932AFC3F8A61}" destId="{2838C155-4E6D-4AAC-83E0-7B71AE759AF6}" srcOrd="2" destOrd="0" presId="urn:microsoft.com/office/officeart/2009/3/layout/StepUpProcess"/>
    <dgm:cxn modelId="{10344B19-6CEC-4D28-A8DF-A3EEC5ED90CE}" type="presParOf" srcId="{7CF36229-D868-4E41-B466-4B9832E4B9F5}" destId="{3691AD04-1B7E-48F2-82FC-4B647D323E44}" srcOrd="1" destOrd="0" presId="urn:microsoft.com/office/officeart/2009/3/layout/StepUpProcess"/>
    <dgm:cxn modelId="{163A3F10-B529-4C42-A865-C9CD3CA55834}" type="presParOf" srcId="{3691AD04-1B7E-48F2-82FC-4B647D323E44}" destId="{0897BAFC-F3DC-4B67-BBA7-A34708DC50BD}" srcOrd="0" destOrd="0" presId="urn:microsoft.com/office/officeart/2009/3/layout/StepUpProcess"/>
    <dgm:cxn modelId="{39F86151-4095-484B-AF47-CDB931796188}" type="presParOf" srcId="{7CF36229-D868-4E41-B466-4B9832E4B9F5}" destId="{8A236613-CDD5-4400-9862-215808B0E957}" srcOrd="2" destOrd="0" presId="urn:microsoft.com/office/officeart/2009/3/layout/StepUpProcess"/>
    <dgm:cxn modelId="{1DEC3E76-60B2-4BFA-AA1A-61FC1317664B}" type="presParOf" srcId="{8A236613-CDD5-4400-9862-215808B0E957}" destId="{51C98B78-8A70-460C-94E7-B1B0A49C46C2}" srcOrd="0" destOrd="0" presId="urn:microsoft.com/office/officeart/2009/3/layout/StepUpProcess"/>
    <dgm:cxn modelId="{A4E162F9-E9E6-4813-9CAD-8AABB402D674}" type="presParOf" srcId="{8A236613-CDD5-4400-9862-215808B0E957}" destId="{CA9F56CA-B1AA-4F4B-AC72-423844B2A860}" srcOrd="1" destOrd="0" presId="urn:microsoft.com/office/officeart/2009/3/layout/StepUpProcess"/>
    <dgm:cxn modelId="{D0E9A7A6-E7C9-4FB6-93B0-84324540432A}" type="presParOf" srcId="{8A236613-CDD5-4400-9862-215808B0E957}" destId="{4D00E9F7-C4C1-41A2-8DA3-4972A7F44707}" srcOrd="2" destOrd="0" presId="urn:microsoft.com/office/officeart/2009/3/layout/StepUpProcess"/>
    <dgm:cxn modelId="{FBF978D9-B09D-4FFC-9BD0-56AE5AA63F86}" type="presParOf" srcId="{7CF36229-D868-4E41-B466-4B9832E4B9F5}" destId="{6ED17A27-4A2C-48DF-A77D-1F89E3FBABA3}" srcOrd="3" destOrd="0" presId="urn:microsoft.com/office/officeart/2009/3/layout/StepUpProcess"/>
    <dgm:cxn modelId="{7E061CBE-F958-4789-93D4-0C6205B318C2}" type="presParOf" srcId="{6ED17A27-4A2C-48DF-A77D-1F89E3FBABA3}" destId="{6308A29C-4DEC-4328-B750-0EC49D325133}" srcOrd="0" destOrd="0" presId="urn:microsoft.com/office/officeart/2009/3/layout/StepUpProcess"/>
    <dgm:cxn modelId="{26E76BED-009A-473A-9A77-98F4ED1EFFC7}" type="presParOf" srcId="{7CF36229-D868-4E41-B466-4B9832E4B9F5}" destId="{6D482342-FC6E-49CD-9398-7594B7335EFC}" srcOrd="4" destOrd="0" presId="urn:microsoft.com/office/officeart/2009/3/layout/StepUpProcess"/>
    <dgm:cxn modelId="{334C8DD2-C34B-4614-A645-74E8E277638C}" type="presParOf" srcId="{6D482342-FC6E-49CD-9398-7594B7335EFC}" destId="{42E0422E-64A5-4A6E-8CB9-7B509117E9D3}" srcOrd="0" destOrd="0" presId="urn:microsoft.com/office/officeart/2009/3/layout/StepUpProcess"/>
    <dgm:cxn modelId="{2C97BB27-3417-4029-A1AD-8D532A199001}" type="presParOf" srcId="{6D482342-FC6E-49CD-9398-7594B7335EFC}" destId="{65FD9E6E-488D-40A6-84E2-1E9454183C5A}" srcOrd="1" destOrd="0" presId="urn:microsoft.com/office/officeart/2009/3/layout/StepUpProcess"/>
    <dgm:cxn modelId="{FB0F3F0D-5F9B-4454-94EB-A91C53EC4CA5}" type="presParOf" srcId="{6D482342-FC6E-49CD-9398-7594B7335EFC}" destId="{D38D7866-AD7C-443E-996F-328B17711C40}" srcOrd="2" destOrd="0" presId="urn:microsoft.com/office/officeart/2009/3/layout/StepUpProcess"/>
    <dgm:cxn modelId="{0416F15A-FEA6-4F5C-9D34-BE2BC750EE66}" type="presParOf" srcId="{7CF36229-D868-4E41-B466-4B9832E4B9F5}" destId="{A0DF2DC8-8F83-43EA-92C1-80EF6C796B47}" srcOrd="5" destOrd="0" presId="urn:microsoft.com/office/officeart/2009/3/layout/StepUpProcess"/>
    <dgm:cxn modelId="{6470BC9E-FA1E-4A11-B6B3-79B9FEC4C7CE}" type="presParOf" srcId="{A0DF2DC8-8F83-43EA-92C1-80EF6C796B47}" destId="{16DBBE9B-B8C7-4282-9E30-3F1FB6BDF025}" srcOrd="0" destOrd="0" presId="urn:microsoft.com/office/officeart/2009/3/layout/StepUpProcess"/>
    <dgm:cxn modelId="{DEA81A07-EB58-4CF4-B976-276F527E7B61}" type="presParOf" srcId="{7CF36229-D868-4E41-B466-4B9832E4B9F5}" destId="{FA84383E-95E2-4F97-9937-1EAF4280150A}" srcOrd="6" destOrd="0" presId="urn:microsoft.com/office/officeart/2009/3/layout/StepUpProcess"/>
    <dgm:cxn modelId="{DAAF574C-3BEF-4CA9-8E2A-474E5C02491C}" type="presParOf" srcId="{FA84383E-95E2-4F97-9937-1EAF4280150A}" destId="{957EA3F7-A89E-46DA-A55A-D438755471DE}" srcOrd="0" destOrd="0" presId="urn:microsoft.com/office/officeart/2009/3/layout/StepUpProcess"/>
    <dgm:cxn modelId="{080FADD8-E9C0-4E01-B400-97F27AE9B66A}" type="presParOf" srcId="{FA84383E-95E2-4F97-9937-1EAF4280150A}" destId="{60C6F19E-51E3-4A28-9ED9-37F3DD3FD86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471479-9FFD-46F5-B739-46D15965F8F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CA3B869-69CD-424B-ACB2-2B1457749F54}">
      <dgm:prSet custT="1"/>
      <dgm:spPr>
        <a:solidFill>
          <a:schemeClr val="accent2"/>
        </a:solidFill>
      </dgm:spPr>
      <dgm:t>
        <a:bodyPr/>
        <a:lstStyle/>
        <a:p>
          <a:r>
            <a:rPr lang="en-US" sz="3000" dirty="0"/>
            <a:t>How was the precepting experience? </a:t>
          </a:r>
        </a:p>
      </dgm:t>
    </dgm:pt>
    <dgm:pt modelId="{3A705958-8674-4124-9EDB-EB96A1C98423}" type="parTrans" cxnId="{4162AD9F-B86A-49D5-A92C-93831D83ED43}">
      <dgm:prSet/>
      <dgm:spPr/>
      <dgm:t>
        <a:bodyPr/>
        <a:lstStyle/>
        <a:p>
          <a:endParaRPr lang="en-US"/>
        </a:p>
      </dgm:t>
    </dgm:pt>
    <dgm:pt modelId="{02CFB797-CA9A-4DBE-9A9A-526CAAB18665}" type="sibTrans" cxnId="{4162AD9F-B86A-49D5-A92C-93831D83ED43}">
      <dgm:prSet/>
      <dgm:spPr/>
      <dgm:t>
        <a:bodyPr/>
        <a:lstStyle/>
        <a:p>
          <a:endParaRPr lang="en-US"/>
        </a:p>
      </dgm:t>
    </dgm:pt>
    <dgm:pt modelId="{D859C822-4EC3-4D8B-ACF4-653CD47ED71F}">
      <dgm:prSet custT="1"/>
      <dgm:spPr>
        <a:solidFill>
          <a:schemeClr val="accent1">
            <a:lumMod val="40000"/>
            <a:lumOff val="60000"/>
          </a:schemeClr>
        </a:solidFill>
      </dgm:spPr>
      <dgm:t>
        <a:bodyPr/>
        <a:lstStyle/>
        <a:p>
          <a:r>
            <a:rPr lang="en-US" sz="3000" dirty="0"/>
            <a:t>How did you use the steps of the structural differential in your group?</a:t>
          </a:r>
        </a:p>
      </dgm:t>
    </dgm:pt>
    <dgm:pt modelId="{F264DD9C-A9A6-4BC8-A83A-2404B7DD4D77}" type="parTrans" cxnId="{196ECB85-1A16-4946-B1A1-E4278F7F1DC2}">
      <dgm:prSet/>
      <dgm:spPr/>
      <dgm:t>
        <a:bodyPr/>
        <a:lstStyle/>
        <a:p>
          <a:endParaRPr lang="en-US"/>
        </a:p>
      </dgm:t>
    </dgm:pt>
    <dgm:pt modelId="{18916611-4AE6-4169-9295-C0ABF8944E3E}" type="sibTrans" cxnId="{196ECB85-1A16-4946-B1A1-E4278F7F1DC2}">
      <dgm:prSet/>
      <dgm:spPr/>
      <dgm:t>
        <a:bodyPr/>
        <a:lstStyle/>
        <a:p>
          <a:endParaRPr lang="en-US"/>
        </a:p>
      </dgm:t>
    </dgm:pt>
    <dgm:pt modelId="{FF9679B6-B359-4023-9077-77BF83B6CFBC}">
      <dgm:prSet custT="1"/>
      <dgm:spPr>
        <a:solidFill>
          <a:schemeClr val="accent3">
            <a:lumMod val="75000"/>
          </a:schemeClr>
        </a:solidFill>
      </dgm:spPr>
      <dgm:t>
        <a:bodyPr/>
        <a:lstStyle/>
        <a:p>
          <a:r>
            <a:rPr lang="en-US" sz="3000" dirty="0"/>
            <a:t>What limitations did you experience in this encounter, how might you address differently next time?</a:t>
          </a:r>
        </a:p>
      </dgm:t>
    </dgm:pt>
    <dgm:pt modelId="{E03B49C5-15AC-480B-AC45-BFA4FF7362A9}" type="parTrans" cxnId="{EC585918-8BDB-4881-BCEC-E2989E9EA4CB}">
      <dgm:prSet/>
      <dgm:spPr/>
      <dgm:t>
        <a:bodyPr/>
        <a:lstStyle/>
        <a:p>
          <a:endParaRPr lang="en-US"/>
        </a:p>
      </dgm:t>
    </dgm:pt>
    <dgm:pt modelId="{E06E68E2-96AE-4FF7-94C2-E7CEBA44C954}" type="sibTrans" cxnId="{EC585918-8BDB-4881-BCEC-E2989E9EA4CB}">
      <dgm:prSet/>
      <dgm:spPr/>
      <dgm:t>
        <a:bodyPr/>
        <a:lstStyle/>
        <a:p>
          <a:endParaRPr lang="en-US"/>
        </a:p>
      </dgm:t>
    </dgm:pt>
    <dgm:pt modelId="{51A77E8D-8630-450D-B7B1-813FFD1E638C}" type="pres">
      <dgm:prSet presAssocID="{B5471479-9FFD-46F5-B739-46D15965F8F3}" presName="linear" presStyleCnt="0">
        <dgm:presLayoutVars>
          <dgm:animLvl val="lvl"/>
          <dgm:resizeHandles val="exact"/>
        </dgm:presLayoutVars>
      </dgm:prSet>
      <dgm:spPr/>
      <dgm:t>
        <a:bodyPr/>
        <a:lstStyle/>
        <a:p>
          <a:endParaRPr lang="en-US"/>
        </a:p>
      </dgm:t>
    </dgm:pt>
    <dgm:pt modelId="{6FDB28E4-1079-4276-8F32-3621BF83682C}" type="pres">
      <dgm:prSet presAssocID="{FCA3B869-69CD-424B-ACB2-2B1457749F54}" presName="parentText" presStyleLbl="node1" presStyleIdx="0" presStyleCnt="3">
        <dgm:presLayoutVars>
          <dgm:chMax val="0"/>
          <dgm:bulletEnabled val="1"/>
        </dgm:presLayoutVars>
      </dgm:prSet>
      <dgm:spPr/>
      <dgm:t>
        <a:bodyPr/>
        <a:lstStyle/>
        <a:p>
          <a:endParaRPr lang="en-US"/>
        </a:p>
      </dgm:t>
    </dgm:pt>
    <dgm:pt modelId="{3C56941D-48F1-4E8D-AC97-181C8F0DA5C1}" type="pres">
      <dgm:prSet presAssocID="{02CFB797-CA9A-4DBE-9A9A-526CAAB18665}" presName="spacer" presStyleCnt="0"/>
      <dgm:spPr/>
    </dgm:pt>
    <dgm:pt modelId="{DE1A4F3F-9B90-4852-A3D9-67744E65197C}" type="pres">
      <dgm:prSet presAssocID="{D859C822-4EC3-4D8B-ACF4-653CD47ED71F}" presName="parentText" presStyleLbl="node1" presStyleIdx="1" presStyleCnt="3">
        <dgm:presLayoutVars>
          <dgm:chMax val="0"/>
          <dgm:bulletEnabled val="1"/>
        </dgm:presLayoutVars>
      </dgm:prSet>
      <dgm:spPr/>
      <dgm:t>
        <a:bodyPr/>
        <a:lstStyle/>
        <a:p>
          <a:endParaRPr lang="en-US"/>
        </a:p>
      </dgm:t>
    </dgm:pt>
    <dgm:pt modelId="{54442E23-E116-43DA-85FC-DD0EC809E3D8}" type="pres">
      <dgm:prSet presAssocID="{18916611-4AE6-4169-9295-C0ABF8944E3E}" presName="spacer" presStyleCnt="0"/>
      <dgm:spPr/>
    </dgm:pt>
    <dgm:pt modelId="{46B9B134-6C36-4199-8A5E-FB4A30438467}" type="pres">
      <dgm:prSet presAssocID="{FF9679B6-B359-4023-9077-77BF83B6CFBC}" presName="parentText" presStyleLbl="node1" presStyleIdx="2" presStyleCnt="3">
        <dgm:presLayoutVars>
          <dgm:chMax val="0"/>
          <dgm:bulletEnabled val="1"/>
        </dgm:presLayoutVars>
      </dgm:prSet>
      <dgm:spPr/>
      <dgm:t>
        <a:bodyPr/>
        <a:lstStyle/>
        <a:p>
          <a:endParaRPr lang="en-US"/>
        </a:p>
      </dgm:t>
    </dgm:pt>
  </dgm:ptLst>
  <dgm:cxnLst>
    <dgm:cxn modelId="{EC585918-8BDB-4881-BCEC-E2989E9EA4CB}" srcId="{B5471479-9FFD-46F5-B739-46D15965F8F3}" destId="{FF9679B6-B359-4023-9077-77BF83B6CFBC}" srcOrd="2" destOrd="0" parTransId="{E03B49C5-15AC-480B-AC45-BFA4FF7362A9}" sibTransId="{E06E68E2-96AE-4FF7-94C2-E7CEBA44C954}"/>
    <dgm:cxn modelId="{43693BA2-0ED0-4338-9444-79F0451DAACE}" type="presOf" srcId="{FF9679B6-B359-4023-9077-77BF83B6CFBC}" destId="{46B9B134-6C36-4199-8A5E-FB4A30438467}" srcOrd="0" destOrd="0" presId="urn:microsoft.com/office/officeart/2005/8/layout/vList2"/>
    <dgm:cxn modelId="{4356C75C-8BD3-46E7-9857-96B6AE7D10AD}" type="presOf" srcId="{FCA3B869-69CD-424B-ACB2-2B1457749F54}" destId="{6FDB28E4-1079-4276-8F32-3621BF83682C}" srcOrd="0" destOrd="0" presId="urn:microsoft.com/office/officeart/2005/8/layout/vList2"/>
    <dgm:cxn modelId="{DC7C65D7-5FFE-4D25-B46C-D05C61E12C0E}" type="presOf" srcId="{D859C822-4EC3-4D8B-ACF4-653CD47ED71F}" destId="{DE1A4F3F-9B90-4852-A3D9-67744E65197C}" srcOrd="0" destOrd="0" presId="urn:microsoft.com/office/officeart/2005/8/layout/vList2"/>
    <dgm:cxn modelId="{196ECB85-1A16-4946-B1A1-E4278F7F1DC2}" srcId="{B5471479-9FFD-46F5-B739-46D15965F8F3}" destId="{D859C822-4EC3-4D8B-ACF4-653CD47ED71F}" srcOrd="1" destOrd="0" parTransId="{F264DD9C-A9A6-4BC8-A83A-2404B7DD4D77}" sibTransId="{18916611-4AE6-4169-9295-C0ABF8944E3E}"/>
    <dgm:cxn modelId="{1420D8DA-AA2C-4870-A38D-DF7FF575888E}" type="presOf" srcId="{B5471479-9FFD-46F5-B739-46D15965F8F3}" destId="{51A77E8D-8630-450D-B7B1-813FFD1E638C}" srcOrd="0" destOrd="0" presId="urn:microsoft.com/office/officeart/2005/8/layout/vList2"/>
    <dgm:cxn modelId="{4162AD9F-B86A-49D5-A92C-93831D83ED43}" srcId="{B5471479-9FFD-46F5-B739-46D15965F8F3}" destId="{FCA3B869-69CD-424B-ACB2-2B1457749F54}" srcOrd="0" destOrd="0" parTransId="{3A705958-8674-4124-9EDB-EB96A1C98423}" sibTransId="{02CFB797-CA9A-4DBE-9A9A-526CAAB18665}"/>
    <dgm:cxn modelId="{E3AD6FFA-0FED-4CB0-A37B-367934E432A1}" type="presParOf" srcId="{51A77E8D-8630-450D-B7B1-813FFD1E638C}" destId="{6FDB28E4-1079-4276-8F32-3621BF83682C}" srcOrd="0" destOrd="0" presId="urn:microsoft.com/office/officeart/2005/8/layout/vList2"/>
    <dgm:cxn modelId="{FBDA4BAB-E61F-4BBE-B929-AFEC329B1CEE}" type="presParOf" srcId="{51A77E8D-8630-450D-B7B1-813FFD1E638C}" destId="{3C56941D-48F1-4E8D-AC97-181C8F0DA5C1}" srcOrd="1" destOrd="0" presId="urn:microsoft.com/office/officeart/2005/8/layout/vList2"/>
    <dgm:cxn modelId="{994FEC86-0281-4343-B52B-1E34AEE9C062}" type="presParOf" srcId="{51A77E8D-8630-450D-B7B1-813FFD1E638C}" destId="{DE1A4F3F-9B90-4852-A3D9-67744E65197C}" srcOrd="2" destOrd="0" presId="urn:microsoft.com/office/officeart/2005/8/layout/vList2"/>
    <dgm:cxn modelId="{C871564F-0663-480C-886F-05CC5BCF0832}" type="presParOf" srcId="{51A77E8D-8630-450D-B7B1-813FFD1E638C}" destId="{54442E23-E116-43DA-85FC-DD0EC809E3D8}" srcOrd="3" destOrd="0" presId="urn:microsoft.com/office/officeart/2005/8/layout/vList2"/>
    <dgm:cxn modelId="{9246C352-60BB-4BA9-983E-1308F6BE2CEE}" type="presParOf" srcId="{51A77E8D-8630-450D-B7B1-813FFD1E638C}" destId="{46B9B134-6C36-4199-8A5E-FB4A30438467}"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F068E-EC44-044D-90B8-BBF4CD5226E9}">
      <dsp:nvSpPr>
        <dsp:cNvPr id="0" name=""/>
        <dsp:cNvSpPr/>
      </dsp:nvSpPr>
      <dsp:spPr>
        <a:xfrm>
          <a:off x="757555" y="0"/>
          <a:ext cx="8585623" cy="5947307"/>
        </a:xfrm>
        <a:prstGeom prst="righ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AA36AA8A-1032-774B-8264-9A87692F75FB}">
      <dsp:nvSpPr>
        <dsp:cNvPr id="0" name=""/>
        <dsp:cNvSpPr/>
      </dsp:nvSpPr>
      <dsp:spPr>
        <a:xfrm>
          <a:off x="10850" y="1784192"/>
          <a:ext cx="3251173" cy="2378922"/>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Structural Determinants of Health</a:t>
          </a:r>
        </a:p>
      </dsp:txBody>
      <dsp:txXfrm>
        <a:off x="126979" y="1900321"/>
        <a:ext cx="3018915" cy="2146664"/>
      </dsp:txXfrm>
    </dsp:sp>
    <dsp:sp modelId="{A8F5354D-FEA3-EF4B-B43B-D66C9E439BA5}">
      <dsp:nvSpPr>
        <dsp:cNvPr id="0" name=""/>
        <dsp:cNvSpPr/>
      </dsp:nvSpPr>
      <dsp:spPr>
        <a:xfrm>
          <a:off x="3424780" y="1784192"/>
          <a:ext cx="3251173" cy="2378922"/>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Social Determinants of Health</a:t>
          </a:r>
        </a:p>
      </dsp:txBody>
      <dsp:txXfrm>
        <a:off x="3540909" y="1900321"/>
        <a:ext cx="3018915" cy="2146664"/>
      </dsp:txXfrm>
    </dsp:sp>
    <dsp:sp modelId="{0E3DEB3D-E9BC-6B4D-B069-384360022965}">
      <dsp:nvSpPr>
        <dsp:cNvPr id="0" name=""/>
        <dsp:cNvSpPr/>
      </dsp:nvSpPr>
      <dsp:spPr>
        <a:xfrm>
          <a:off x="6838709" y="1784192"/>
          <a:ext cx="3251173" cy="2378922"/>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Health Disparities</a:t>
          </a:r>
        </a:p>
      </dsp:txBody>
      <dsp:txXfrm>
        <a:off x="6954838" y="1900321"/>
        <a:ext cx="3018915" cy="2146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B17EF-5FB8-4152-A7C5-1A08932A66DE}">
      <dsp:nvSpPr>
        <dsp:cNvPr id="0" name=""/>
        <dsp:cNvSpPr/>
      </dsp:nvSpPr>
      <dsp:spPr>
        <a:xfrm>
          <a:off x="4500" y="1192091"/>
          <a:ext cx="2245634" cy="260491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23" tIns="0" rIns="214423" bIns="330200" numCol="1" spcCol="1270" anchor="t" anchorCtr="0">
          <a:noAutofit/>
        </a:bodyPr>
        <a:lstStyle/>
        <a:p>
          <a:pPr lvl="0" algn="l" defTabSz="1111250">
            <a:lnSpc>
              <a:spcPct val="90000"/>
            </a:lnSpc>
            <a:spcBef>
              <a:spcPct val="0"/>
            </a:spcBef>
            <a:spcAft>
              <a:spcPct val="35000"/>
            </a:spcAft>
          </a:pPr>
          <a:endParaRPr lang="en-US" sz="2500" kern="1200" dirty="0"/>
        </a:p>
      </dsp:txBody>
      <dsp:txXfrm>
        <a:off x="4500" y="2234058"/>
        <a:ext cx="2245634" cy="1562950"/>
      </dsp:txXfrm>
    </dsp:sp>
    <dsp:sp modelId="{7F33442F-6755-4255-879F-FB9EC5AE1178}">
      <dsp:nvSpPr>
        <dsp:cNvPr id="0" name=""/>
        <dsp:cNvSpPr/>
      </dsp:nvSpPr>
      <dsp:spPr>
        <a:xfrm>
          <a:off x="0" y="1065299"/>
          <a:ext cx="1454477" cy="884400"/>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4423" tIns="165100" rIns="214423" bIns="165100" numCol="1" spcCol="1270" anchor="ctr" anchorCtr="0">
          <a:noAutofit/>
        </a:bodyPr>
        <a:lstStyle/>
        <a:p>
          <a:pPr lvl="0" algn="l" defTabSz="1778000">
            <a:lnSpc>
              <a:spcPct val="90000"/>
            </a:lnSpc>
            <a:spcBef>
              <a:spcPct val="0"/>
            </a:spcBef>
            <a:spcAft>
              <a:spcPct val="35000"/>
            </a:spcAft>
          </a:pPr>
          <a:r>
            <a:rPr lang="en-US" sz="4000" kern="1200"/>
            <a:t>01</a:t>
          </a:r>
          <a:endParaRPr lang="en-US" sz="4000" kern="1200" dirty="0"/>
        </a:p>
      </dsp:txBody>
      <dsp:txXfrm>
        <a:off x="0" y="1065299"/>
        <a:ext cx="1454477" cy="884400"/>
      </dsp:txXfrm>
    </dsp:sp>
    <dsp:sp modelId="{9264A504-6E64-462E-99FF-8A2F5049E174}">
      <dsp:nvSpPr>
        <dsp:cNvPr id="0" name=""/>
        <dsp:cNvSpPr/>
      </dsp:nvSpPr>
      <dsp:spPr>
        <a:xfrm>
          <a:off x="2426639" y="1215405"/>
          <a:ext cx="2170764" cy="2604917"/>
        </a:xfrm>
        <a:prstGeom prst="rect">
          <a:avLst/>
        </a:prstGeom>
        <a:solidFill>
          <a:schemeClr val="accent2">
            <a:lumMod val="40000"/>
            <a:lumOff val="6000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23" tIns="0" rIns="214423" bIns="330200" numCol="1" spcCol="1270" anchor="t" anchorCtr="0">
          <a:noAutofit/>
        </a:bodyPr>
        <a:lstStyle/>
        <a:p>
          <a:pPr lvl="0" algn="l" defTabSz="711200">
            <a:lnSpc>
              <a:spcPct val="90000"/>
            </a:lnSpc>
            <a:spcBef>
              <a:spcPct val="0"/>
            </a:spcBef>
            <a:spcAft>
              <a:spcPct val="35000"/>
            </a:spcAft>
          </a:pPr>
          <a:endParaRPr lang="en-US" sz="1600" kern="1200" dirty="0"/>
        </a:p>
      </dsp:txBody>
      <dsp:txXfrm>
        <a:off x="2426639" y="2257372"/>
        <a:ext cx="2170764" cy="1562950"/>
      </dsp:txXfrm>
    </dsp:sp>
    <dsp:sp modelId="{2ECD0012-9138-4DAA-8EF6-9D199AB40F25}">
      <dsp:nvSpPr>
        <dsp:cNvPr id="0" name=""/>
        <dsp:cNvSpPr/>
      </dsp:nvSpPr>
      <dsp:spPr>
        <a:xfrm>
          <a:off x="2476024" y="1069785"/>
          <a:ext cx="2170764" cy="86200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4423" tIns="165100" rIns="214423" bIns="165100" numCol="1" spcCol="1270" anchor="ctr" anchorCtr="0">
          <a:noAutofit/>
        </a:bodyPr>
        <a:lstStyle/>
        <a:p>
          <a:pPr lvl="0" algn="l" defTabSz="1778000">
            <a:lnSpc>
              <a:spcPct val="90000"/>
            </a:lnSpc>
            <a:spcBef>
              <a:spcPct val="0"/>
            </a:spcBef>
            <a:spcAft>
              <a:spcPct val="35000"/>
            </a:spcAft>
          </a:pPr>
          <a:r>
            <a:rPr lang="en-US" sz="4000" kern="1200"/>
            <a:t>02</a:t>
          </a:r>
          <a:endParaRPr lang="en-US" sz="4000" kern="1200" dirty="0"/>
        </a:p>
      </dsp:txBody>
      <dsp:txXfrm>
        <a:off x="2476024" y="1069785"/>
        <a:ext cx="2170764" cy="862008"/>
      </dsp:txXfrm>
    </dsp:sp>
    <dsp:sp modelId="{EE89C886-70B3-48F6-886E-CAD8E5E93D5B}">
      <dsp:nvSpPr>
        <dsp:cNvPr id="0" name=""/>
        <dsp:cNvSpPr/>
      </dsp:nvSpPr>
      <dsp:spPr>
        <a:xfrm>
          <a:off x="4771065" y="1215405"/>
          <a:ext cx="2170764" cy="2604917"/>
        </a:xfrm>
        <a:prstGeom prst="rect">
          <a:avLst/>
        </a:prstGeom>
        <a:solidFill>
          <a:schemeClr val="accent3"/>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23" tIns="0" rIns="214423" bIns="330200" numCol="1" spcCol="1270" anchor="t" anchorCtr="0">
          <a:noAutofit/>
        </a:bodyPr>
        <a:lstStyle/>
        <a:p>
          <a:pPr lvl="0" algn="l" defTabSz="1155700">
            <a:lnSpc>
              <a:spcPct val="90000"/>
            </a:lnSpc>
            <a:spcBef>
              <a:spcPct val="0"/>
            </a:spcBef>
            <a:spcAft>
              <a:spcPct val="35000"/>
            </a:spcAft>
          </a:pPr>
          <a:endParaRPr lang="en-US" sz="2600" kern="1200" dirty="0"/>
        </a:p>
      </dsp:txBody>
      <dsp:txXfrm>
        <a:off x="4771065" y="2257372"/>
        <a:ext cx="2170764" cy="1562950"/>
      </dsp:txXfrm>
    </dsp:sp>
    <dsp:sp modelId="{5390D24C-74A1-424F-85CA-B6D9B4B37AA1}">
      <dsp:nvSpPr>
        <dsp:cNvPr id="0" name=""/>
        <dsp:cNvSpPr/>
      </dsp:nvSpPr>
      <dsp:spPr>
        <a:xfrm>
          <a:off x="4697259" y="1001854"/>
          <a:ext cx="2170764" cy="104196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4423" tIns="165100" rIns="214423" bIns="165100" numCol="1" spcCol="1270" anchor="ctr" anchorCtr="0">
          <a:noAutofit/>
        </a:bodyPr>
        <a:lstStyle/>
        <a:p>
          <a:pPr lvl="0" algn="l" defTabSz="1778000">
            <a:lnSpc>
              <a:spcPct val="90000"/>
            </a:lnSpc>
            <a:spcBef>
              <a:spcPct val="0"/>
            </a:spcBef>
            <a:spcAft>
              <a:spcPct val="35000"/>
            </a:spcAft>
          </a:pPr>
          <a:r>
            <a:rPr lang="en-US" sz="4000" kern="1200"/>
            <a:t>03</a:t>
          </a:r>
          <a:endParaRPr lang="en-US" sz="4000" kern="1200" dirty="0"/>
        </a:p>
      </dsp:txBody>
      <dsp:txXfrm>
        <a:off x="4697259" y="1001854"/>
        <a:ext cx="2170764" cy="1041967"/>
      </dsp:txXfrm>
    </dsp:sp>
    <dsp:sp modelId="{04383EF4-C42E-4B75-99AA-AC7DEF9DCA53}">
      <dsp:nvSpPr>
        <dsp:cNvPr id="0" name=""/>
        <dsp:cNvSpPr/>
      </dsp:nvSpPr>
      <dsp:spPr>
        <a:xfrm>
          <a:off x="7115491" y="1215405"/>
          <a:ext cx="2170764" cy="2604917"/>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23" tIns="0" rIns="214423" bIns="330200" numCol="1" spcCol="1270" anchor="t" anchorCtr="0">
          <a:noAutofit/>
        </a:bodyPr>
        <a:lstStyle/>
        <a:p>
          <a:pPr lvl="0" algn="l" defTabSz="1155700">
            <a:lnSpc>
              <a:spcPct val="90000"/>
            </a:lnSpc>
            <a:spcBef>
              <a:spcPct val="0"/>
            </a:spcBef>
            <a:spcAft>
              <a:spcPct val="35000"/>
            </a:spcAft>
          </a:pPr>
          <a:endParaRPr lang="en-US" sz="2600" kern="1200" dirty="0"/>
        </a:p>
      </dsp:txBody>
      <dsp:txXfrm>
        <a:off x="7115491" y="2257372"/>
        <a:ext cx="2170764" cy="1562950"/>
      </dsp:txXfrm>
    </dsp:sp>
    <dsp:sp modelId="{2ADE06D0-D6E9-4F9A-996B-52579B2394F2}">
      <dsp:nvSpPr>
        <dsp:cNvPr id="0" name=""/>
        <dsp:cNvSpPr/>
      </dsp:nvSpPr>
      <dsp:spPr>
        <a:xfrm>
          <a:off x="7083017" y="1027716"/>
          <a:ext cx="2170764" cy="104196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4423" tIns="165100" rIns="214423" bIns="165100" numCol="1" spcCol="1270" anchor="ctr" anchorCtr="0">
          <a:noAutofit/>
        </a:bodyPr>
        <a:lstStyle/>
        <a:p>
          <a:pPr lvl="0" algn="l" defTabSz="1778000">
            <a:lnSpc>
              <a:spcPct val="90000"/>
            </a:lnSpc>
            <a:spcBef>
              <a:spcPct val="0"/>
            </a:spcBef>
            <a:spcAft>
              <a:spcPct val="35000"/>
            </a:spcAft>
          </a:pPr>
          <a:r>
            <a:rPr lang="en-US" sz="4000" kern="1200"/>
            <a:t>04</a:t>
          </a:r>
          <a:endParaRPr lang="en-US" sz="4000" kern="1200" dirty="0"/>
        </a:p>
      </dsp:txBody>
      <dsp:txXfrm>
        <a:off x="7083017" y="1027716"/>
        <a:ext cx="2170764" cy="1041967"/>
      </dsp:txXfrm>
    </dsp:sp>
    <dsp:sp modelId="{7E1852DE-F0BE-954D-9043-9BF375AA153F}">
      <dsp:nvSpPr>
        <dsp:cNvPr id="0" name=""/>
        <dsp:cNvSpPr/>
      </dsp:nvSpPr>
      <dsp:spPr>
        <a:xfrm>
          <a:off x="9467262" y="1215405"/>
          <a:ext cx="2170764" cy="2604917"/>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423" tIns="0" rIns="214423" bIns="330200" numCol="1" spcCol="1270" anchor="t" anchorCtr="0">
          <a:noAutofit/>
        </a:bodyPr>
        <a:lstStyle/>
        <a:p>
          <a:pPr lvl="0" algn="l" defTabSz="1155700">
            <a:lnSpc>
              <a:spcPct val="90000"/>
            </a:lnSpc>
            <a:spcBef>
              <a:spcPct val="0"/>
            </a:spcBef>
            <a:spcAft>
              <a:spcPct val="35000"/>
            </a:spcAft>
          </a:pPr>
          <a:endParaRPr lang="en-US" sz="2600" kern="1200" dirty="0"/>
        </a:p>
      </dsp:txBody>
      <dsp:txXfrm>
        <a:off x="9467262" y="2257372"/>
        <a:ext cx="2170764" cy="1562950"/>
      </dsp:txXfrm>
    </dsp:sp>
    <dsp:sp modelId="{0D8F5F35-EF6B-274F-B892-17972058BE7A}">
      <dsp:nvSpPr>
        <dsp:cNvPr id="0" name=""/>
        <dsp:cNvSpPr/>
      </dsp:nvSpPr>
      <dsp:spPr>
        <a:xfrm>
          <a:off x="9439903" y="1015347"/>
          <a:ext cx="2170764" cy="1041967"/>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4423" tIns="165100" rIns="214423" bIns="165100" numCol="1" spcCol="1270" anchor="ctr" anchorCtr="0">
          <a:noAutofit/>
        </a:bodyPr>
        <a:lstStyle/>
        <a:p>
          <a:pPr lvl="0" algn="l" defTabSz="1778000">
            <a:lnSpc>
              <a:spcPct val="90000"/>
            </a:lnSpc>
            <a:spcBef>
              <a:spcPct val="0"/>
            </a:spcBef>
            <a:spcAft>
              <a:spcPct val="35000"/>
            </a:spcAft>
          </a:pPr>
          <a:r>
            <a:rPr lang="en-US" sz="4000" kern="1200"/>
            <a:t>05</a:t>
          </a:r>
          <a:endParaRPr lang="en-US" sz="4000" kern="1200" dirty="0"/>
        </a:p>
      </dsp:txBody>
      <dsp:txXfrm>
        <a:off x="9439903" y="1015347"/>
        <a:ext cx="2170764" cy="10419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93614-5763-45FA-8B0D-108B1EF8C127}">
      <dsp:nvSpPr>
        <dsp:cNvPr id="0" name=""/>
        <dsp:cNvSpPr/>
      </dsp:nvSpPr>
      <dsp:spPr>
        <a:xfrm rot="5400000">
          <a:off x="496197" y="1595699"/>
          <a:ext cx="1479575" cy="2461980"/>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8FFC50-37BE-4C66-B7FA-1C95E5E3C503}">
      <dsp:nvSpPr>
        <dsp:cNvPr id="0" name=""/>
        <dsp:cNvSpPr/>
      </dsp:nvSpPr>
      <dsp:spPr>
        <a:xfrm>
          <a:off x="249219" y="2331301"/>
          <a:ext cx="2222690" cy="194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Create a prioritized </a:t>
          </a:r>
          <a:r>
            <a:rPr lang="en-US" sz="2800" b="1" kern="1200" dirty="0"/>
            <a:t>clinical problem list</a:t>
          </a:r>
        </a:p>
      </dsp:txBody>
      <dsp:txXfrm>
        <a:off x="249219" y="2331301"/>
        <a:ext cx="2222690" cy="1948318"/>
      </dsp:txXfrm>
    </dsp:sp>
    <dsp:sp modelId="{2838C155-4E6D-4AAC-83E0-7B71AE759AF6}">
      <dsp:nvSpPr>
        <dsp:cNvPr id="0" name=""/>
        <dsp:cNvSpPr/>
      </dsp:nvSpPr>
      <dsp:spPr>
        <a:xfrm>
          <a:off x="2052534" y="1414446"/>
          <a:ext cx="419375" cy="419375"/>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98B78-8A70-460C-94E7-B1B0A49C46C2}">
      <dsp:nvSpPr>
        <dsp:cNvPr id="0" name=""/>
        <dsp:cNvSpPr/>
      </dsp:nvSpPr>
      <dsp:spPr>
        <a:xfrm rot="5400000">
          <a:off x="3217204" y="922384"/>
          <a:ext cx="1479575" cy="2461980"/>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F56CA-B1AA-4F4B-AC72-423844B2A860}">
      <dsp:nvSpPr>
        <dsp:cNvPr id="0" name=""/>
        <dsp:cNvSpPr/>
      </dsp:nvSpPr>
      <dsp:spPr>
        <a:xfrm>
          <a:off x="2970226" y="1657985"/>
          <a:ext cx="2222690" cy="194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Identify structural </a:t>
          </a:r>
          <a:r>
            <a:rPr lang="en-US" sz="2800" b="1" kern="1200" dirty="0"/>
            <a:t>root causes </a:t>
          </a:r>
          <a:r>
            <a:rPr lang="en-US" sz="2800" kern="1200" dirty="0"/>
            <a:t>for </a:t>
          </a:r>
          <a:r>
            <a:rPr lang="en-US" sz="2800" b="1" kern="1200" dirty="0"/>
            <a:t>clinical</a:t>
          </a:r>
          <a:r>
            <a:rPr lang="en-US" sz="2800" kern="1200" dirty="0"/>
            <a:t> problems</a:t>
          </a:r>
        </a:p>
      </dsp:txBody>
      <dsp:txXfrm>
        <a:off x="2970226" y="1657985"/>
        <a:ext cx="2222690" cy="1948318"/>
      </dsp:txXfrm>
    </dsp:sp>
    <dsp:sp modelId="{4D00E9F7-C4C1-41A2-8DA3-4972A7F44707}">
      <dsp:nvSpPr>
        <dsp:cNvPr id="0" name=""/>
        <dsp:cNvSpPr/>
      </dsp:nvSpPr>
      <dsp:spPr>
        <a:xfrm>
          <a:off x="4773541" y="741130"/>
          <a:ext cx="419375" cy="419375"/>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0422E-64A5-4A6E-8CB9-7B509117E9D3}">
      <dsp:nvSpPr>
        <dsp:cNvPr id="0" name=""/>
        <dsp:cNvSpPr/>
      </dsp:nvSpPr>
      <dsp:spPr>
        <a:xfrm rot="5400000">
          <a:off x="5938211" y="249068"/>
          <a:ext cx="1479575" cy="2461980"/>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D9E6E-488D-40A6-84E2-1E9454183C5A}">
      <dsp:nvSpPr>
        <dsp:cNvPr id="0" name=""/>
        <dsp:cNvSpPr/>
      </dsp:nvSpPr>
      <dsp:spPr>
        <a:xfrm>
          <a:off x="5691233" y="984670"/>
          <a:ext cx="2222690" cy="194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Generate a prioritized </a:t>
          </a:r>
          <a:r>
            <a:rPr lang="en-US" sz="2800" b="1" kern="1200" dirty="0"/>
            <a:t>structural problem list</a:t>
          </a:r>
        </a:p>
      </dsp:txBody>
      <dsp:txXfrm>
        <a:off x="5691233" y="984670"/>
        <a:ext cx="2222690" cy="1948318"/>
      </dsp:txXfrm>
    </dsp:sp>
    <dsp:sp modelId="{D38D7866-AD7C-443E-996F-328B17711C40}">
      <dsp:nvSpPr>
        <dsp:cNvPr id="0" name=""/>
        <dsp:cNvSpPr/>
      </dsp:nvSpPr>
      <dsp:spPr>
        <a:xfrm>
          <a:off x="7494548" y="67814"/>
          <a:ext cx="419375" cy="419375"/>
        </a:xfrm>
        <a:prstGeom prst="triangle">
          <a:avLst>
            <a:gd name="adj" fmla="val 10000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EA3F7-A89E-46DA-A55A-D438755471DE}">
      <dsp:nvSpPr>
        <dsp:cNvPr id="0" name=""/>
        <dsp:cNvSpPr/>
      </dsp:nvSpPr>
      <dsp:spPr>
        <a:xfrm rot="5400000">
          <a:off x="8659218" y="-424247"/>
          <a:ext cx="1479575" cy="2461980"/>
        </a:xfrm>
        <a:prstGeom prst="corner">
          <a:avLst>
            <a:gd name="adj1" fmla="val 16120"/>
            <a:gd name="adj2" fmla="val 161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6F19E-51E3-4A28-9ED9-37F3DD3FD865}">
      <dsp:nvSpPr>
        <dsp:cNvPr id="0" name=""/>
        <dsp:cNvSpPr/>
      </dsp:nvSpPr>
      <dsp:spPr>
        <a:xfrm>
          <a:off x="8412240" y="311354"/>
          <a:ext cx="2222690" cy="194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a:t>Develop solutions to </a:t>
          </a:r>
          <a:r>
            <a:rPr lang="en-US" sz="2800" b="1" kern="1200" dirty="0"/>
            <a:t>address structural problems</a:t>
          </a:r>
        </a:p>
      </dsp:txBody>
      <dsp:txXfrm>
        <a:off x="8412240" y="311354"/>
        <a:ext cx="2222690" cy="1948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B28E4-1079-4276-8F32-3621BF83682C}">
      <dsp:nvSpPr>
        <dsp:cNvPr id="0" name=""/>
        <dsp:cNvSpPr/>
      </dsp:nvSpPr>
      <dsp:spPr>
        <a:xfrm>
          <a:off x="0" y="185295"/>
          <a:ext cx="6900512" cy="159705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How was the precepting experience? </a:t>
          </a:r>
        </a:p>
      </dsp:txBody>
      <dsp:txXfrm>
        <a:off x="77962" y="263257"/>
        <a:ext cx="6744588" cy="1441126"/>
      </dsp:txXfrm>
    </dsp:sp>
    <dsp:sp modelId="{DE1A4F3F-9B90-4852-A3D9-67744E65197C}">
      <dsp:nvSpPr>
        <dsp:cNvPr id="0" name=""/>
        <dsp:cNvSpPr/>
      </dsp:nvSpPr>
      <dsp:spPr>
        <a:xfrm>
          <a:off x="0" y="1969545"/>
          <a:ext cx="6900512" cy="1597050"/>
        </a:xfrm>
        <a:prstGeom prst="round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How did you use the steps of the structural differential in your group?</a:t>
          </a:r>
        </a:p>
      </dsp:txBody>
      <dsp:txXfrm>
        <a:off x="77962" y="2047507"/>
        <a:ext cx="6744588" cy="1441126"/>
      </dsp:txXfrm>
    </dsp:sp>
    <dsp:sp modelId="{46B9B134-6C36-4199-8A5E-FB4A30438467}">
      <dsp:nvSpPr>
        <dsp:cNvPr id="0" name=""/>
        <dsp:cNvSpPr/>
      </dsp:nvSpPr>
      <dsp:spPr>
        <a:xfrm>
          <a:off x="0" y="3753795"/>
          <a:ext cx="6900512" cy="1597050"/>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What limitations did you experience in this encounter, how might you address differently next time?</a:t>
          </a:r>
        </a:p>
      </dsp:txBody>
      <dsp:txXfrm>
        <a:off x="77962" y="3831757"/>
        <a:ext cx="6744588" cy="14411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C5317-A698-334F-A155-9E0298CF3F3B}" type="datetimeFigureOut">
              <a:rPr lang="en-US" smtClean="0"/>
              <a:t>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2D94-50F9-8942-8638-B2F8D2C9CA9A}" type="slidenum">
              <a:rPr lang="en-US" smtClean="0"/>
              <a:t>‹#›</a:t>
            </a:fld>
            <a:endParaRPr lang="en-US"/>
          </a:p>
        </p:txBody>
      </p:sp>
    </p:spTree>
    <p:extLst>
      <p:ext uri="{BB962C8B-B14F-4D97-AF65-F5344CB8AC3E}">
        <p14:creationId xmlns:p14="http://schemas.microsoft.com/office/powerpoint/2010/main" val="382688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1</a:t>
            </a:fld>
            <a:endParaRPr lang="en-US"/>
          </a:p>
        </p:txBody>
      </p:sp>
    </p:spTree>
    <p:extLst>
      <p:ext uri="{BB962C8B-B14F-4D97-AF65-F5344CB8AC3E}">
        <p14:creationId xmlns:p14="http://schemas.microsoft.com/office/powerpoint/2010/main" val="330857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This is his first visit since the COVID-19 pandemic. He reports unchanged chronic pain in his left knee while walking and weight gain in the last six months. He had COVID-19 two months ago but has since recovered and denies symptoms at this time. Also, he has been unable to take his blood pressure medications for the last six weeks. Today he is afebrile, BP is 172/85, with a BMI of 37. His exam is unremarkable, and his knee is unchanged from prior. The point-of-care A1c is 8.1.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4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33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 think this patient has a few things going on. His first problem is his high blood pressure. I would like to restart him on his blood pressure combination pill. For his diabetes, his A1c is now above goal so I would like to start Metformin 1000mg BID and refer him to our health educator for weight loss counseling. I think his left knee pain is secondary to his osteoarthritis given its chronic nature would like to prescribe acetaminophen and diclofenac gel 1% for pain relief.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66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999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551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Shani:</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Yes! Given this patient’s GFR, I would suggest starting with Metformin 500mg up-titrating to twice daily as tolerated, while increasing kidney monitoring and counseling your patient about the risks of metformin with CKD.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91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raised hands and zoom chat responses. We are going to be able to dive into this together. (use silence as a cue to motivate)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587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teaching encounter will still take longer than a minute but the time spent is more efficiently used and the teaching effectiveness is optimized.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Benefits: </a:t>
            </a:r>
            <a:r>
              <a:rPr lang="en-US" sz="1200" dirty="0"/>
              <a:t>The One-Minute Preceptor provides five </a:t>
            </a:r>
            <a:r>
              <a:rPr lang="en-US" sz="1200" dirty="0" err="1"/>
              <a:t>microskills</a:t>
            </a:r>
            <a:r>
              <a:rPr lang="en-US" sz="1200" dirty="0"/>
              <a:t> to organize a learning experience for students in the clinical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Limitations: </a:t>
            </a:r>
            <a:r>
              <a:rPr lang="en-US" sz="1200" dirty="0"/>
              <a:t>Lacks support for faculty to consistently address the social determinants of health and up-stream structural influences on the clinical encounter.</a:t>
            </a:r>
          </a:p>
          <a:p>
            <a:endParaRPr lang="en-US" dirty="0"/>
          </a:p>
          <a:p>
            <a:r>
              <a:rPr lang="en-US" dirty="0"/>
              <a:t>Therefore we have adapted the one-minute preceptor model to be rooted in structural competency in order to address its current limitations. Starting with its first organizing </a:t>
            </a:r>
            <a:r>
              <a:rPr lang="en-US" dirty="0" err="1"/>
              <a:t>microskill</a:t>
            </a:r>
            <a:r>
              <a:rPr lang="en-US" dirty="0"/>
              <a:t>.</a:t>
            </a:r>
          </a:p>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19</a:t>
            </a:fld>
            <a:endParaRPr lang="en-US"/>
          </a:p>
        </p:txBody>
      </p:sp>
    </p:spTree>
    <p:extLst>
      <p:ext uri="{BB962C8B-B14F-4D97-AF65-F5344CB8AC3E}">
        <p14:creationId xmlns:p14="http://schemas.microsoft.com/office/powerpoint/2010/main" val="1315313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answers to be structurally based and not rooted in race/ethnicity</a:t>
            </a:r>
          </a:p>
        </p:txBody>
      </p:sp>
      <p:sp>
        <p:nvSpPr>
          <p:cNvPr id="4" name="Slide Number Placeholder 3"/>
          <p:cNvSpPr>
            <a:spLocks noGrp="1"/>
          </p:cNvSpPr>
          <p:nvPr>
            <p:ph type="sldNum" sz="quarter" idx="5"/>
          </p:nvPr>
        </p:nvSpPr>
        <p:spPr/>
        <p:txBody>
          <a:bodyPr/>
          <a:lstStyle/>
          <a:p>
            <a:fld id="{30B62D94-50F9-8942-8638-B2F8D2C9CA9A}" type="slidenum">
              <a:rPr lang="en-US" smtClean="0"/>
              <a:t>21</a:t>
            </a:fld>
            <a:endParaRPr lang="en-US"/>
          </a:p>
        </p:txBody>
      </p:sp>
    </p:spTree>
    <p:extLst>
      <p:ext uri="{BB962C8B-B14F-4D97-AF65-F5344CB8AC3E}">
        <p14:creationId xmlns:p14="http://schemas.microsoft.com/office/powerpoint/2010/main" val="3067468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Uncover biases in the student decision. Was it a guess or was it  based on a reasonable foundation of knowledge? Be sure to discuss structural humility in decision making and check for potential harmful effects from implicit bias.</a:t>
            </a:r>
          </a:p>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22</a:t>
            </a:fld>
            <a:endParaRPr lang="en-US"/>
          </a:p>
        </p:txBody>
      </p:sp>
    </p:spTree>
    <p:extLst>
      <p:ext uri="{BB962C8B-B14F-4D97-AF65-F5344CB8AC3E}">
        <p14:creationId xmlns:p14="http://schemas.microsoft.com/office/powerpoint/2010/main" val="259804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3</a:t>
            </a:fld>
            <a:endParaRPr lang="en-US"/>
          </a:p>
        </p:txBody>
      </p:sp>
    </p:spTree>
    <p:extLst>
      <p:ext uri="{BB962C8B-B14F-4D97-AF65-F5344CB8AC3E}">
        <p14:creationId xmlns:p14="http://schemas.microsoft.com/office/powerpoint/2010/main" val="29782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learner might not realize they have done something well. Provide positive feedback that reinforces desired behaviors, knowledge, skills, or attitudes.</a:t>
            </a:r>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24</a:t>
            </a:fld>
            <a:endParaRPr lang="en-US"/>
          </a:p>
        </p:txBody>
      </p:sp>
    </p:spTree>
    <p:extLst>
      <p:ext uri="{BB962C8B-B14F-4D97-AF65-F5344CB8AC3E}">
        <p14:creationId xmlns:p14="http://schemas.microsoft.com/office/powerpoint/2010/main" val="189436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context of health disparities when appropriate evidence (reword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Approach the learning respectfully while concurrently addressing areas of need/improvement. Without timely feedback, it is difficulty to improve. Specifically address gaps in the social history, failure to incorporate the social determinants of health in structural differential.</a:t>
            </a:r>
          </a:p>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26</a:t>
            </a:fld>
            <a:endParaRPr lang="en-US"/>
          </a:p>
        </p:txBody>
      </p:sp>
    </p:spTree>
    <p:extLst>
      <p:ext uri="{BB962C8B-B14F-4D97-AF65-F5344CB8AC3E}">
        <p14:creationId xmlns:p14="http://schemas.microsoft.com/office/powerpoint/2010/main" val="3117324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27</a:t>
            </a:fld>
            <a:endParaRPr lang="en-US"/>
          </a:p>
        </p:txBody>
      </p:sp>
    </p:spTree>
    <p:extLst>
      <p:ext uri="{BB962C8B-B14F-4D97-AF65-F5344CB8AC3E}">
        <p14:creationId xmlns:p14="http://schemas.microsoft.com/office/powerpoint/2010/main" val="3017507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Consider concluding the learning encounter with reflections and steps. Next steps might include researching interventions at the individual level, clinic level, community level, research or policy level or a reading assignment on health disparities and structural contributors.</a:t>
            </a:r>
          </a:p>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29</a:t>
            </a:fld>
            <a:endParaRPr lang="en-US"/>
          </a:p>
        </p:txBody>
      </p:sp>
    </p:spTree>
    <p:extLst>
      <p:ext uri="{BB962C8B-B14F-4D97-AF65-F5344CB8AC3E}">
        <p14:creationId xmlns:p14="http://schemas.microsoft.com/office/powerpoint/2010/main" val="1326385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b="1" dirty="0"/>
              <a:t>Create</a:t>
            </a:r>
            <a:r>
              <a:rPr lang="en-US" sz="2000" dirty="0"/>
              <a:t> a prioritized clinical problem list</a:t>
            </a:r>
          </a:p>
          <a:p>
            <a:pPr lvl="1" algn="l"/>
            <a:r>
              <a:rPr lang="en-US" sz="1800" dirty="0"/>
              <a:t>Ensure congruity between patient and clinician problem lists.</a:t>
            </a:r>
          </a:p>
          <a:p>
            <a:pPr lvl="0"/>
            <a:r>
              <a:rPr lang="en-US" sz="2000" b="1" dirty="0"/>
              <a:t>Identify</a:t>
            </a:r>
            <a:r>
              <a:rPr lang="en-US" sz="2000" dirty="0"/>
              <a:t> structural root causes for clinical problems</a:t>
            </a:r>
          </a:p>
          <a:p>
            <a:pPr lvl="1" algn="l"/>
            <a:r>
              <a:rPr lang="en-US" sz="1800" dirty="0"/>
              <a:t>Elicit upstream structural and social determinants of health that contribute to clinical problems.</a:t>
            </a:r>
          </a:p>
          <a:p>
            <a:pPr lvl="1" algn="l"/>
            <a:r>
              <a:rPr lang="en-US" sz="1800" dirty="0"/>
              <a:t>Integrate historical context. </a:t>
            </a:r>
          </a:p>
          <a:p>
            <a:pPr lvl="0"/>
            <a:r>
              <a:rPr lang="en-US" sz="2000" b="1" i="0" dirty="0"/>
              <a:t>Generate </a:t>
            </a:r>
            <a:r>
              <a:rPr lang="en-US" sz="2000" b="0" i="0" dirty="0"/>
              <a:t>a </a:t>
            </a:r>
            <a:r>
              <a:rPr lang="en-US" sz="2000" i="0" dirty="0"/>
              <a:t>prioritized </a:t>
            </a:r>
            <a:r>
              <a:rPr lang="en-US" sz="2000" dirty="0"/>
              <a:t>structural problem list</a:t>
            </a:r>
          </a:p>
          <a:p>
            <a:pPr lvl="1" algn="l">
              <a:buFont typeface="Arial" panose="020B0604020202020204" pitchFamily="34" charset="0"/>
              <a:buNone/>
            </a:pPr>
            <a:r>
              <a:rPr lang="en-US" sz="1800" dirty="0"/>
              <a:t>Incorporate patient priorities, preferences, and concerns.</a:t>
            </a:r>
          </a:p>
          <a:p>
            <a:pPr lvl="1" algn="l">
              <a:buFont typeface="Arial" panose="020B0604020202020204" pitchFamily="34" charset="0"/>
              <a:buNone/>
            </a:pPr>
            <a:r>
              <a:rPr lang="en-US" sz="1800" dirty="0"/>
              <a:t>Prioritize urgent problems and problems for which clinical and community resources are available.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Prioritize patient priorities, concerns, experiences</a:t>
            </a:r>
          </a:p>
          <a:p>
            <a:pPr lvl="0"/>
            <a:r>
              <a:rPr lang="en-US" sz="2000" b="1" dirty="0"/>
              <a:t>Develop</a:t>
            </a:r>
            <a:r>
              <a:rPr lang="en-US" sz="2000" dirty="0"/>
              <a:t> solutions to address structural problems</a:t>
            </a:r>
          </a:p>
          <a:p>
            <a:pPr lvl="1" algn="l">
              <a:spcAft>
                <a:spcPts val="500"/>
              </a:spcAft>
              <a:buFont typeface="Arial" panose="020B0604020202020204" pitchFamily="34" charset="0"/>
              <a:buNone/>
            </a:pPr>
            <a:r>
              <a:rPr lang="en-US" sz="1800" dirty="0"/>
              <a:t>Prioritize patient priorities, concerns, experiences</a:t>
            </a:r>
          </a:p>
          <a:p>
            <a:pPr lvl="1" algn="l">
              <a:spcAft>
                <a:spcPts val="500"/>
              </a:spcAft>
              <a:buFont typeface="Arial" panose="020B0604020202020204" pitchFamily="34" charset="0"/>
              <a:buNone/>
            </a:pPr>
            <a:r>
              <a:rPr lang="en-US" sz="1800" dirty="0"/>
              <a:t>Imagine individual-level, health system-level, community level and population-level solutions. </a:t>
            </a:r>
          </a:p>
          <a:p>
            <a:pPr lvl="1" algn="l">
              <a:spcAft>
                <a:spcPts val="500"/>
              </a:spcAft>
              <a:buFont typeface="Arial" panose="020B0604020202020204" pitchFamily="34" charset="0"/>
              <a:buNone/>
            </a:pPr>
            <a:r>
              <a:rPr lang="en-US" sz="1800" dirty="0"/>
              <a:t>Consider individual and community strengths/assets.</a:t>
            </a:r>
          </a:p>
          <a:p>
            <a:pPr lvl="1" algn="l">
              <a:spcAft>
                <a:spcPts val="500"/>
              </a:spcAft>
              <a:buFont typeface="Arial" panose="020B0604020202020204" pitchFamily="34" charset="0"/>
              <a:buNone/>
            </a:pPr>
            <a:r>
              <a:rPr lang="en-US" sz="1800" dirty="0"/>
              <a:t>Partner with an interdisciplinary team participating in community-led efforts</a:t>
            </a:r>
            <a:endParaRPr lang="en-US" dirty="0"/>
          </a:p>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30</a:t>
            </a:fld>
            <a:endParaRPr lang="en-US"/>
          </a:p>
        </p:txBody>
      </p:sp>
    </p:spTree>
    <p:extLst>
      <p:ext uri="{BB962C8B-B14F-4D97-AF65-F5344CB8AC3E}">
        <p14:creationId xmlns:p14="http://schemas.microsoft.com/office/powerpoint/2010/main" val="4253318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your patient has poor housing conditions and numerous triggers in their home such as leaks, mold and pests. Your patient’s building has been cited in an increasing number of housing violations as the neighborhood is starting to gentrify   </a:t>
            </a:r>
          </a:p>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32</a:t>
            </a:fld>
            <a:endParaRPr lang="en-US"/>
          </a:p>
        </p:txBody>
      </p:sp>
    </p:spTree>
    <p:extLst>
      <p:ext uri="{BB962C8B-B14F-4D97-AF65-F5344CB8AC3E}">
        <p14:creationId xmlns:p14="http://schemas.microsoft.com/office/powerpoint/2010/main" val="494476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33</a:t>
            </a:fld>
            <a:endParaRPr lang="en-US"/>
          </a:p>
        </p:txBody>
      </p:sp>
    </p:spTree>
    <p:extLst>
      <p:ext uri="{BB962C8B-B14F-4D97-AF65-F5344CB8AC3E}">
        <p14:creationId xmlns:p14="http://schemas.microsoft.com/office/powerpoint/2010/main" val="2531793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34</a:t>
            </a:fld>
            <a:endParaRPr lang="en-US"/>
          </a:p>
        </p:txBody>
      </p:sp>
    </p:spTree>
    <p:extLst>
      <p:ext uri="{BB962C8B-B14F-4D97-AF65-F5344CB8AC3E}">
        <p14:creationId xmlns:p14="http://schemas.microsoft.com/office/powerpoint/2010/main" val="2131110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Shani: As a friendly reminder we will repeat the last case however this time the preceptor will implement </a:t>
            </a:r>
            <a:r>
              <a:rPr lang="en-US" dirty="0" err="1"/>
              <a:t>microskills</a:t>
            </a:r>
            <a:r>
              <a:rPr lang="en-US" dirty="0"/>
              <a:t> from the One Minute Preceptor adaptation with structural competency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686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Learner (Iman):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his first visit in nine months due to the COVID-19 pandemic. He reports ongoing chronic pain in his left knee when he walks that is unchanged and reports gaining weight in the last six months. He had COVID-19 two months ago but has since recovered and denies shortness of breath, cough, fever, chest pain or other symptoms at this time. He reports he has been unable to take his blood pressure medications for the past month and half. His blood pressure today is 172/85, his BMI is 37, and he is afebrile. His lung and heart exam are normal. He has no swelling or redness in his knees and good range of motion, but does have crepitus on flexion and extension of his left knee. His point-of-care A1c is 8.1.</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03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Shani: In other words structural competency is the ability of a healthcare professional to understand that a patient’s access to quality housing, education, food, jobs, and transportation influence the clinical manifestation of disease within a person and the relationship between the patient, provider, and the health system they reside within. </a:t>
            </a:r>
          </a:p>
        </p:txBody>
      </p:sp>
      <p:sp>
        <p:nvSpPr>
          <p:cNvPr id="4" name="Slide Number Placeholder 3"/>
          <p:cNvSpPr>
            <a:spLocks noGrp="1"/>
          </p:cNvSpPr>
          <p:nvPr>
            <p:ph type="sldNum" sz="quarter" idx="5"/>
          </p:nvPr>
        </p:nvSpPr>
        <p:spPr/>
        <p:txBody>
          <a:bodyPr/>
          <a:lstStyle/>
          <a:p>
            <a:fld id="{30B62D94-50F9-8942-8638-B2F8D2C9CA9A}" type="slidenum">
              <a:rPr lang="en-US" smtClean="0"/>
              <a:t>4</a:t>
            </a:fld>
            <a:endParaRPr lang="en-US"/>
          </a:p>
        </p:txBody>
      </p:sp>
    </p:spTree>
    <p:extLst>
      <p:ext uri="{BB962C8B-B14F-4D97-AF65-F5344CB8AC3E}">
        <p14:creationId xmlns:p14="http://schemas.microsoft.com/office/powerpoint/2010/main" val="1478468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This is his first visit since the COVID-19 pandemic. He reports unchanged chronic pain in his left knee while walking and weight gain in the last six months. He had COVID-19 two months ago but has since recovered and denies symptoms at this time. Also, he has been unable to take his blood pressure medications for the last six weeks. Today he is afebrile, BP is 172/85, with a BMI of 37. His exam is unremarkable, and his knee is unchanged from prior. The point-of-care A1c is 8.1.</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40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Shani: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Ok, tell me more about Mr. K’s social situation. How did COVID-19 impact him? What happened that prevented him from taking his medications?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a:spcBef>
                <a:spcPts val="0"/>
              </a:spcBef>
              <a:spcAft>
                <a:spcPts val="0"/>
              </a:spcAft>
            </a:pPr>
            <a:endParaRPr lang="en-US" dirty="0"/>
          </a:p>
          <a:p>
            <a:pPr marL="0" marR="0">
              <a:spcBef>
                <a:spcPts val="0"/>
              </a:spcBef>
              <a:spcAft>
                <a:spcPts val="0"/>
              </a:spcAft>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Iman: </a:t>
            </a: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Mr. </a:t>
            </a:r>
            <a:r>
              <a:rPr lang="en-US" sz="1200" dirty="0">
                <a:solidFill>
                  <a:prstClr val="white"/>
                </a:solidFill>
                <a:latin typeface="Calibri" panose="020F0502020204030204" pitchFamily="34" charset="0"/>
                <a:ea typeface="Calibri" panose="020F0502020204030204" pitchFamily="34" charset="0"/>
                <a:cs typeface="Times New Roman" panose="02020603050405020304" pitchFamily="18" charset="0"/>
              </a:rPr>
              <a:t>K</a:t>
            </a: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told me that he and his household contracted COIVD-19 and his mother passed away from COVID-19 shortly after. He has not been able to find work since he got sick. He told me he didn’t pick up his medications from the pharmacy.</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708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Shani: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Ok, that’s helpful to know and include in your presentation. We can follow up and ask the patient what he thinks is the main obstacle to taking his medication and how he understands his diagnosis of hypertension.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the meantime, what is your assessment and plan?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665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 think this patient has a few things going on. His first problem is his high blood pressure. I would like to restart him on his blood pressure combination pill. For his diabetes, his A1c is now above goal so I would like to start Metformin 1000mg BID and refer him to our health educator for weight loss counseling. I think his left knee pain is secondary to his osteoarthritis given its chronic nature would like to prescribe acetaminophen and diclofenac gel 1% for pain relief.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394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503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05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Shani: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Yes! I prefer to use CKD-EPI equation to calculate GFR and cautiously interpret corrections for race, considering race is a social construct, and not an accurate proxy for biologic differences.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Given this patient’s GFR, I would suggest starting with Metformin 500mg up-titrating to twice daily as tolerated, while increasing kidney monitoring and counseling your patient about the risks of metformin with CKD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912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Can share google doc of case in chat: </a:t>
            </a:r>
          </a:p>
          <a:p>
            <a:r>
              <a:rPr lang="en-US" dirty="0"/>
              <a:t>Preceptor Version Case Stem: https://docs.google.com/document/d/11d_FQnDb0tfOcjbStMIX5uM9qg1tRkO7C0k3mRaWxAw/edit?usp=sharing</a:t>
            </a:r>
          </a:p>
          <a:p>
            <a:r>
              <a:rPr lang="en-US" dirty="0"/>
              <a:t>Learner Version Case Stem: https://docs.google.com/document/d/1GNVbL0pwTAmaaOcsWU2hhywfMmokG55lS0Gd4bvg78g/edit?usp=sharing</a:t>
            </a:r>
          </a:p>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44</a:t>
            </a:fld>
            <a:endParaRPr lang="en-US"/>
          </a:p>
        </p:txBody>
      </p:sp>
    </p:spTree>
    <p:extLst>
      <p:ext uri="{BB962C8B-B14F-4D97-AF65-F5344CB8AC3E}">
        <p14:creationId xmlns:p14="http://schemas.microsoft.com/office/powerpoint/2010/main" val="2111130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45</a:t>
            </a:fld>
            <a:endParaRPr lang="en-US"/>
          </a:p>
        </p:txBody>
      </p:sp>
    </p:spTree>
    <p:extLst>
      <p:ext uri="{BB962C8B-B14F-4D97-AF65-F5344CB8AC3E}">
        <p14:creationId xmlns:p14="http://schemas.microsoft.com/office/powerpoint/2010/main" val="421701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Structural Determinants of Health: </a:t>
            </a:r>
            <a:r>
              <a:rPr lang="en-US" sz="1200"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social and political mechanism[s] that generate, configure and maintain social hierarchies FOR EX RACISM, labor markets and political institutions</a:t>
            </a:r>
            <a:r>
              <a:rPr lang="en-US" sz="1200" kern="1200" dirty="0">
                <a:solidFill>
                  <a:schemeClr val="tx1"/>
                </a:solidFill>
                <a:effectLst/>
                <a:latin typeface="+mn-lt"/>
                <a:ea typeface="+mn-ea"/>
                <a:cs typeface="+mn-cs"/>
              </a:rPr>
              <a:t>, including the labor market, educational system, political institutions and cultural and societal values.” These structural mechanisms “generate stratification and social class divisions in the society and define individual socioeconomic position within hierarchies of power, prestige and access to resources” the most important being race/ethnicity, income, education, occupation, social class and gender; and the resultant socioeconomic position of individuals (WHO).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Determinants of Health: </a:t>
            </a:r>
            <a:r>
              <a:rPr lang="en-US" sz="1200" b="1" kern="1200" dirty="0">
                <a:solidFill>
                  <a:schemeClr val="tx1"/>
                </a:solidFill>
                <a:latin typeface="+mn-lt"/>
                <a:ea typeface="+mn-ea"/>
                <a:cs typeface="Calibri" panose="020F0502020204030204" pitchFamily="34" charset="0"/>
              </a:rPr>
              <a:t>Conditions in which people are </a:t>
            </a:r>
            <a:r>
              <a:rPr lang="en-US" sz="1200" b="1" i="1" kern="1200" dirty="0">
                <a:solidFill>
                  <a:schemeClr val="tx1"/>
                </a:solidFill>
                <a:latin typeface="+mn-lt"/>
                <a:ea typeface="+mn-ea"/>
                <a:cs typeface="Calibri" panose="020F0502020204030204" pitchFamily="34" charset="0"/>
              </a:rPr>
              <a:t>born, grow, work, live, and age,</a:t>
            </a:r>
            <a:r>
              <a:rPr lang="en-US" sz="1200" b="1" kern="1200" dirty="0">
                <a:solidFill>
                  <a:schemeClr val="tx1"/>
                </a:solidFill>
                <a:latin typeface="+mn-lt"/>
                <a:ea typeface="+mn-ea"/>
                <a:cs typeface="Calibri" panose="020F0502020204030204" pitchFamily="34" charset="0"/>
              </a:rPr>
              <a:t> </a:t>
            </a:r>
            <a:r>
              <a:rPr lang="en-US" sz="1200" kern="1200" dirty="0">
                <a:solidFill>
                  <a:schemeClr val="tx1"/>
                </a:solidFill>
                <a:latin typeface="+mn-lt"/>
                <a:ea typeface="+mn-ea"/>
                <a:cs typeface="Calibri" panose="020F0502020204030204" pitchFamily="34" charset="0"/>
              </a:rPr>
              <a:t>and the wider set of forces and systems shaping the conditions of daily life (WHO). Examples include </a:t>
            </a:r>
            <a:r>
              <a:rPr lang="en-US" sz="1200" b="1" kern="1200" dirty="0">
                <a:solidFill>
                  <a:schemeClr val="tx1"/>
                </a:solidFill>
                <a:latin typeface="+mn-lt"/>
                <a:ea typeface="+mn-ea"/>
                <a:cs typeface="Calibri" panose="020F0502020204030204" pitchFamily="34" charset="0"/>
              </a:rPr>
              <a:t>economic stability, neighborhood </a:t>
            </a:r>
            <a:r>
              <a:rPr lang="en-US" sz="1200" b="0" kern="1200" dirty="0">
                <a:solidFill>
                  <a:schemeClr val="tx1"/>
                </a:solidFill>
                <a:latin typeface="+mn-lt"/>
                <a:ea typeface="+mn-ea"/>
                <a:cs typeface="Calibri" panose="020F0502020204030204" pitchFamily="34" charset="0"/>
              </a:rPr>
              <a:t>and physical environment</a:t>
            </a:r>
            <a:r>
              <a:rPr lang="en-US" sz="1200" b="1" kern="1200" dirty="0">
                <a:solidFill>
                  <a:schemeClr val="tx1"/>
                </a:solidFill>
                <a:latin typeface="+mn-lt"/>
                <a:ea typeface="+mn-ea"/>
                <a:cs typeface="Calibri" panose="020F0502020204030204" pitchFamily="34" charset="0"/>
              </a:rPr>
              <a:t>, education, food</a:t>
            </a:r>
            <a:r>
              <a:rPr lang="en-US" sz="1200" kern="1200" dirty="0">
                <a:solidFill>
                  <a:schemeClr val="tx1"/>
                </a:solidFill>
                <a:latin typeface="+mn-lt"/>
                <a:ea typeface="+mn-ea"/>
                <a:cs typeface="Calibri" panose="020F0502020204030204" pitchFamily="34" charset="0"/>
              </a:rPr>
              <a:t>, community and social context, and </a:t>
            </a:r>
            <a:r>
              <a:rPr lang="en-US" sz="1200" b="1" kern="1200" dirty="0">
                <a:solidFill>
                  <a:schemeClr val="tx1"/>
                </a:solidFill>
                <a:latin typeface="+mn-lt"/>
                <a:ea typeface="+mn-ea"/>
                <a:cs typeface="Calibri" panose="020F0502020204030204" pitchFamily="34" charset="0"/>
              </a:rPr>
              <a:t>health care system </a:t>
            </a:r>
            <a:r>
              <a:rPr lang="en-US" sz="1200" kern="1200" dirty="0">
                <a:solidFill>
                  <a:schemeClr val="tx1"/>
                </a:solidFill>
                <a:latin typeface="+mn-lt"/>
                <a:ea typeface="+mn-ea"/>
                <a:cs typeface="Calibri" panose="020F0502020204030204" pitchFamily="34" charset="0"/>
              </a:rPr>
              <a:t>(Kaiser)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Calibri" panose="020F0502020204030204" pitchFamily="34" charset="0"/>
              </a:rPr>
              <a:t>Social determinants of health contribute to health outcomes and to the health disparities we see across social hierarchies, ex. across races</a:t>
            </a:r>
          </a:p>
          <a:p>
            <a:endParaRPr lang="en-US" dirty="0"/>
          </a:p>
        </p:txBody>
      </p:sp>
      <p:sp>
        <p:nvSpPr>
          <p:cNvPr id="4" name="Slide Number Placeholder 3"/>
          <p:cNvSpPr>
            <a:spLocks noGrp="1"/>
          </p:cNvSpPr>
          <p:nvPr>
            <p:ph type="sldNum" sz="quarter" idx="5"/>
          </p:nvPr>
        </p:nvSpPr>
        <p:spPr/>
        <p:txBody>
          <a:bodyPr/>
          <a:lstStyle/>
          <a:p>
            <a:fld id="{30B62D94-50F9-8942-8638-B2F8D2C9CA9A}" type="slidenum">
              <a:rPr lang="en-US" smtClean="0"/>
              <a:t>5</a:t>
            </a:fld>
            <a:endParaRPr lang="en-US"/>
          </a:p>
        </p:txBody>
      </p:sp>
    </p:spTree>
    <p:extLst>
      <p:ext uri="{BB962C8B-B14F-4D97-AF65-F5344CB8AC3E}">
        <p14:creationId xmlns:p14="http://schemas.microsoft.com/office/powerpoint/2010/main" val="343079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60:notes"/>
          <p:cNvSpPr txBox="1">
            <a:spLocks noGrp="1"/>
          </p:cNvSpPr>
          <p:nvPr>
            <p:ph type="body" idx="1"/>
          </p:nvPr>
        </p:nvSpPr>
        <p:spPr>
          <a:xfrm>
            <a:off x="702310" y="4421823"/>
            <a:ext cx="5618480" cy="4189095"/>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r>
              <a:rPr lang="en-US" dirty="0">
                <a:uFillTx/>
              </a:rPr>
              <a:t>When teaching through the framework of structural competency physicians should evaluate their learners base on these four objectives. (Read)</a:t>
            </a:r>
          </a:p>
          <a:p>
            <a:pPr marL="0" lvl="0" indent="0" algn="l" rtl="0">
              <a:lnSpc>
                <a:spcPct val="100000"/>
              </a:lnSpc>
              <a:spcBef>
                <a:spcPts val="0"/>
              </a:spcBef>
              <a:spcAft>
                <a:spcPts val="0"/>
              </a:spcAft>
              <a:buSzPts val="1400"/>
              <a:buNone/>
            </a:pPr>
            <a:endParaRPr lang="en-US" dirty="0">
              <a:uFillTx/>
            </a:endParaRP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a:t>Understand structure via sociology, urban planning, and economics. Recasting case presentations to acknowledge these structural barriers to health</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Develop interventions to address health infrastructures</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Nurture a critical awareness of structural humility</a:t>
            </a:r>
          </a:p>
          <a:p>
            <a:pPr marL="0" lvl="0" indent="0" algn="l" rtl="0">
              <a:lnSpc>
                <a:spcPct val="100000"/>
              </a:lnSpc>
              <a:spcBef>
                <a:spcPts val="0"/>
              </a:spcBef>
              <a:spcAft>
                <a:spcPts val="0"/>
              </a:spcAft>
              <a:buSzPts val="1400"/>
              <a:buNone/>
            </a:pPr>
            <a:endParaRPr lang="en-US" dirty="0">
              <a:uFillTx/>
            </a:endParaRPr>
          </a:p>
          <a:p>
            <a:pPr marL="0" lvl="0" indent="0" algn="l" rtl="0">
              <a:lnSpc>
                <a:spcPct val="100000"/>
              </a:lnSpc>
              <a:spcBef>
                <a:spcPts val="0"/>
              </a:spcBef>
              <a:spcAft>
                <a:spcPts val="0"/>
              </a:spcAft>
              <a:buSzPts val="1400"/>
              <a:buNone/>
            </a:pPr>
            <a:r>
              <a:rPr lang="en-US" sz="1600" b="1" dirty="0">
                <a:uFillTx/>
              </a:rPr>
              <a:t>Change to 5 pillars, numbers smaller, words bigger and more succinct</a:t>
            </a:r>
          </a:p>
          <a:p>
            <a:pPr lvl="1"/>
            <a:r>
              <a:rPr lang="en-US" sz="1200" kern="1200" dirty="0">
                <a:solidFill>
                  <a:schemeClr val="tx1"/>
                </a:solidFill>
                <a:effectLst/>
                <a:latin typeface="+mn-lt"/>
                <a:ea typeface="+mn-ea"/>
                <a:cs typeface="+mn-cs"/>
              </a:rPr>
              <a:t>Recognizing the structures that shape clinical interactions</a:t>
            </a:r>
          </a:p>
          <a:p>
            <a:pPr lvl="1"/>
            <a:r>
              <a:rPr lang="en-US" sz="1200" kern="1200" dirty="0">
                <a:solidFill>
                  <a:schemeClr val="tx1"/>
                </a:solidFill>
                <a:effectLst/>
                <a:latin typeface="+mn-lt"/>
                <a:ea typeface="+mn-ea"/>
                <a:cs typeface="+mn-cs"/>
              </a:rPr>
              <a:t>Developing an extra-clinical language of structure</a:t>
            </a:r>
          </a:p>
          <a:p>
            <a:pPr lvl="1"/>
            <a:r>
              <a:rPr lang="en-US" sz="1200" kern="1200" dirty="0">
                <a:solidFill>
                  <a:schemeClr val="tx1"/>
                </a:solidFill>
                <a:effectLst/>
                <a:latin typeface="+mn-lt"/>
                <a:ea typeface="+mn-ea"/>
                <a:cs typeface="+mn-cs"/>
              </a:rPr>
              <a:t>Rearticulating “cultural” formulations in structural terms</a:t>
            </a:r>
          </a:p>
          <a:p>
            <a:pPr lvl="1"/>
            <a:r>
              <a:rPr lang="en-US" sz="1200" kern="1200" dirty="0">
                <a:solidFill>
                  <a:schemeClr val="tx1"/>
                </a:solidFill>
                <a:effectLst/>
                <a:latin typeface="+mn-lt"/>
                <a:ea typeface="+mn-ea"/>
                <a:cs typeface="+mn-cs"/>
              </a:rPr>
              <a:t>Observing and imagining structural interventions</a:t>
            </a:r>
          </a:p>
          <a:p>
            <a:pPr lvl="1"/>
            <a:r>
              <a:rPr lang="en-US" sz="1200" kern="1200" dirty="0">
                <a:solidFill>
                  <a:schemeClr val="tx1"/>
                </a:solidFill>
                <a:effectLst/>
                <a:latin typeface="+mn-lt"/>
                <a:ea typeface="+mn-ea"/>
                <a:cs typeface="+mn-cs"/>
              </a:rPr>
              <a:t>Developing structural humility</a:t>
            </a:r>
          </a:p>
          <a:p>
            <a:pPr marL="0" lvl="0" indent="0" algn="l" rtl="0">
              <a:lnSpc>
                <a:spcPct val="100000"/>
              </a:lnSpc>
              <a:spcBef>
                <a:spcPts val="0"/>
              </a:spcBef>
              <a:spcAft>
                <a:spcPts val="0"/>
              </a:spcAft>
              <a:buSzPts val="1400"/>
              <a:buNone/>
            </a:pPr>
            <a:endParaRPr sz="1600" b="1" dirty="0">
              <a:uFillTx/>
            </a:endParaRPr>
          </a:p>
        </p:txBody>
      </p:sp>
      <p:sp>
        <p:nvSpPr>
          <p:cNvPr id="619" name="Google Shape;619;p6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483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6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62:notes"/>
          <p:cNvSpPr txBox="1">
            <a:spLocks noGrp="1"/>
          </p:cNvSpPr>
          <p:nvPr>
            <p:ph type="body" idx="1"/>
          </p:nvPr>
        </p:nvSpPr>
        <p:spPr>
          <a:xfrm>
            <a:off x="702310" y="4421823"/>
            <a:ext cx="5618400" cy="4189200"/>
          </a:xfrm>
          <a:prstGeom prst="rect">
            <a:avLst/>
          </a:prstGeom>
          <a:noFill/>
          <a:ln>
            <a:noFill/>
          </a:ln>
        </p:spPr>
        <p:txBody>
          <a:bodyPr spcFirstLastPara="1" wrap="square" lIns="93275" tIns="46625" rIns="93275" bIns="4662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latin typeface="Calibri Light"/>
                <a:cs typeface="Calibri Light"/>
              </a:rPr>
              <a:t>Why Structural Competency Works</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latin typeface="Calibri Light"/>
                <a:cs typeface="Calibri Light"/>
              </a:rPr>
              <a:t>No neutral position – if you’re not thinking structurally, you’re thinking through some other (implicit) frame</a:t>
            </a:r>
          </a:p>
          <a:p>
            <a:pPr marL="0" indent="0">
              <a:buNone/>
            </a:pPr>
            <a:r>
              <a:rPr lang="en-US" dirty="0">
                <a:latin typeface="Calibri Light"/>
                <a:cs typeface="Calibri Light"/>
              </a:rPr>
              <a:t>Good for patients – can improve the care patients receive</a:t>
            </a:r>
          </a:p>
          <a:p>
            <a:pPr lvl="1"/>
            <a:r>
              <a:rPr lang="en-US" sz="2800" dirty="0">
                <a:latin typeface="Calibri Light"/>
                <a:cs typeface="Calibri Light"/>
              </a:rPr>
              <a:t>Providers are not adequately attentive to the SDOH in their patients</a:t>
            </a:r>
          </a:p>
          <a:p>
            <a:pPr lvl="1"/>
            <a:r>
              <a:rPr lang="en-US" sz="2800" dirty="0">
                <a:latin typeface="Calibri Light"/>
                <a:cs typeface="Calibri Light"/>
              </a:rPr>
              <a:t>Structural competency can shift how providers understand their patients</a:t>
            </a:r>
          </a:p>
          <a:p>
            <a:pPr lvl="1"/>
            <a:r>
              <a:rPr lang="en-US" sz="2800" dirty="0">
                <a:latin typeface="Calibri Light"/>
                <a:cs typeface="Calibri Light"/>
              </a:rPr>
              <a:t>Literature on implicit bias shows providers’ implicit attitudes influence care</a:t>
            </a:r>
          </a:p>
          <a:p>
            <a:pPr lvl="1"/>
            <a:r>
              <a:rPr lang="en-US" sz="2800" dirty="0">
                <a:latin typeface="Calibri Light"/>
                <a:cs typeface="Calibri Light"/>
              </a:rPr>
              <a:t>Denaturalize structural violence </a:t>
            </a:r>
            <a:r>
              <a:rPr lang="en-US" sz="2800" dirty="0">
                <a:latin typeface="Calibri Light"/>
                <a:ea typeface="Arial Unicode MS" panose="020B0604020202020204" pitchFamily="34" charset="-128"/>
                <a:cs typeface="Calibri Light"/>
              </a:rPr>
              <a:t>↑</a:t>
            </a:r>
            <a:r>
              <a:rPr lang="en-US" sz="2800" dirty="0">
                <a:latin typeface="Arial Unicode MS"/>
                <a:ea typeface="Arial Unicode MS"/>
                <a:cs typeface="Arial Unicode MS"/>
              </a:rPr>
              <a:t> </a:t>
            </a:r>
            <a:r>
              <a:rPr lang="en-US" sz="2800" dirty="0">
                <a:latin typeface="Calibri Light"/>
                <a:cs typeface="Calibri Light"/>
              </a:rPr>
              <a:t>empathy for marginalized patients? </a:t>
            </a:r>
          </a:p>
          <a:p>
            <a:pPr marL="0" indent="0">
              <a:buNone/>
            </a:pPr>
            <a:r>
              <a:rPr lang="en-US" dirty="0">
                <a:latin typeface="Calibri Light"/>
                <a:cs typeface="Calibri Light"/>
              </a:rPr>
              <a:t>Providers are in a powerful position for advocacy </a:t>
            </a:r>
          </a:p>
          <a:p>
            <a:pPr lvl="1"/>
            <a:r>
              <a:rPr lang="en-US" sz="2800" dirty="0">
                <a:latin typeface="Calibri Light"/>
                <a:cs typeface="Calibri Light"/>
              </a:rPr>
              <a:t>Directly and regularly witness the health effects of structural violence</a:t>
            </a:r>
          </a:p>
          <a:p>
            <a:pPr lvl="1"/>
            <a:r>
              <a:rPr lang="en-US" sz="2800" dirty="0">
                <a:latin typeface="Calibri Light"/>
                <a:cs typeface="Calibri Light"/>
              </a:rPr>
              <a:t>Providers speaking from experience less likely to be dismissed as “partisan”</a:t>
            </a:r>
          </a:p>
          <a:p>
            <a:pPr lvl="1"/>
            <a:r>
              <a:rPr lang="en-US" sz="2800" dirty="0">
                <a:latin typeface="Calibri Light"/>
                <a:cs typeface="Calibri Light"/>
              </a:rPr>
              <a:t>More on responding to harmful structures coming up shortly</a:t>
            </a:r>
          </a:p>
          <a:p>
            <a:pPr marL="0" lvl="0" indent="0" algn="l" rtl="0">
              <a:lnSpc>
                <a:spcPct val="100000"/>
              </a:lnSpc>
              <a:spcBef>
                <a:spcPts val="0"/>
              </a:spcBef>
              <a:spcAft>
                <a:spcPts val="0"/>
              </a:spcAft>
              <a:buSzPts val="1400"/>
              <a:buNone/>
            </a:pPr>
            <a:endParaRPr dirty="0">
              <a:uFillTx/>
            </a:endParaRPr>
          </a:p>
        </p:txBody>
      </p:sp>
      <p:sp>
        <p:nvSpPr>
          <p:cNvPr id="634" name="Google Shape;634;p62:notes"/>
          <p:cNvSpPr txBox="1">
            <a:spLocks noGrp="1"/>
          </p:cNvSpPr>
          <p:nvPr>
            <p:ph type="sldNum" idx="12"/>
          </p:nvPr>
        </p:nvSpPr>
        <p:spPr>
          <a:xfrm>
            <a:off x="3978131" y="8842031"/>
            <a:ext cx="3043200" cy="465600"/>
          </a:xfrm>
          <a:prstGeom prst="rect">
            <a:avLst/>
          </a:prstGeom>
          <a:noFill/>
          <a:ln>
            <a:noFill/>
          </a:ln>
        </p:spPr>
        <p:txBody>
          <a:bodyPr spcFirstLastPara="1" wrap="square"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545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of the following are principles of Structural Competency? (Choose all the apply)</a:t>
            </a:r>
          </a:p>
          <a:p>
            <a:r>
              <a:rPr lang="en-US" dirty="0"/>
              <a:t>a. Develop cultural competency in learners</a:t>
            </a:r>
          </a:p>
          <a:p>
            <a:r>
              <a:rPr lang="en-US" dirty="0"/>
              <a:t>b. Embrace structural humility</a:t>
            </a:r>
          </a:p>
          <a:p>
            <a:r>
              <a:rPr lang="en-US" dirty="0"/>
              <a:t>c. Categorize patients into large groups based on social determinants of health</a:t>
            </a:r>
          </a:p>
          <a:p>
            <a:r>
              <a:rPr lang="en-US" dirty="0"/>
              <a:t>d. Build interventions to maintain current health structures </a:t>
            </a:r>
          </a:p>
          <a:p>
            <a:r>
              <a:rPr lang="en-US" dirty="0"/>
              <a:t>e. Identify “upstream” influences on health</a:t>
            </a:r>
          </a:p>
        </p:txBody>
      </p:sp>
      <p:sp>
        <p:nvSpPr>
          <p:cNvPr id="4" name="Slide Number Placeholder 3"/>
          <p:cNvSpPr>
            <a:spLocks noGrp="1"/>
          </p:cNvSpPr>
          <p:nvPr>
            <p:ph type="sldNum" sz="quarter" idx="5"/>
          </p:nvPr>
        </p:nvSpPr>
        <p:spPr/>
        <p:txBody>
          <a:bodyPr/>
          <a:lstStyle/>
          <a:p>
            <a:fld id="{30B62D94-50F9-8942-8638-B2F8D2C9CA9A}" type="slidenum">
              <a:rPr lang="en-US" smtClean="0"/>
              <a:t>8</a:t>
            </a:fld>
            <a:endParaRPr lang="en-US"/>
          </a:p>
        </p:txBody>
      </p:sp>
    </p:spTree>
    <p:extLst>
      <p:ext uri="{BB962C8B-B14F-4D97-AF65-F5344CB8AC3E}">
        <p14:creationId xmlns:p14="http://schemas.microsoft.com/office/powerpoint/2010/main" val="71507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described structural competency, lets take this time to review a traditional precepting case. This exercise will hopefully resonate with you and your current approach to precepting. You hopefully have been sensitized to areas in where we can improve the learning experience. </a:t>
            </a:r>
          </a:p>
        </p:txBody>
      </p:sp>
      <p:sp>
        <p:nvSpPr>
          <p:cNvPr id="4" name="Slide Number Placeholder 3"/>
          <p:cNvSpPr>
            <a:spLocks noGrp="1"/>
          </p:cNvSpPr>
          <p:nvPr>
            <p:ph type="sldNum" sz="quarter" idx="5"/>
          </p:nvPr>
        </p:nvSpPr>
        <p:spPr/>
        <p:txBody>
          <a:bodyPr/>
          <a:lstStyle/>
          <a:p>
            <a:fld id="{30B62D94-50F9-8942-8638-B2F8D2C9CA9A}" type="slidenum">
              <a:rPr lang="en-US" smtClean="0"/>
              <a:t>9</a:t>
            </a:fld>
            <a:endParaRPr lang="en-US"/>
          </a:p>
        </p:txBody>
      </p:sp>
    </p:spTree>
    <p:extLst>
      <p:ext uri="{BB962C8B-B14F-4D97-AF65-F5344CB8AC3E}">
        <p14:creationId xmlns:p14="http://schemas.microsoft.com/office/powerpoint/2010/main" val="2003665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Shani Preceptor</a:t>
            </a:r>
          </a:p>
          <a:p>
            <a:r>
              <a:rPr lang="en-US" dirty="0"/>
              <a:t>Iman Learner: </a:t>
            </a: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Thanks Dr. Sun. I saw Mr. K who is 53 years old gentleman and has a past medical history of controlled diabetes mellitus type II, hypertension, chronic kidney disease stage III, bilateral knee osteoarthritis, obesity and asthma who is presenting for a follow-up visit. </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4C03C-307E-4551-BCCD-3EDAAABF2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129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43268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4601-CBE0-405B-A1D6-255E5ACA0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1B451-A46F-42C2-B091-5F5861298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E57A1B-8108-49ED-B5C8-0DA4ED6DC56C}"/>
              </a:ext>
            </a:extLst>
          </p:cNvPr>
          <p:cNvSpPr>
            <a:spLocks noGrp="1"/>
          </p:cNvSpPr>
          <p:nvPr>
            <p:ph type="dt" sz="half" idx="10"/>
          </p:nvPr>
        </p:nvSpPr>
        <p:spPr/>
        <p:txBody>
          <a:bodyPr/>
          <a:lstStyle/>
          <a:p>
            <a:fld id="{43F6E55A-4CD2-41F4-82A1-49CF9F24F914}" type="datetimeFigureOut">
              <a:rPr lang="en-US" smtClean="0"/>
              <a:t>2/15/2021</a:t>
            </a:fld>
            <a:endParaRPr lang="en-US"/>
          </a:p>
        </p:txBody>
      </p:sp>
      <p:sp>
        <p:nvSpPr>
          <p:cNvPr id="5" name="Footer Placeholder 4">
            <a:extLst>
              <a:ext uri="{FF2B5EF4-FFF2-40B4-BE49-F238E27FC236}">
                <a16:creationId xmlns:a16="http://schemas.microsoft.com/office/drawing/2014/main" id="{521809AB-E776-4316-9AB0-E04900A13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3DE3F-81EB-4239-AA5F-4B4A2191F73A}"/>
              </a:ext>
            </a:extLst>
          </p:cNvPr>
          <p:cNvSpPr>
            <a:spLocks noGrp="1"/>
          </p:cNvSpPr>
          <p:nvPr>
            <p:ph type="sldNum" sz="quarter" idx="12"/>
          </p:nvPr>
        </p:nvSpPr>
        <p:spPr/>
        <p:txBody>
          <a:bodyPr/>
          <a:lstStyle/>
          <a:p>
            <a:fld id="{065C59A2-6D1A-4875-B21C-AC50D6CDF454}" type="slidenum">
              <a:rPr lang="en-US" smtClean="0"/>
              <a:t>‹#›</a:t>
            </a:fld>
            <a:endParaRPr lang="en-US"/>
          </a:p>
        </p:txBody>
      </p:sp>
    </p:spTree>
    <p:extLst>
      <p:ext uri="{BB962C8B-B14F-4D97-AF65-F5344CB8AC3E}">
        <p14:creationId xmlns:p14="http://schemas.microsoft.com/office/powerpoint/2010/main" val="390725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47FF-7384-4B08-A894-FBD1884DB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C927F-E2B6-4BE5-B559-10A8BF200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09E2E-9E2F-4EBE-B533-12B326FD2E08}"/>
              </a:ext>
            </a:extLst>
          </p:cNvPr>
          <p:cNvSpPr>
            <a:spLocks noGrp="1"/>
          </p:cNvSpPr>
          <p:nvPr>
            <p:ph type="dt" sz="half" idx="10"/>
          </p:nvPr>
        </p:nvSpPr>
        <p:spPr/>
        <p:txBody>
          <a:bodyPr/>
          <a:lstStyle/>
          <a:p>
            <a:fld id="{43F6E55A-4CD2-41F4-82A1-49CF9F24F914}" type="datetimeFigureOut">
              <a:rPr lang="en-US" smtClean="0"/>
              <a:t>2/15/2021</a:t>
            </a:fld>
            <a:endParaRPr lang="en-US"/>
          </a:p>
        </p:txBody>
      </p:sp>
      <p:sp>
        <p:nvSpPr>
          <p:cNvPr id="5" name="Footer Placeholder 4">
            <a:extLst>
              <a:ext uri="{FF2B5EF4-FFF2-40B4-BE49-F238E27FC236}">
                <a16:creationId xmlns:a16="http://schemas.microsoft.com/office/drawing/2014/main" id="{DDDD9B32-D3D0-4BEB-AF4B-CFC83F712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ABE93-B7C7-4492-B4EB-52164FFF831D}"/>
              </a:ext>
            </a:extLst>
          </p:cNvPr>
          <p:cNvSpPr>
            <a:spLocks noGrp="1"/>
          </p:cNvSpPr>
          <p:nvPr>
            <p:ph type="sldNum" sz="quarter" idx="12"/>
          </p:nvPr>
        </p:nvSpPr>
        <p:spPr/>
        <p:txBody>
          <a:bodyPr/>
          <a:lstStyle/>
          <a:p>
            <a:fld id="{065C59A2-6D1A-4875-B21C-AC50D6CDF454}" type="slidenum">
              <a:rPr lang="en-US" smtClean="0"/>
              <a:t>‹#›</a:t>
            </a:fld>
            <a:endParaRPr lang="en-US"/>
          </a:p>
        </p:txBody>
      </p:sp>
    </p:spTree>
    <p:extLst>
      <p:ext uri="{BB962C8B-B14F-4D97-AF65-F5344CB8AC3E}">
        <p14:creationId xmlns:p14="http://schemas.microsoft.com/office/powerpoint/2010/main" val="1848102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4231-0C9D-498F-895E-0B8BF4D93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863DA2-B877-411D-9498-D9997D1929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0FC943-D84A-464F-9808-7806CC2A80D6}"/>
              </a:ext>
            </a:extLst>
          </p:cNvPr>
          <p:cNvSpPr>
            <a:spLocks noGrp="1"/>
          </p:cNvSpPr>
          <p:nvPr>
            <p:ph type="dt" sz="half" idx="10"/>
          </p:nvPr>
        </p:nvSpPr>
        <p:spPr/>
        <p:txBody>
          <a:bodyPr/>
          <a:lstStyle/>
          <a:p>
            <a:fld id="{43F6E55A-4CD2-41F4-82A1-49CF9F24F914}" type="datetimeFigureOut">
              <a:rPr lang="en-US" smtClean="0"/>
              <a:t>2/15/2021</a:t>
            </a:fld>
            <a:endParaRPr lang="en-US"/>
          </a:p>
        </p:txBody>
      </p:sp>
      <p:sp>
        <p:nvSpPr>
          <p:cNvPr id="5" name="Footer Placeholder 4">
            <a:extLst>
              <a:ext uri="{FF2B5EF4-FFF2-40B4-BE49-F238E27FC236}">
                <a16:creationId xmlns:a16="http://schemas.microsoft.com/office/drawing/2014/main" id="{0FE2A238-AA09-4BE0-B9C3-8E7383D18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8B5AC-A05D-4BF1-8519-2B7687E7C7C6}"/>
              </a:ext>
            </a:extLst>
          </p:cNvPr>
          <p:cNvSpPr>
            <a:spLocks noGrp="1"/>
          </p:cNvSpPr>
          <p:nvPr>
            <p:ph type="sldNum" sz="quarter" idx="12"/>
          </p:nvPr>
        </p:nvSpPr>
        <p:spPr/>
        <p:txBody>
          <a:bodyPr/>
          <a:lstStyle/>
          <a:p>
            <a:fld id="{065C59A2-6D1A-4875-B21C-AC50D6CDF454}" type="slidenum">
              <a:rPr lang="en-US" smtClean="0"/>
              <a:t>‹#›</a:t>
            </a:fld>
            <a:endParaRPr lang="en-US"/>
          </a:p>
        </p:txBody>
      </p:sp>
    </p:spTree>
    <p:extLst>
      <p:ext uri="{BB962C8B-B14F-4D97-AF65-F5344CB8AC3E}">
        <p14:creationId xmlns:p14="http://schemas.microsoft.com/office/powerpoint/2010/main" val="950513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9D898-EAE9-4D77-BE8C-C9C500DFC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120E0-0BD7-40F2-A0E4-2A483AA38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11BE5C-0476-43F4-B56E-5D0BF01F49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BFCE9-083F-4652-86D6-4A48B5D8ED51}"/>
              </a:ext>
            </a:extLst>
          </p:cNvPr>
          <p:cNvSpPr>
            <a:spLocks noGrp="1"/>
          </p:cNvSpPr>
          <p:nvPr>
            <p:ph type="dt" sz="half" idx="10"/>
          </p:nvPr>
        </p:nvSpPr>
        <p:spPr/>
        <p:txBody>
          <a:bodyPr/>
          <a:lstStyle/>
          <a:p>
            <a:fld id="{43F6E55A-4CD2-41F4-82A1-49CF9F24F914}" type="datetimeFigureOut">
              <a:rPr lang="en-US" smtClean="0"/>
              <a:t>2/15/2021</a:t>
            </a:fld>
            <a:endParaRPr lang="en-US"/>
          </a:p>
        </p:txBody>
      </p:sp>
      <p:sp>
        <p:nvSpPr>
          <p:cNvPr id="6" name="Footer Placeholder 5">
            <a:extLst>
              <a:ext uri="{FF2B5EF4-FFF2-40B4-BE49-F238E27FC236}">
                <a16:creationId xmlns:a16="http://schemas.microsoft.com/office/drawing/2014/main" id="{471213DF-A162-464E-93A9-F9003F6A0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E2DDA-D68D-4F58-9B23-FA614F4198B5}"/>
              </a:ext>
            </a:extLst>
          </p:cNvPr>
          <p:cNvSpPr>
            <a:spLocks noGrp="1"/>
          </p:cNvSpPr>
          <p:nvPr>
            <p:ph type="sldNum" sz="quarter" idx="12"/>
          </p:nvPr>
        </p:nvSpPr>
        <p:spPr/>
        <p:txBody>
          <a:bodyPr/>
          <a:lstStyle/>
          <a:p>
            <a:fld id="{065C59A2-6D1A-4875-B21C-AC50D6CDF454}" type="slidenum">
              <a:rPr lang="en-US" smtClean="0"/>
              <a:t>‹#›</a:t>
            </a:fld>
            <a:endParaRPr lang="en-US"/>
          </a:p>
        </p:txBody>
      </p:sp>
    </p:spTree>
    <p:extLst>
      <p:ext uri="{BB962C8B-B14F-4D97-AF65-F5344CB8AC3E}">
        <p14:creationId xmlns:p14="http://schemas.microsoft.com/office/powerpoint/2010/main" val="328532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A643-ADA5-4897-8AD4-CED4868C34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9B3C60-A997-45E9-BCE2-D026F9357B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27DD8A-DA77-41E1-9B08-2C63B5EA4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87AA4-54E3-4EC0-A455-943772466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0E473E-690E-495E-82C9-D3303D1E8B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9B339B-82BD-4FFF-A5B2-EAC72EE01BBF}"/>
              </a:ext>
            </a:extLst>
          </p:cNvPr>
          <p:cNvSpPr>
            <a:spLocks noGrp="1"/>
          </p:cNvSpPr>
          <p:nvPr>
            <p:ph type="dt" sz="half" idx="10"/>
          </p:nvPr>
        </p:nvSpPr>
        <p:spPr/>
        <p:txBody>
          <a:bodyPr/>
          <a:lstStyle/>
          <a:p>
            <a:fld id="{43F6E55A-4CD2-41F4-82A1-49CF9F24F914}" type="datetimeFigureOut">
              <a:rPr lang="en-US" smtClean="0"/>
              <a:t>2/15/2021</a:t>
            </a:fld>
            <a:endParaRPr lang="en-US"/>
          </a:p>
        </p:txBody>
      </p:sp>
      <p:sp>
        <p:nvSpPr>
          <p:cNvPr id="8" name="Footer Placeholder 7">
            <a:extLst>
              <a:ext uri="{FF2B5EF4-FFF2-40B4-BE49-F238E27FC236}">
                <a16:creationId xmlns:a16="http://schemas.microsoft.com/office/drawing/2014/main" id="{F234F13B-7DD0-42EB-9DDD-3BC26F02AD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5A1C7B-46C6-463C-B246-8CF1D3093F33}"/>
              </a:ext>
            </a:extLst>
          </p:cNvPr>
          <p:cNvSpPr>
            <a:spLocks noGrp="1"/>
          </p:cNvSpPr>
          <p:nvPr>
            <p:ph type="sldNum" sz="quarter" idx="12"/>
          </p:nvPr>
        </p:nvSpPr>
        <p:spPr/>
        <p:txBody>
          <a:bodyPr/>
          <a:lstStyle/>
          <a:p>
            <a:fld id="{065C59A2-6D1A-4875-B21C-AC50D6CDF454}" type="slidenum">
              <a:rPr lang="en-US" smtClean="0"/>
              <a:t>‹#›</a:t>
            </a:fld>
            <a:endParaRPr lang="en-US"/>
          </a:p>
        </p:txBody>
      </p:sp>
    </p:spTree>
    <p:extLst>
      <p:ext uri="{BB962C8B-B14F-4D97-AF65-F5344CB8AC3E}">
        <p14:creationId xmlns:p14="http://schemas.microsoft.com/office/powerpoint/2010/main" val="245566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C721E-08D9-4C07-83F8-897C3B30A3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0E6CAE-B1F8-43ED-9380-B00DB9411547}"/>
              </a:ext>
            </a:extLst>
          </p:cNvPr>
          <p:cNvSpPr>
            <a:spLocks noGrp="1"/>
          </p:cNvSpPr>
          <p:nvPr>
            <p:ph type="dt" sz="half" idx="10"/>
          </p:nvPr>
        </p:nvSpPr>
        <p:spPr/>
        <p:txBody>
          <a:bodyPr/>
          <a:lstStyle/>
          <a:p>
            <a:fld id="{43F6E55A-4CD2-41F4-82A1-49CF9F24F914}" type="datetimeFigureOut">
              <a:rPr lang="en-US" smtClean="0"/>
              <a:t>2/15/2021</a:t>
            </a:fld>
            <a:endParaRPr lang="en-US"/>
          </a:p>
        </p:txBody>
      </p:sp>
      <p:sp>
        <p:nvSpPr>
          <p:cNvPr id="4" name="Footer Placeholder 3">
            <a:extLst>
              <a:ext uri="{FF2B5EF4-FFF2-40B4-BE49-F238E27FC236}">
                <a16:creationId xmlns:a16="http://schemas.microsoft.com/office/drawing/2014/main" id="{3CF3515B-2614-4F7B-B474-F1ACFF5BD2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09551E-F391-4D26-B652-27971547A5B4}"/>
              </a:ext>
            </a:extLst>
          </p:cNvPr>
          <p:cNvSpPr>
            <a:spLocks noGrp="1"/>
          </p:cNvSpPr>
          <p:nvPr>
            <p:ph type="sldNum" sz="quarter" idx="12"/>
          </p:nvPr>
        </p:nvSpPr>
        <p:spPr/>
        <p:txBody>
          <a:bodyPr/>
          <a:lstStyle/>
          <a:p>
            <a:fld id="{065C59A2-6D1A-4875-B21C-AC50D6CDF454}" type="slidenum">
              <a:rPr lang="en-US" smtClean="0"/>
              <a:t>‹#›</a:t>
            </a:fld>
            <a:endParaRPr lang="en-US"/>
          </a:p>
        </p:txBody>
      </p:sp>
    </p:spTree>
    <p:extLst>
      <p:ext uri="{BB962C8B-B14F-4D97-AF65-F5344CB8AC3E}">
        <p14:creationId xmlns:p14="http://schemas.microsoft.com/office/powerpoint/2010/main" val="3126036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BEB92-8060-4A63-96F6-19A658ACB5AE}"/>
              </a:ext>
            </a:extLst>
          </p:cNvPr>
          <p:cNvSpPr>
            <a:spLocks noGrp="1"/>
          </p:cNvSpPr>
          <p:nvPr>
            <p:ph type="dt" sz="half" idx="10"/>
          </p:nvPr>
        </p:nvSpPr>
        <p:spPr/>
        <p:txBody>
          <a:bodyPr/>
          <a:lstStyle/>
          <a:p>
            <a:fld id="{43F6E55A-4CD2-41F4-82A1-49CF9F24F914}" type="datetimeFigureOut">
              <a:rPr lang="en-US" smtClean="0"/>
              <a:t>2/15/2021</a:t>
            </a:fld>
            <a:endParaRPr lang="en-US"/>
          </a:p>
        </p:txBody>
      </p:sp>
      <p:sp>
        <p:nvSpPr>
          <p:cNvPr id="3" name="Footer Placeholder 2">
            <a:extLst>
              <a:ext uri="{FF2B5EF4-FFF2-40B4-BE49-F238E27FC236}">
                <a16:creationId xmlns:a16="http://schemas.microsoft.com/office/drawing/2014/main" id="{B9BB4A2A-EADC-4A5E-B1DC-CB5C1A3F33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CA74C-AD4C-42E4-B068-034BDC5A4E4B}"/>
              </a:ext>
            </a:extLst>
          </p:cNvPr>
          <p:cNvSpPr>
            <a:spLocks noGrp="1"/>
          </p:cNvSpPr>
          <p:nvPr>
            <p:ph type="sldNum" sz="quarter" idx="12"/>
          </p:nvPr>
        </p:nvSpPr>
        <p:spPr/>
        <p:txBody>
          <a:bodyPr/>
          <a:lstStyle/>
          <a:p>
            <a:fld id="{065C59A2-6D1A-4875-B21C-AC50D6CDF454}" type="slidenum">
              <a:rPr lang="en-US" smtClean="0"/>
              <a:t>‹#›</a:t>
            </a:fld>
            <a:endParaRPr lang="en-US"/>
          </a:p>
        </p:txBody>
      </p:sp>
    </p:spTree>
    <p:extLst>
      <p:ext uri="{BB962C8B-B14F-4D97-AF65-F5344CB8AC3E}">
        <p14:creationId xmlns:p14="http://schemas.microsoft.com/office/powerpoint/2010/main" val="350528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5AE3-0AD1-4B36-9F63-1B816D60D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AFB6B7-01BA-4C7E-96BA-297C21E31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090CA-C373-4D7E-8DB7-5249DBAA5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68259-46EE-478C-831F-86E78DB979F4}"/>
              </a:ext>
            </a:extLst>
          </p:cNvPr>
          <p:cNvSpPr>
            <a:spLocks noGrp="1"/>
          </p:cNvSpPr>
          <p:nvPr>
            <p:ph type="dt" sz="half" idx="10"/>
          </p:nvPr>
        </p:nvSpPr>
        <p:spPr/>
        <p:txBody>
          <a:bodyPr/>
          <a:lstStyle/>
          <a:p>
            <a:fld id="{43F6E55A-4CD2-41F4-82A1-49CF9F24F914}" type="datetimeFigureOut">
              <a:rPr lang="en-US" smtClean="0"/>
              <a:t>2/15/2021</a:t>
            </a:fld>
            <a:endParaRPr lang="en-US"/>
          </a:p>
        </p:txBody>
      </p:sp>
      <p:sp>
        <p:nvSpPr>
          <p:cNvPr id="6" name="Footer Placeholder 5">
            <a:extLst>
              <a:ext uri="{FF2B5EF4-FFF2-40B4-BE49-F238E27FC236}">
                <a16:creationId xmlns:a16="http://schemas.microsoft.com/office/drawing/2014/main" id="{B5B2BC5B-AAC2-4A35-8CCC-194F5881B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701DA-D0B3-4A7D-B2C6-0C6B034F65A6}"/>
              </a:ext>
            </a:extLst>
          </p:cNvPr>
          <p:cNvSpPr>
            <a:spLocks noGrp="1"/>
          </p:cNvSpPr>
          <p:nvPr>
            <p:ph type="sldNum" sz="quarter" idx="12"/>
          </p:nvPr>
        </p:nvSpPr>
        <p:spPr/>
        <p:txBody>
          <a:bodyPr/>
          <a:lstStyle/>
          <a:p>
            <a:fld id="{065C59A2-6D1A-4875-B21C-AC50D6CDF454}" type="slidenum">
              <a:rPr lang="en-US" smtClean="0"/>
              <a:t>‹#›</a:t>
            </a:fld>
            <a:endParaRPr lang="en-US"/>
          </a:p>
        </p:txBody>
      </p:sp>
    </p:spTree>
    <p:extLst>
      <p:ext uri="{BB962C8B-B14F-4D97-AF65-F5344CB8AC3E}">
        <p14:creationId xmlns:p14="http://schemas.microsoft.com/office/powerpoint/2010/main" val="3992773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317D-4B17-4619-8138-A32377A02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6EFF27-0373-4C56-B59C-5F48A6CFB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C35705-E4E4-430D-AFA5-058CB03A1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31FEC-E02C-4403-A662-E7A39CAC9747}"/>
              </a:ext>
            </a:extLst>
          </p:cNvPr>
          <p:cNvSpPr>
            <a:spLocks noGrp="1"/>
          </p:cNvSpPr>
          <p:nvPr>
            <p:ph type="dt" sz="half" idx="10"/>
          </p:nvPr>
        </p:nvSpPr>
        <p:spPr/>
        <p:txBody>
          <a:bodyPr/>
          <a:lstStyle/>
          <a:p>
            <a:fld id="{43F6E55A-4CD2-41F4-82A1-49CF9F24F914}" type="datetimeFigureOut">
              <a:rPr lang="en-US" smtClean="0"/>
              <a:t>2/15/2021</a:t>
            </a:fld>
            <a:endParaRPr lang="en-US"/>
          </a:p>
        </p:txBody>
      </p:sp>
      <p:sp>
        <p:nvSpPr>
          <p:cNvPr id="6" name="Footer Placeholder 5">
            <a:extLst>
              <a:ext uri="{FF2B5EF4-FFF2-40B4-BE49-F238E27FC236}">
                <a16:creationId xmlns:a16="http://schemas.microsoft.com/office/drawing/2014/main" id="{59430011-EA47-4621-8387-93F803E45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6B0CD-F810-47C3-8F55-00BB5C02E877}"/>
              </a:ext>
            </a:extLst>
          </p:cNvPr>
          <p:cNvSpPr>
            <a:spLocks noGrp="1"/>
          </p:cNvSpPr>
          <p:nvPr>
            <p:ph type="sldNum" sz="quarter" idx="12"/>
          </p:nvPr>
        </p:nvSpPr>
        <p:spPr/>
        <p:txBody>
          <a:bodyPr/>
          <a:lstStyle/>
          <a:p>
            <a:fld id="{065C59A2-6D1A-4875-B21C-AC50D6CDF454}" type="slidenum">
              <a:rPr lang="en-US" smtClean="0"/>
              <a:t>‹#›</a:t>
            </a:fld>
            <a:endParaRPr lang="en-US"/>
          </a:p>
        </p:txBody>
      </p:sp>
    </p:spTree>
    <p:extLst>
      <p:ext uri="{BB962C8B-B14F-4D97-AF65-F5344CB8AC3E}">
        <p14:creationId xmlns:p14="http://schemas.microsoft.com/office/powerpoint/2010/main" val="2639983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1C96-A421-4FB2-90F5-39C936DD19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0AB6EF-41BA-4972-AA31-489CE84C50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CF907-C83B-4251-91BD-A7EEDBFACD80}"/>
              </a:ext>
            </a:extLst>
          </p:cNvPr>
          <p:cNvSpPr>
            <a:spLocks noGrp="1"/>
          </p:cNvSpPr>
          <p:nvPr>
            <p:ph type="dt" sz="half" idx="10"/>
          </p:nvPr>
        </p:nvSpPr>
        <p:spPr/>
        <p:txBody>
          <a:bodyPr/>
          <a:lstStyle/>
          <a:p>
            <a:fld id="{43F6E55A-4CD2-41F4-82A1-49CF9F24F914}" type="datetimeFigureOut">
              <a:rPr lang="en-US" smtClean="0"/>
              <a:t>2/15/2021</a:t>
            </a:fld>
            <a:endParaRPr lang="en-US"/>
          </a:p>
        </p:txBody>
      </p:sp>
      <p:sp>
        <p:nvSpPr>
          <p:cNvPr id="5" name="Footer Placeholder 4">
            <a:extLst>
              <a:ext uri="{FF2B5EF4-FFF2-40B4-BE49-F238E27FC236}">
                <a16:creationId xmlns:a16="http://schemas.microsoft.com/office/drawing/2014/main" id="{11C8BFB9-2E32-46CC-ACAB-BD894CDDA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F37FF-5DE2-467D-A13D-C5D3C313935F}"/>
              </a:ext>
            </a:extLst>
          </p:cNvPr>
          <p:cNvSpPr>
            <a:spLocks noGrp="1"/>
          </p:cNvSpPr>
          <p:nvPr>
            <p:ph type="sldNum" sz="quarter" idx="12"/>
          </p:nvPr>
        </p:nvSpPr>
        <p:spPr/>
        <p:txBody>
          <a:bodyPr/>
          <a:lstStyle/>
          <a:p>
            <a:fld id="{065C59A2-6D1A-4875-B21C-AC50D6CDF454}" type="slidenum">
              <a:rPr lang="en-US" smtClean="0"/>
              <a:t>‹#›</a:t>
            </a:fld>
            <a:endParaRPr lang="en-US"/>
          </a:p>
        </p:txBody>
      </p:sp>
    </p:spTree>
    <p:extLst>
      <p:ext uri="{BB962C8B-B14F-4D97-AF65-F5344CB8AC3E}">
        <p14:creationId xmlns:p14="http://schemas.microsoft.com/office/powerpoint/2010/main" val="371514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67421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C54696-8F17-49FB-88F9-634C6A9349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2107DC-06CA-4CA3-BE6D-D608F893ED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C48BC-26F9-4F2A-ABBD-6E55145F1368}"/>
              </a:ext>
            </a:extLst>
          </p:cNvPr>
          <p:cNvSpPr>
            <a:spLocks noGrp="1"/>
          </p:cNvSpPr>
          <p:nvPr>
            <p:ph type="dt" sz="half" idx="10"/>
          </p:nvPr>
        </p:nvSpPr>
        <p:spPr/>
        <p:txBody>
          <a:bodyPr/>
          <a:lstStyle/>
          <a:p>
            <a:fld id="{43F6E55A-4CD2-41F4-82A1-49CF9F24F914}" type="datetimeFigureOut">
              <a:rPr lang="en-US" smtClean="0"/>
              <a:t>2/15/2021</a:t>
            </a:fld>
            <a:endParaRPr lang="en-US"/>
          </a:p>
        </p:txBody>
      </p:sp>
      <p:sp>
        <p:nvSpPr>
          <p:cNvPr id="5" name="Footer Placeholder 4">
            <a:extLst>
              <a:ext uri="{FF2B5EF4-FFF2-40B4-BE49-F238E27FC236}">
                <a16:creationId xmlns:a16="http://schemas.microsoft.com/office/drawing/2014/main" id="{BCAD4787-780B-4D31-A63B-0B3AC758D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F715B-F025-4809-8562-C68162E11BAC}"/>
              </a:ext>
            </a:extLst>
          </p:cNvPr>
          <p:cNvSpPr>
            <a:spLocks noGrp="1"/>
          </p:cNvSpPr>
          <p:nvPr>
            <p:ph type="sldNum" sz="quarter" idx="12"/>
          </p:nvPr>
        </p:nvSpPr>
        <p:spPr/>
        <p:txBody>
          <a:bodyPr/>
          <a:lstStyle/>
          <a:p>
            <a:fld id="{065C59A2-6D1A-4875-B21C-AC50D6CDF454}" type="slidenum">
              <a:rPr lang="en-US" smtClean="0"/>
              <a:t>‹#›</a:t>
            </a:fld>
            <a:endParaRPr lang="en-US"/>
          </a:p>
        </p:txBody>
      </p:sp>
    </p:spTree>
    <p:extLst>
      <p:ext uri="{BB962C8B-B14F-4D97-AF65-F5344CB8AC3E}">
        <p14:creationId xmlns:p14="http://schemas.microsoft.com/office/powerpoint/2010/main" val="140021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156101"/>
            <a:ext cx="12188825" cy="701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2/15/2021</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64767"/>
            <a:ext cx="4120636" cy="484566"/>
          </a:xfrm>
          <a:prstGeom prst="rect">
            <a:avLst/>
          </a:prstGeom>
        </p:spPr>
      </p:pic>
    </p:spTree>
    <p:extLst>
      <p:ext uri="{BB962C8B-B14F-4D97-AF65-F5344CB8AC3E}">
        <p14:creationId xmlns:p14="http://schemas.microsoft.com/office/powerpoint/2010/main" val="23464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2/15/2021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3933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2/15/2021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034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2/15/2021</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4631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117465"/>
            <a:ext cx="12188825" cy="740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2/15/2021</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7269" y="6245449"/>
            <a:ext cx="4120636" cy="484566"/>
          </a:xfrm>
          <a:prstGeom prst="rect">
            <a:avLst/>
          </a:prstGeom>
        </p:spPr>
      </p:pic>
    </p:spTree>
    <p:extLst>
      <p:ext uri="{BB962C8B-B14F-4D97-AF65-F5344CB8AC3E}">
        <p14:creationId xmlns:p14="http://schemas.microsoft.com/office/powerpoint/2010/main" val="256573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2/15/2021</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0599" y="6245470"/>
            <a:ext cx="2897055" cy="448702"/>
          </a:xfrm>
          <a:prstGeom prst="rect">
            <a:avLst/>
          </a:prstGeom>
        </p:spPr>
      </p:pic>
    </p:spTree>
    <p:extLst>
      <p:ext uri="{BB962C8B-B14F-4D97-AF65-F5344CB8AC3E}">
        <p14:creationId xmlns:p14="http://schemas.microsoft.com/office/powerpoint/2010/main" val="33506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4896475"/>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749065"/>
            <a:ext cx="10113264" cy="558189"/>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2/15/2021</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185799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20496"/>
            <a:ext cx="12192000" cy="637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2/15/2021</a:t>
            </a:fld>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66162" y="6340344"/>
            <a:ext cx="4120636" cy="484566"/>
          </a:xfrm>
          <a:prstGeom prst="rect">
            <a:avLst/>
          </a:prstGeom>
        </p:spPr>
      </p:pic>
    </p:spTree>
    <p:extLst>
      <p:ext uri="{BB962C8B-B14F-4D97-AF65-F5344CB8AC3E}">
        <p14:creationId xmlns:p14="http://schemas.microsoft.com/office/powerpoint/2010/main" val="31393881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5100C-C796-4A72-A584-A5E156101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93AE9C-7709-416A-858E-6C0AFD3E81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ED33F-FDD6-495A-B310-F8911CAD9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6E55A-4CD2-41F4-82A1-49CF9F24F914}" type="datetimeFigureOut">
              <a:rPr lang="en-US" smtClean="0"/>
              <a:t>2/15/2021</a:t>
            </a:fld>
            <a:endParaRPr lang="en-US"/>
          </a:p>
        </p:txBody>
      </p:sp>
      <p:sp>
        <p:nvSpPr>
          <p:cNvPr id="5" name="Footer Placeholder 4">
            <a:extLst>
              <a:ext uri="{FF2B5EF4-FFF2-40B4-BE49-F238E27FC236}">
                <a16:creationId xmlns:a16="http://schemas.microsoft.com/office/drawing/2014/main" id="{B28C197F-D5CC-455C-8CF0-BF0248EA11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762437-A462-4997-AAFF-2FA85A0D7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59A2-6D1A-4875-B21C-AC50D6CDF454}" type="slidenum">
              <a:rPr lang="en-US" smtClean="0"/>
              <a:t>‹#›</a:t>
            </a:fld>
            <a:endParaRPr lang="en-US"/>
          </a:p>
        </p:txBody>
      </p:sp>
    </p:spTree>
    <p:extLst>
      <p:ext uri="{BB962C8B-B14F-4D97-AF65-F5344CB8AC3E}">
        <p14:creationId xmlns:p14="http://schemas.microsoft.com/office/powerpoint/2010/main" val="30115991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hyperlink" Target="https://www.bing.com/aclick?ld=e8sSey4QNs3kg1O32BfHjgkTVUCUxZzHMqsjCwrIJ31DXpQykCmejxBRgi6um8t08wJ_onlYYO0DM2GDd1N2PHrkR2KTr1wtl-hnA6xwxWaScArm2HKywqqEh5DoWYdd1MyiOKcuz65EZ9yau9-nMGOgdINqBe0VMlGf-tr4agr1pzpQ3R&amp;u=aHR0cCUzYSUyZiUyZmJ1aWxkYm9sZGZ1dHVyZXMucnRyay5jb20lMmYlM2ZzY2lkJTNkMzkyMTk3NCUyNmt3JTNkMzQzMjAwMTAlMjZwdWJfY3JfaWQlM2Q3MzQ2MTM2OTQ4NzEwNSUyNm5ldHdvcmslM2RvJTI2ZGV2aWNlJTNkYyUyNnRhcmdldGlkJTNka3dkLTczNDYxMzAyNzk0ODYzJTNhbG9jLTYwMTM4JTI2bG9jX2ludGVyZXN0X21zJTNkNjAxMzglMjZsb2NfcGh5c2ljYWxfbXMlM2Q5ODA1MiUyNnRjJTNkYTFmNmI2MTVkZTVkMWIxODMxOGFkNjNmMGJlY2RkYWElMjZybF9rZXklM2RlYWNmNTlhN2ZhNDFkMzg1YjY2NGUwMjUxMDRjNjJiZQ&amp;rlid=a1f6b615de5d1b18318ad63f0becddaa" TargetMode="External"/><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svg"/></Relationships>
</file>

<file path=ppt/slides/_rels/slide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structcomp.org/" TargetMode="External"/><Relationship Id="rId2" Type="http://schemas.openxmlformats.org/officeDocument/2006/relationships/hyperlink" Target="https://libguides.einsteinmed.org/antiracism"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stfm.org/about/keyinitiatives/antiracism-and-health-equity/anti-racism/" TargetMode="External"/><Relationship Id="rId4" Type="http://schemas.openxmlformats.org/officeDocument/2006/relationships/hyperlink" Target="https://sirenetwork.ucsf.edu/tools/evidence-library"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solidFill>
                  <a:schemeClr val="accent2"/>
                </a:solidFill>
              </a:rPr>
              <a:t>Demystifying structural competency: promoting anti-racist training in ambulatory medical education</a:t>
            </a:r>
          </a:p>
        </p:txBody>
      </p:sp>
      <p:graphicFrame>
        <p:nvGraphicFramePr>
          <p:cNvPr id="4" name="Table 4">
            <a:extLst>
              <a:ext uri="{FF2B5EF4-FFF2-40B4-BE49-F238E27FC236}">
                <a16:creationId xmlns:a16="http://schemas.microsoft.com/office/drawing/2014/main" id="{3CDB1507-76FE-BD4B-B148-EF6C3CC8DC53}"/>
              </a:ext>
            </a:extLst>
          </p:cNvPr>
          <p:cNvGraphicFramePr>
            <a:graphicFrameLocks noGrp="1"/>
          </p:cNvGraphicFramePr>
          <p:nvPr>
            <p:extLst>
              <p:ext uri="{D42A27DB-BD31-4B8C-83A1-F6EECF244321}">
                <p14:modId xmlns:p14="http://schemas.microsoft.com/office/powerpoint/2010/main" val="3703386867"/>
              </p:ext>
            </p:extLst>
          </p:nvPr>
        </p:nvGraphicFramePr>
        <p:xfrm>
          <a:off x="1097280" y="4455620"/>
          <a:ext cx="10058400" cy="12115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291688828"/>
                    </a:ext>
                  </a:extLst>
                </a:gridCol>
                <a:gridCol w="5029200">
                  <a:extLst>
                    <a:ext uri="{9D8B030D-6E8A-4147-A177-3AD203B41FA5}">
                      <a16:colId xmlns:a16="http://schemas.microsoft.com/office/drawing/2014/main" val="2533373825"/>
                    </a:ext>
                  </a:extLst>
                </a:gridCol>
              </a:tblGrid>
              <a:tr h="838660">
                <a:tc>
                  <a:txBody>
                    <a:bodyPr/>
                    <a:lstStyle/>
                    <a:p>
                      <a:pPr lvl="0" algn="ctr">
                        <a:spcBef>
                          <a:spcPts val="320"/>
                        </a:spcBef>
                        <a:spcAft>
                          <a:spcPts val="0"/>
                        </a:spcAft>
                        <a:buClr>
                          <a:srgbClr val="FFFFFF"/>
                        </a:buClr>
                        <a:buSzPts val="1600"/>
                        <a:defRPr/>
                      </a:pPr>
                      <a:r>
                        <a:rPr lang="en-US" sz="1800" b="1" cap="none" spc="0" dirty="0">
                          <a:solidFill>
                            <a:schemeClr val="bg1"/>
                          </a:solidFill>
                          <a:ea typeface="Arial"/>
                          <a:cs typeface="Arial"/>
                          <a:sym typeface="Arial"/>
                        </a:rPr>
                        <a:t>SHANI SCOTT, MD</a:t>
                      </a:r>
                    </a:p>
                    <a:p>
                      <a:pPr lvl="0" algn="ctr">
                        <a:spcBef>
                          <a:spcPts val="320"/>
                        </a:spcBef>
                        <a:spcAft>
                          <a:spcPts val="0"/>
                        </a:spcAft>
                        <a:buClr>
                          <a:srgbClr val="FFFFFF"/>
                        </a:buClr>
                        <a:buSzPts val="1600"/>
                        <a:defRPr/>
                      </a:pPr>
                      <a:r>
                        <a:rPr lang="en-US" sz="1600" i="1" cap="none" spc="0" dirty="0">
                          <a:solidFill>
                            <a:schemeClr val="bg1"/>
                          </a:solidFill>
                          <a:ea typeface="Arial"/>
                          <a:cs typeface="Arial"/>
                          <a:sym typeface="Arial"/>
                        </a:rPr>
                        <a:t>Director for Diversity Affairs</a:t>
                      </a:r>
                    </a:p>
                    <a:p>
                      <a:pPr lvl="0" algn="ctr">
                        <a:spcBef>
                          <a:spcPts val="320"/>
                        </a:spcBef>
                        <a:spcAft>
                          <a:spcPts val="0"/>
                        </a:spcAft>
                        <a:buClr>
                          <a:srgbClr val="FFFFFF"/>
                        </a:buClr>
                        <a:buSzPts val="1600"/>
                        <a:defRPr/>
                      </a:pPr>
                      <a:r>
                        <a:rPr lang="en-US" sz="1600" i="1" cap="none" spc="0" dirty="0">
                          <a:solidFill>
                            <a:schemeClr val="bg1"/>
                          </a:solidFill>
                          <a:ea typeface="Arial"/>
                          <a:cs typeface="Arial"/>
                          <a:sym typeface="Arial"/>
                        </a:rPr>
                        <a:t>Assistant Professor of Medicine</a:t>
                      </a:r>
                    </a:p>
                  </a:txBody>
                  <a:tcPr>
                    <a:solidFill>
                      <a:schemeClr val="accent2"/>
                    </a:solidFill>
                  </a:tcPr>
                </a:tc>
                <a:tc>
                  <a:txBody>
                    <a:bodyPr/>
                    <a:lstStyle/>
                    <a:p>
                      <a:pPr lvl="0" algn="ctr">
                        <a:spcBef>
                          <a:spcPts val="320"/>
                        </a:spcBef>
                        <a:spcAft>
                          <a:spcPts val="0"/>
                        </a:spcAft>
                        <a:buClr>
                          <a:srgbClr val="FFFFFF"/>
                        </a:buClr>
                        <a:buSzPts val="1600"/>
                        <a:defRPr/>
                      </a:pPr>
                      <a:r>
                        <a:rPr lang="en-US" sz="1800" b="1" cap="none" spc="0" dirty="0">
                          <a:solidFill>
                            <a:schemeClr val="bg1"/>
                          </a:solidFill>
                          <a:ea typeface="Arial"/>
                          <a:cs typeface="Arial"/>
                          <a:sym typeface="Arial"/>
                        </a:rPr>
                        <a:t>IMAN HASSAN, MD MS</a:t>
                      </a:r>
                    </a:p>
                    <a:p>
                      <a:pPr lvl="0" algn="ctr">
                        <a:spcBef>
                          <a:spcPts val="320"/>
                        </a:spcBef>
                        <a:spcAft>
                          <a:spcPts val="0"/>
                        </a:spcAft>
                        <a:buClr>
                          <a:srgbClr val="FFFFFF"/>
                        </a:buClr>
                        <a:buSzPts val="1600"/>
                        <a:defRPr/>
                      </a:pPr>
                      <a:r>
                        <a:rPr lang="en-US" sz="1600" i="1" cap="none" spc="0" dirty="0">
                          <a:solidFill>
                            <a:schemeClr val="bg1"/>
                          </a:solidFill>
                          <a:ea typeface="Arial"/>
                          <a:cs typeface="Arial"/>
                          <a:sym typeface="Arial"/>
                        </a:rPr>
                        <a:t>Director for Community and </a:t>
                      </a:r>
                    </a:p>
                    <a:p>
                      <a:pPr lvl="0" algn="ctr">
                        <a:spcBef>
                          <a:spcPts val="320"/>
                        </a:spcBef>
                        <a:spcAft>
                          <a:spcPts val="0"/>
                        </a:spcAft>
                        <a:buClr>
                          <a:srgbClr val="FFFFFF"/>
                        </a:buClr>
                        <a:buSzPts val="1600"/>
                        <a:defRPr/>
                      </a:pPr>
                      <a:r>
                        <a:rPr lang="en-US" sz="1600" i="1" cap="none" spc="0" dirty="0">
                          <a:solidFill>
                            <a:schemeClr val="bg1"/>
                          </a:solidFill>
                          <a:ea typeface="Arial"/>
                          <a:cs typeface="Arial"/>
                          <a:sym typeface="Arial"/>
                        </a:rPr>
                        <a:t>Population Health Initiatives</a:t>
                      </a:r>
                    </a:p>
                    <a:p>
                      <a:pPr lvl="0" algn="ctr">
                        <a:spcBef>
                          <a:spcPts val="320"/>
                        </a:spcBef>
                        <a:spcAft>
                          <a:spcPts val="0"/>
                        </a:spcAft>
                        <a:buClr>
                          <a:srgbClr val="FFFFFF"/>
                        </a:buClr>
                        <a:buSzPts val="1600"/>
                        <a:defRPr/>
                      </a:pPr>
                      <a:r>
                        <a:rPr lang="en-US" sz="1600" i="1" cap="none" spc="0" dirty="0">
                          <a:solidFill>
                            <a:schemeClr val="bg1"/>
                          </a:solidFill>
                          <a:ea typeface="Arial"/>
                          <a:cs typeface="Arial"/>
                          <a:sym typeface="Arial"/>
                        </a:rPr>
                        <a:t>Assistant Professor of Medicine</a:t>
                      </a:r>
                    </a:p>
                  </a:txBody>
                  <a:tcPr>
                    <a:solidFill>
                      <a:schemeClr val="accent2"/>
                    </a:solidFill>
                  </a:tcPr>
                </a:tc>
                <a:extLst>
                  <a:ext uri="{0D108BD9-81ED-4DB2-BD59-A6C34878D82A}">
                    <a16:rowId xmlns:a16="http://schemas.microsoft.com/office/drawing/2014/main" val="1271008979"/>
                  </a:ext>
                </a:extLst>
              </a:tr>
            </a:tbl>
          </a:graphicData>
        </a:graphic>
      </p:graphicFrame>
      <p:pic>
        <p:nvPicPr>
          <p:cNvPr id="7" name="Google Shape;150;p2">
            <a:extLst>
              <a:ext uri="{FF2B5EF4-FFF2-40B4-BE49-F238E27FC236}">
                <a16:creationId xmlns:a16="http://schemas.microsoft.com/office/drawing/2014/main" id="{064D1A05-56DF-534E-89A9-7BA68F7AFD25}"/>
              </a:ext>
            </a:extLst>
          </p:cNvPr>
          <p:cNvPicPr preferRelativeResize="0"/>
          <p:nvPr/>
        </p:nvPicPr>
        <p:blipFill rotWithShape="1">
          <a:blip r:embed="rId3"/>
          <a:srcRect/>
          <a:stretch/>
        </p:blipFill>
        <p:spPr>
          <a:xfrm>
            <a:off x="7680031" y="463181"/>
            <a:ext cx="4127500" cy="622300"/>
          </a:xfrm>
          <a:prstGeom prst="rect">
            <a:avLst/>
          </a:prstGeom>
          <a:noFill/>
          <a:ln>
            <a:noFill/>
          </a:ln>
        </p:spPr>
      </p:pic>
    </p:spTree>
    <p:extLst>
      <p:ext uri="{BB962C8B-B14F-4D97-AF65-F5344CB8AC3E}">
        <p14:creationId xmlns:p14="http://schemas.microsoft.com/office/powerpoint/2010/main" val="151923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839" b="3191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74883-BB0C-4651-84C3-FFF9CFC64E18}"/>
              </a:ext>
            </a:extLst>
          </p:cNvPr>
          <p:cNvSpPr txBox="1"/>
          <p:nvPr/>
        </p:nvSpPr>
        <p:spPr>
          <a:xfrm>
            <a:off x="1525771" y="2069662"/>
            <a:ext cx="383122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 Dr. Rae, tell me about the patient you saw today…</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6140C94-E269-4354-AF96-2A10B0005231}"/>
              </a:ext>
            </a:extLst>
          </p:cNvPr>
          <p:cNvSpPr txBox="1"/>
          <p:nvPr/>
        </p:nvSpPr>
        <p:spPr>
          <a:xfrm>
            <a:off x="6625282" y="1271080"/>
            <a:ext cx="3724508" cy="3166824"/>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Mr. K who is 53 years old gentleman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PMH: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controlled DMT2, hypertension,</a:t>
            </a: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CKD</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stage III, bilateral knee </a:t>
            </a: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OA</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obesity and asthma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P/w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follow-up visit.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84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6843" t="45312" r="1" b="29301"/>
          <a:stretch/>
        </p:blipFill>
        <p:spPr bwMode="auto">
          <a:xfrm>
            <a:off x="8484433" y="719528"/>
            <a:ext cx="3447737" cy="5865424"/>
          </a:xfrm>
          <a:prstGeom prst="rect">
            <a:avLst/>
          </a:prstGeom>
          <a:noFill/>
          <a:extLst>
            <a:ext uri="{909E8E84-426E-40DD-AFC4-6F175D3DCCD1}">
              <a14:hiddenFill xmlns:a14="http://schemas.microsoft.com/office/drawing/2010/main">
                <a:solidFill>
                  <a:srgbClr val="FFFFFF"/>
                </a:solidFill>
              </a14:hiddenFill>
            </a:ext>
          </a:extLst>
        </p:spPr>
      </p:pic>
      <p:sp>
        <p:nvSpPr>
          <p:cNvPr id="7" name="Isosceles Triangle 6">
            <a:extLst>
              <a:ext uri="{FF2B5EF4-FFF2-40B4-BE49-F238E27FC236}">
                <a16:creationId xmlns:a16="http://schemas.microsoft.com/office/drawing/2014/main" id="{D713E200-512F-4CA5-AD49-239B0EB7CEF5}"/>
              </a:ext>
            </a:extLst>
          </p:cNvPr>
          <p:cNvSpPr/>
          <p:nvPr/>
        </p:nvSpPr>
        <p:spPr>
          <a:xfrm>
            <a:off x="6947939" y="1723869"/>
            <a:ext cx="2743202" cy="8544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C25C938-DB3E-4F92-93D8-DB972EC51FAD}"/>
              </a:ext>
            </a:extLst>
          </p:cNvPr>
          <p:cNvSpPr/>
          <p:nvPr/>
        </p:nvSpPr>
        <p:spPr>
          <a:xfrm flipH="1">
            <a:off x="149900" y="528925"/>
            <a:ext cx="8169639" cy="58654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EE82369-D3EE-465C-9CAB-87A5D4BE0C62}"/>
              </a:ext>
            </a:extLst>
          </p:cNvPr>
          <p:cNvSpPr txBox="1"/>
          <p:nvPr/>
        </p:nvSpPr>
        <p:spPr>
          <a:xfrm>
            <a:off x="592109" y="973763"/>
            <a:ext cx="7285220" cy="489364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First visit since the COVID-19 pandemic.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dirty="0">
                <a:solidFill>
                  <a:prstClr val="white"/>
                </a:solidFill>
                <a:latin typeface="Calibri" panose="020F0502020204030204"/>
                <a:ea typeface="Calibri" panose="020F0502020204030204" pitchFamily="34" charset="0"/>
                <a:cs typeface="Times New Roman" panose="02020603050405020304" pitchFamily="18" charset="0"/>
              </a:rPr>
              <a:t>U</a:t>
            </a:r>
            <a:r>
              <a:rPr kumimoji="0" lang="en-US" sz="2800" b="0" i="0" u="none" strike="noStrike" kern="1200" cap="none" spc="0" normalizeH="0" baseline="0" noProof="0" dirty="0" err="1">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nchanged</a:t>
            </a: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 chronic pain in his left knee.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Had COVID-19 two months ago.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dirty="0">
                <a:solidFill>
                  <a:prstClr val="white"/>
                </a:solidFill>
                <a:latin typeface="Calibri" panose="020F0502020204030204"/>
                <a:ea typeface="Calibri" panose="020F0502020204030204" pitchFamily="34" charset="0"/>
                <a:cs typeface="Times New Roman" panose="02020603050405020304" pitchFamily="18" charset="0"/>
              </a:rPr>
              <a:t>U</a:t>
            </a:r>
            <a:r>
              <a:rPr kumimoji="0" lang="en-US" sz="2800" b="0" i="0" u="none" strike="noStrike" kern="1200" cap="none" spc="0" normalizeH="0" baseline="0" noProof="0" dirty="0" err="1">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nable</a:t>
            </a: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 to take his blood pressure medications for the last six weeks.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dirty="0">
                <a:solidFill>
                  <a:prstClr val="white"/>
                </a:solidFill>
                <a:latin typeface="Calibri" panose="020F0502020204030204"/>
                <a:ea typeface="Calibri" panose="020F0502020204030204" pitchFamily="34" charset="0"/>
                <a:cs typeface="Times New Roman" panose="02020603050405020304" pitchFamily="18" charset="0"/>
              </a:rPr>
              <a:t>A</a:t>
            </a: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febrile, BP is 172/85, with a BMI of 37.</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POC A1c is 8.1.</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14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839" b="3191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74883-BB0C-4651-84C3-FFF9CFC64E18}"/>
              </a:ext>
            </a:extLst>
          </p:cNvPr>
          <p:cNvSpPr txBox="1"/>
          <p:nvPr/>
        </p:nvSpPr>
        <p:spPr>
          <a:xfrm>
            <a:off x="1735499" y="2069662"/>
            <a:ext cx="383122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Ok, what do you think is going on with this patient?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F8242A6-E3BD-4BC4-9EEA-680D6C714862}"/>
              </a:ext>
            </a:extLst>
          </p:cNvPr>
          <p:cNvSpPr txBox="1"/>
          <p:nvPr/>
        </p:nvSpPr>
        <p:spPr>
          <a:xfrm>
            <a:off x="7467090" y="2192772"/>
            <a:ext cx="149702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7652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6843" t="45312" r="1" b="29301"/>
          <a:stretch/>
        </p:blipFill>
        <p:spPr bwMode="auto">
          <a:xfrm>
            <a:off x="8484433" y="719528"/>
            <a:ext cx="3447737" cy="5865424"/>
          </a:xfrm>
          <a:prstGeom prst="rect">
            <a:avLst/>
          </a:prstGeom>
          <a:noFill/>
          <a:extLst>
            <a:ext uri="{909E8E84-426E-40DD-AFC4-6F175D3DCCD1}">
              <a14:hiddenFill xmlns:a14="http://schemas.microsoft.com/office/drawing/2010/main">
                <a:solidFill>
                  <a:srgbClr val="FFFFFF"/>
                </a:solidFill>
              </a14:hiddenFill>
            </a:ext>
          </a:extLst>
        </p:spPr>
      </p:pic>
      <p:sp>
        <p:nvSpPr>
          <p:cNvPr id="7" name="Isosceles Triangle 6">
            <a:extLst>
              <a:ext uri="{FF2B5EF4-FFF2-40B4-BE49-F238E27FC236}">
                <a16:creationId xmlns:a16="http://schemas.microsoft.com/office/drawing/2014/main" id="{D713E200-512F-4CA5-AD49-239B0EB7CEF5}"/>
              </a:ext>
            </a:extLst>
          </p:cNvPr>
          <p:cNvSpPr/>
          <p:nvPr/>
        </p:nvSpPr>
        <p:spPr>
          <a:xfrm>
            <a:off x="6947939" y="1723869"/>
            <a:ext cx="2743202" cy="8544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C25C938-DB3E-4F92-93D8-DB972EC51FAD}"/>
              </a:ext>
            </a:extLst>
          </p:cNvPr>
          <p:cNvSpPr/>
          <p:nvPr/>
        </p:nvSpPr>
        <p:spPr>
          <a:xfrm flipH="1">
            <a:off x="149900" y="528925"/>
            <a:ext cx="8169639" cy="58654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EE82369-D3EE-465C-9CAB-87A5D4BE0C62}"/>
              </a:ext>
            </a:extLst>
          </p:cNvPr>
          <p:cNvSpPr txBox="1"/>
          <p:nvPr/>
        </p:nvSpPr>
        <p:spPr>
          <a:xfrm>
            <a:off x="592109" y="973763"/>
            <a:ext cx="7285220" cy="4247317"/>
          </a:xfrm>
          <a:prstGeom prst="rect">
            <a:avLst/>
          </a:prstGeom>
          <a:noFill/>
        </p:spPr>
        <p:txBody>
          <a:bodyPr wrap="square" rtlCol="0">
            <a:spAutoFit/>
          </a:bodyPr>
          <a:lstStyle/>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His first problem is his high blood pressure. </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lang="en-US" sz="2800" dirty="0">
                <a:solidFill>
                  <a:prstClr val="white"/>
                </a:solidFill>
                <a:latin typeface="Calibri" panose="020F0502020204030204" pitchFamily="34" charset="0"/>
                <a:ea typeface="Calibri" panose="020F0502020204030204" pitchFamily="34" charset="0"/>
                <a:cs typeface="Times New Roman" panose="02020603050405020304" pitchFamily="18" charset="0"/>
              </a:rPr>
              <a:t>R</a:t>
            </a:r>
            <a:r>
              <a:rPr kumimoji="0" lang="en-US" sz="28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estart</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blood pressure combination pill. </a:t>
            </a: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For his diabetes, start Metformin 1000mg BID and refer to health educator. </a:t>
            </a:r>
          </a:p>
          <a:p>
            <a:pPr marR="0" lvl="0" algn="l" defTabSz="914400" rtl="0" eaLnBrk="1" fontAlgn="auto" latinLnBrk="0" hangingPunct="1">
              <a:spcBef>
                <a:spcPts val="0"/>
              </a:spcBef>
              <a:spcAft>
                <a:spcPts val="0"/>
              </a:spcAft>
              <a:buClrTx/>
              <a:buSzTx/>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Osteoarthritis, prescribe acetaminophen and diclofenac gel 1% for pain relief.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9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409" t="44314" r="76026" b="31901"/>
          <a:stretch/>
        </p:blipFill>
        <p:spPr bwMode="auto">
          <a:xfrm>
            <a:off x="839448" y="584616"/>
            <a:ext cx="2773181" cy="5688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74883-BB0C-4651-84C3-FFF9CFC64E18}"/>
              </a:ext>
            </a:extLst>
          </p:cNvPr>
          <p:cNvSpPr txBox="1"/>
          <p:nvPr/>
        </p:nvSpPr>
        <p:spPr>
          <a:xfrm>
            <a:off x="4871803" y="584616"/>
            <a:ext cx="6241277" cy="4544318"/>
          </a:xfrm>
          <a:prstGeom prst="wedgeEllipseCallout">
            <a:avLst/>
          </a:prstGeom>
          <a:noFill/>
          <a:ln>
            <a:solidFill>
              <a:schemeClr val="tx1"/>
            </a:solid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Good job on the health educator referral. Also, the patient’s age and weight are likely also contributing to the progression of his OA.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93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839" b="31911"/>
          <a:stretch/>
        </p:blipFill>
        <p:spPr bwMode="auto">
          <a:xfrm>
            <a:off x="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74883-BB0C-4651-84C3-FFF9CFC64E18}"/>
              </a:ext>
            </a:extLst>
          </p:cNvPr>
          <p:cNvSpPr txBox="1"/>
          <p:nvPr/>
        </p:nvSpPr>
        <p:spPr>
          <a:xfrm>
            <a:off x="1390725" y="1884995"/>
            <a:ext cx="383122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should you be concerned about when initiating metformin in this patient?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F8242A6-E3BD-4BC4-9EEA-680D6C714862}"/>
              </a:ext>
            </a:extLst>
          </p:cNvPr>
          <p:cNvSpPr txBox="1"/>
          <p:nvPr/>
        </p:nvSpPr>
        <p:spPr>
          <a:xfrm>
            <a:off x="7216445" y="2685215"/>
            <a:ext cx="3325828" cy="1055608"/>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risk of lactic acidosis?</a:t>
            </a:r>
          </a:p>
        </p:txBody>
      </p:sp>
    </p:spTree>
    <p:extLst>
      <p:ext uri="{BB962C8B-B14F-4D97-AF65-F5344CB8AC3E}">
        <p14:creationId xmlns:p14="http://schemas.microsoft.com/office/powerpoint/2010/main" val="10406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409" t="44314" r="76026" b="31901"/>
          <a:stretch/>
        </p:blipFill>
        <p:spPr bwMode="auto">
          <a:xfrm>
            <a:off x="839448" y="584616"/>
            <a:ext cx="2773181" cy="5688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74883-BB0C-4651-84C3-FFF9CFC64E18}"/>
              </a:ext>
            </a:extLst>
          </p:cNvPr>
          <p:cNvSpPr txBox="1"/>
          <p:nvPr/>
        </p:nvSpPr>
        <p:spPr>
          <a:xfrm>
            <a:off x="4871803" y="584616"/>
            <a:ext cx="7320197" cy="3765292"/>
          </a:xfrm>
          <a:prstGeom prst="wedgeEllipseCallout">
            <a:avLst/>
          </a:prstGeom>
          <a:noFill/>
          <a:ln>
            <a:solidFill>
              <a:schemeClr val="tx1"/>
            </a:solidFill>
          </a:ln>
        </p:spPr>
        <p:txBody>
          <a:bodyPr wrap="square" rtlCol="0">
            <a:spAutoFit/>
          </a:bodyPr>
          <a:lstStyle/>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tart with Metformin 500mg </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ncreasing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kidney monitoring</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ounseling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your patient about the risks of metformin with CKD.</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 Conversation Starters Better Than &quot;What Do You Do?&quot;—and 7 That Are Even  Worse - Align Leadership">
            <a:extLst>
              <a:ext uri="{FF2B5EF4-FFF2-40B4-BE49-F238E27FC236}">
                <a16:creationId xmlns:a16="http://schemas.microsoft.com/office/drawing/2014/main" id="{B2D6FA46-6EE6-45B8-81DD-17F81405667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502" t="1908" r="8048"/>
          <a:stretch/>
        </p:blipFill>
        <p:spPr bwMode="auto">
          <a:xfrm>
            <a:off x="0" y="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52300F-8CAC-4604-AA10-10EA04E625E5}"/>
              </a:ext>
            </a:extLst>
          </p:cNvPr>
          <p:cNvSpPr>
            <a:spLocks noGrp="1"/>
          </p:cNvSpPr>
          <p:nvPr>
            <p:ph type="title"/>
          </p:nvPr>
        </p:nvSpPr>
        <p:spPr>
          <a:xfrm>
            <a:off x="1803048" y="3827034"/>
            <a:ext cx="9078562" cy="2387600"/>
          </a:xfrm>
        </p:spPr>
        <p:txBody>
          <a:bodyPr vert="horz" lIns="91440" tIns="45720" rIns="91440" bIns="45720" rtlCol="0" anchor="b">
            <a:normAutofit/>
          </a:bodyPr>
          <a:lstStyle/>
          <a:p>
            <a:pPr algn="ctr"/>
            <a:r>
              <a:rPr lang="en-US" sz="5500" b="1" dirty="0">
                <a:effectLst/>
              </a:rPr>
              <a:t>Traditional Precepting Reflection</a:t>
            </a:r>
            <a:endParaRPr lang="en-US" sz="5500" dirty="0"/>
          </a:p>
        </p:txBody>
      </p:sp>
      <p:sp>
        <p:nvSpPr>
          <p:cNvPr id="7" name="Title 1">
            <a:extLst>
              <a:ext uri="{FF2B5EF4-FFF2-40B4-BE49-F238E27FC236}">
                <a16:creationId xmlns:a16="http://schemas.microsoft.com/office/drawing/2014/main" id="{5F95D4B3-86CF-9142-BB01-E3B3BA696FCB}"/>
              </a:ext>
            </a:extLst>
          </p:cNvPr>
          <p:cNvSpPr txBox="1">
            <a:spLocks/>
          </p:cNvSpPr>
          <p:nvPr/>
        </p:nvSpPr>
        <p:spPr>
          <a:xfrm>
            <a:off x="-411233" y="339764"/>
            <a:ext cx="9078562"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What went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well?</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Title 1">
            <a:extLst>
              <a:ext uri="{FF2B5EF4-FFF2-40B4-BE49-F238E27FC236}">
                <a16:creationId xmlns:a16="http://schemas.microsoft.com/office/drawing/2014/main" id="{09D1FAE2-61BE-9342-BB22-E1336472059C}"/>
              </a:ext>
            </a:extLst>
          </p:cNvPr>
          <p:cNvSpPr txBox="1">
            <a:spLocks/>
          </p:cNvSpPr>
          <p:nvPr/>
        </p:nvSpPr>
        <p:spPr>
          <a:xfrm>
            <a:off x="4128048" y="0"/>
            <a:ext cx="9078562"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Missed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opportunities?</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42822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0D0D74-6DE0-4921-866A-3D0C206D2949}"/>
              </a:ext>
            </a:extLst>
          </p:cNvPr>
          <p:cNvSpPr>
            <a:spLocks noGrp="1"/>
          </p:cNvSpPr>
          <p:nvPr>
            <p:ph type="title" idx="4294967295"/>
          </p:nvPr>
        </p:nvSpPr>
        <p:spPr>
          <a:xfrm>
            <a:off x="1066800" y="2154872"/>
            <a:ext cx="10058400" cy="1450975"/>
          </a:xfrm>
        </p:spPr>
        <p:txBody>
          <a:bodyPr/>
          <a:lstStyle/>
          <a:p>
            <a:pPr algn="ctr"/>
            <a:r>
              <a:rPr lang="en-US" dirty="0"/>
              <a:t>Adapted One-Minute Preceptor </a:t>
            </a:r>
          </a:p>
        </p:txBody>
      </p:sp>
    </p:spTree>
    <p:extLst>
      <p:ext uri="{BB962C8B-B14F-4D97-AF65-F5344CB8AC3E}">
        <p14:creationId xmlns:p14="http://schemas.microsoft.com/office/powerpoint/2010/main" val="385280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52E6-6918-D94F-B100-9E7CF6C0AF1D}"/>
              </a:ext>
            </a:extLst>
          </p:cNvPr>
          <p:cNvSpPr>
            <a:spLocks noGrp="1"/>
          </p:cNvSpPr>
          <p:nvPr>
            <p:ph type="title"/>
          </p:nvPr>
        </p:nvSpPr>
        <p:spPr/>
        <p:txBody>
          <a:bodyPr/>
          <a:lstStyle/>
          <a:p>
            <a:r>
              <a:rPr lang="en-US" dirty="0"/>
              <a:t>One Minute Preceptor (OMP)</a:t>
            </a:r>
          </a:p>
        </p:txBody>
      </p:sp>
      <p:sp>
        <p:nvSpPr>
          <p:cNvPr id="5" name="Text Placeholder 4">
            <a:extLst>
              <a:ext uri="{FF2B5EF4-FFF2-40B4-BE49-F238E27FC236}">
                <a16:creationId xmlns:a16="http://schemas.microsoft.com/office/drawing/2014/main" id="{DA9015C6-4C63-427B-ADD3-FEE963CF3BE3}"/>
              </a:ext>
            </a:extLst>
          </p:cNvPr>
          <p:cNvSpPr>
            <a:spLocks noGrp="1"/>
          </p:cNvSpPr>
          <p:nvPr>
            <p:ph idx="1"/>
          </p:nvPr>
        </p:nvSpPr>
        <p:spPr/>
        <p:txBody>
          <a:bodyPr>
            <a:normAutofit/>
          </a:bodyPr>
          <a:lstStyle/>
          <a:p>
            <a:pPr>
              <a:lnSpc>
                <a:spcPct val="150000"/>
              </a:lnSpc>
              <a:buFont typeface="Wingdings" panose="05000000000000000000" pitchFamily="2" charset="2"/>
              <a:buChar char="q"/>
            </a:pPr>
            <a:r>
              <a:rPr lang="en-US" sz="2800" dirty="0"/>
              <a:t> The one minute preceptor is a </a:t>
            </a:r>
            <a:r>
              <a:rPr lang="en-US" sz="2800" b="1" dirty="0">
                <a:solidFill>
                  <a:schemeClr val="tx2"/>
                </a:solidFill>
              </a:rPr>
              <a:t>teaching model </a:t>
            </a:r>
            <a:r>
              <a:rPr lang="en-US" sz="2800" dirty="0"/>
              <a:t>that allows the preceptor to </a:t>
            </a:r>
            <a:r>
              <a:rPr lang="en-US" sz="2800" b="1" dirty="0">
                <a:solidFill>
                  <a:schemeClr val="tx2"/>
                </a:solidFill>
              </a:rPr>
              <a:t>take full advantage </a:t>
            </a:r>
            <a:r>
              <a:rPr lang="en-US" sz="2800" dirty="0"/>
              <a:t>of the entire encounter in order to </a:t>
            </a:r>
            <a:r>
              <a:rPr lang="en-US" sz="2800" b="1" dirty="0">
                <a:solidFill>
                  <a:schemeClr val="tx2"/>
                </a:solidFill>
              </a:rPr>
              <a:t>maximize</a:t>
            </a:r>
            <a:r>
              <a:rPr lang="en-US" sz="2800" dirty="0"/>
              <a:t> the time available for </a:t>
            </a:r>
            <a:r>
              <a:rPr lang="en-US" sz="2800" b="1" dirty="0">
                <a:solidFill>
                  <a:schemeClr val="tx2"/>
                </a:solidFill>
              </a:rPr>
              <a:t>teaching</a:t>
            </a:r>
            <a:r>
              <a:rPr lang="en-US" sz="2800" dirty="0"/>
              <a:t>. </a:t>
            </a:r>
          </a:p>
        </p:txBody>
      </p:sp>
      <p:sp>
        <p:nvSpPr>
          <p:cNvPr id="4" name="TextBox 3">
            <a:extLst>
              <a:ext uri="{FF2B5EF4-FFF2-40B4-BE49-F238E27FC236}">
                <a16:creationId xmlns:a16="http://schemas.microsoft.com/office/drawing/2014/main" id="{4A36207C-A635-4F20-BD0E-DC16E46806C0}"/>
              </a:ext>
            </a:extLst>
          </p:cNvPr>
          <p:cNvSpPr txBox="1"/>
          <p:nvPr/>
        </p:nvSpPr>
        <p:spPr>
          <a:xfrm>
            <a:off x="681643" y="5960534"/>
            <a:ext cx="11072553" cy="276999"/>
          </a:xfrm>
          <a:prstGeom prst="rect">
            <a:avLst/>
          </a:prstGeom>
          <a:noFill/>
        </p:spPr>
        <p:txBody>
          <a:bodyPr wrap="square" rtlCol="0">
            <a:spAutoFit/>
          </a:bodyPr>
          <a:lstStyle/>
          <a:p>
            <a:r>
              <a:rPr lang="en-US" sz="1200" i="1" dirty="0" err="1"/>
              <a:t>Neher</a:t>
            </a:r>
            <a:r>
              <a:rPr lang="en-US" sz="1200" i="1" dirty="0"/>
              <a:t> J, Gordon K, Meyer B, Stevens N. A five-step “</a:t>
            </a:r>
            <a:r>
              <a:rPr lang="en-US" sz="1200" i="1" dirty="0" err="1"/>
              <a:t>microskills</a:t>
            </a:r>
            <a:r>
              <a:rPr lang="en-US" sz="1200" i="1" dirty="0"/>
              <a:t>” model of clinical teaching. Journal of American Board of Family Practice, 1992; 5: 419-424.</a:t>
            </a:r>
          </a:p>
        </p:txBody>
      </p:sp>
    </p:spTree>
    <p:extLst>
      <p:ext uri="{BB962C8B-B14F-4D97-AF65-F5344CB8AC3E}">
        <p14:creationId xmlns:p14="http://schemas.microsoft.com/office/powerpoint/2010/main" val="35406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F1EA-9782-A941-BB1C-E5CB6D30B4E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B2CE530-BAEE-814D-9E2C-0E4C5A394EAA}"/>
              </a:ext>
            </a:extLst>
          </p:cNvPr>
          <p:cNvSpPr>
            <a:spLocks noGrp="1"/>
          </p:cNvSpPr>
          <p:nvPr>
            <p:ph idx="1"/>
          </p:nvPr>
        </p:nvSpPr>
        <p:spPr>
          <a:xfrm>
            <a:off x="1115060" y="1567890"/>
            <a:ext cx="10515600" cy="4351338"/>
          </a:xfrm>
        </p:spPr>
        <p:txBody>
          <a:bodyPr>
            <a:normAutofit/>
          </a:bodyPr>
          <a:lstStyle/>
          <a:p>
            <a:pPr marL="0" indent="0">
              <a:buNone/>
            </a:pPr>
            <a:endParaRPr lang="en-US" sz="2500" dirty="0">
              <a:solidFill>
                <a:schemeClr val="tx1"/>
              </a:solidFill>
            </a:endParaRPr>
          </a:p>
          <a:p>
            <a:pPr marL="0" indent="0">
              <a:buNone/>
            </a:pPr>
            <a:r>
              <a:rPr lang="en-US" sz="2500" dirty="0">
                <a:solidFill>
                  <a:schemeClr val="tx1"/>
                </a:solidFill>
              </a:rPr>
              <a:t>By the end of this session, participants will be able to: </a:t>
            </a:r>
          </a:p>
          <a:p>
            <a:pPr>
              <a:buFont typeface="Wingdings" pitchFamily="2" charset="2"/>
              <a:buChar char="§"/>
            </a:pPr>
            <a:r>
              <a:rPr lang="en-US" sz="2500" dirty="0">
                <a:solidFill>
                  <a:schemeClr val="tx1"/>
                </a:solidFill>
              </a:rPr>
              <a:t> Explain structural competency and its principles</a:t>
            </a:r>
          </a:p>
          <a:p>
            <a:pPr>
              <a:buFont typeface="Wingdings" pitchFamily="2" charset="2"/>
              <a:buChar char="§"/>
            </a:pPr>
            <a:r>
              <a:rPr lang="en-US" sz="2500" dirty="0">
                <a:solidFill>
                  <a:schemeClr val="tx1"/>
                </a:solidFill>
              </a:rPr>
              <a:t> Construct a structural differential for case-based presentations</a:t>
            </a:r>
          </a:p>
          <a:p>
            <a:pPr>
              <a:buFont typeface="Wingdings" pitchFamily="2" charset="2"/>
              <a:buChar char="§"/>
            </a:pPr>
            <a:r>
              <a:rPr lang="en-US" sz="2500" dirty="0">
                <a:solidFill>
                  <a:schemeClr val="tx1"/>
                </a:solidFill>
              </a:rPr>
              <a:t> Practice incorporating structural and social determinants of health into precepting encounters</a:t>
            </a:r>
          </a:p>
          <a:p>
            <a:pPr>
              <a:buFont typeface="Wingdings" pitchFamily="2" charset="2"/>
              <a:buChar char="§"/>
            </a:pPr>
            <a:r>
              <a:rPr lang="en-US" sz="2500" dirty="0">
                <a:solidFill>
                  <a:schemeClr val="tx1"/>
                </a:solidFill>
              </a:rPr>
              <a:t> Identify resources for contextualizing clinical problems within broader structural and historical narratives </a:t>
            </a:r>
          </a:p>
          <a:p>
            <a:pPr marL="0" indent="0">
              <a:buNone/>
            </a:pPr>
            <a:endParaRPr lang="en-US" sz="2500" dirty="0">
              <a:solidFill>
                <a:schemeClr val="tx1"/>
              </a:solidFill>
            </a:endParaRPr>
          </a:p>
          <a:p>
            <a:pPr marL="0" indent="0">
              <a:buNone/>
            </a:pPr>
            <a:endParaRPr lang="en-US" sz="2500" dirty="0">
              <a:solidFill>
                <a:schemeClr val="tx1"/>
              </a:solidFill>
            </a:endParaRPr>
          </a:p>
        </p:txBody>
      </p:sp>
      <p:pic>
        <p:nvPicPr>
          <p:cNvPr id="5" name="Google Shape;150;p2">
            <a:extLst>
              <a:ext uri="{FF2B5EF4-FFF2-40B4-BE49-F238E27FC236}">
                <a16:creationId xmlns:a16="http://schemas.microsoft.com/office/drawing/2014/main" id="{A30646FD-1BA7-594C-B344-65B6AF6DD905}"/>
              </a:ext>
            </a:extLst>
          </p:cNvPr>
          <p:cNvPicPr preferRelativeResize="0"/>
          <p:nvPr/>
        </p:nvPicPr>
        <p:blipFill rotWithShape="1">
          <a:blip r:embed="rId2"/>
          <a:srcRect/>
          <a:stretch/>
        </p:blipFill>
        <p:spPr>
          <a:xfrm>
            <a:off x="8505075" y="5707253"/>
            <a:ext cx="3125585" cy="423949"/>
          </a:xfrm>
          <a:prstGeom prst="rect">
            <a:avLst/>
          </a:prstGeom>
          <a:noFill/>
          <a:ln>
            <a:noFill/>
          </a:ln>
        </p:spPr>
      </p:pic>
    </p:spTree>
    <p:extLst>
      <p:ext uri="{BB962C8B-B14F-4D97-AF65-F5344CB8AC3E}">
        <p14:creationId xmlns:p14="http://schemas.microsoft.com/office/powerpoint/2010/main" val="1069895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EFEBDD-653D-45FC-B44A-F26FF8F08134}"/>
              </a:ext>
            </a:extLst>
          </p:cNvPr>
          <p:cNvSpPr>
            <a:spLocks noGrp="1"/>
          </p:cNvSpPr>
          <p:nvPr>
            <p:ph type="title"/>
          </p:nvPr>
        </p:nvSpPr>
        <p:spPr>
          <a:xfrm>
            <a:off x="457200" y="594359"/>
            <a:ext cx="3200400" cy="1550325"/>
          </a:xfrm>
        </p:spPr>
        <p:txBody>
          <a:bodyPr/>
          <a:lstStyle/>
          <a:p>
            <a:r>
              <a:rPr lang="en-US" dirty="0"/>
              <a:t>Structurally Competent OMP</a:t>
            </a:r>
          </a:p>
        </p:txBody>
      </p:sp>
      <p:sp>
        <p:nvSpPr>
          <p:cNvPr id="8" name="Content Placeholder 7">
            <a:extLst>
              <a:ext uri="{FF2B5EF4-FFF2-40B4-BE49-F238E27FC236}">
                <a16:creationId xmlns:a16="http://schemas.microsoft.com/office/drawing/2014/main" id="{DBF585B4-7464-4390-AE0C-16D27AC451C3}"/>
              </a:ext>
            </a:extLst>
          </p:cNvPr>
          <p:cNvSpPr>
            <a:spLocks noGrp="1"/>
          </p:cNvSpPr>
          <p:nvPr>
            <p:ph idx="1"/>
          </p:nvPr>
        </p:nvSpPr>
        <p:spPr/>
        <p:txBody>
          <a:bodyPr>
            <a:normAutofit/>
          </a:bodyPr>
          <a:lstStyle/>
          <a:p>
            <a:pPr>
              <a:lnSpc>
                <a:spcPct val="150000"/>
              </a:lnSpc>
              <a:buFont typeface="Wingdings" panose="05000000000000000000" pitchFamily="2" charset="2"/>
              <a:buChar char="q"/>
            </a:pPr>
            <a:r>
              <a:rPr lang="en-US" sz="3200" dirty="0"/>
              <a:t> Encourage learners to develop their critical thinking and clinical reasoning skills. </a:t>
            </a:r>
          </a:p>
          <a:p>
            <a:pPr>
              <a:lnSpc>
                <a:spcPct val="150000"/>
              </a:lnSpc>
              <a:buFont typeface="Wingdings" panose="05000000000000000000" pitchFamily="2" charset="2"/>
              <a:buChar char="q"/>
            </a:pPr>
            <a:r>
              <a:rPr lang="en-US" sz="3200" dirty="0"/>
              <a:t> Actively engage the learners to commit to a structural differential for a chief complaint.</a:t>
            </a:r>
          </a:p>
        </p:txBody>
      </p:sp>
      <p:sp>
        <p:nvSpPr>
          <p:cNvPr id="9" name="Text Placeholder 8">
            <a:extLst>
              <a:ext uri="{FF2B5EF4-FFF2-40B4-BE49-F238E27FC236}">
                <a16:creationId xmlns:a16="http://schemas.microsoft.com/office/drawing/2014/main" id="{F751E3B4-A63F-4D8B-B586-93D4332C9182}"/>
              </a:ext>
            </a:extLst>
          </p:cNvPr>
          <p:cNvSpPr>
            <a:spLocks noGrp="1"/>
          </p:cNvSpPr>
          <p:nvPr>
            <p:ph type="body" sz="half" idx="2"/>
          </p:nvPr>
        </p:nvSpPr>
        <p:spPr/>
        <p:txBody>
          <a:bodyPr>
            <a:normAutofit/>
          </a:bodyPr>
          <a:lstStyle/>
          <a:p>
            <a:r>
              <a:rPr lang="en-US" sz="3600" dirty="0" err="1"/>
              <a:t>Microskill</a:t>
            </a:r>
            <a:r>
              <a:rPr lang="en-US" sz="3600" dirty="0"/>
              <a:t> 1:</a:t>
            </a:r>
          </a:p>
          <a:p>
            <a:r>
              <a:rPr lang="en-US" sz="3200" dirty="0"/>
              <a:t>Get a commitment to a structural problem related to the case</a:t>
            </a:r>
          </a:p>
          <a:p>
            <a:endParaRPr lang="en-US" dirty="0"/>
          </a:p>
        </p:txBody>
      </p:sp>
    </p:spTree>
    <p:extLst>
      <p:ext uri="{BB962C8B-B14F-4D97-AF65-F5344CB8AC3E}">
        <p14:creationId xmlns:p14="http://schemas.microsoft.com/office/powerpoint/2010/main" val="16947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BA10E4-5AD7-412D-8321-328AA15F9C11}"/>
              </a:ext>
            </a:extLst>
          </p:cNvPr>
          <p:cNvSpPr>
            <a:spLocks noGrp="1"/>
          </p:cNvSpPr>
          <p:nvPr>
            <p:ph type="title"/>
          </p:nvPr>
        </p:nvSpPr>
        <p:spPr/>
        <p:txBody>
          <a:bodyPr/>
          <a:lstStyle/>
          <a:p>
            <a:r>
              <a:rPr lang="en-US" dirty="0"/>
              <a:t>Example Preceptor Prompts </a:t>
            </a:r>
          </a:p>
        </p:txBody>
      </p:sp>
      <p:sp>
        <p:nvSpPr>
          <p:cNvPr id="6" name="Content Placeholder 5">
            <a:extLst>
              <a:ext uri="{FF2B5EF4-FFF2-40B4-BE49-F238E27FC236}">
                <a16:creationId xmlns:a16="http://schemas.microsoft.com/office/drawing/2014/main" id="{A3AAC31B-0AA4-4874-8DD3-56C87E6A1ECD}"/>
              </a:ext>
            </a:extLst>
          </p:cNvPr>
          <p:cNvSpPr>
            <a:spLocks noGrp="1"/>
          </p:cNvSpPr>
          <p:nvPr>
            <p:ph idx="1"/>
          </p:nvPr>
        </p:nvSpPr>
        <p:spPr/>
        <p:txBody>
          <a:bodyPr>
            <a:normAutofit lnSpcReduction="10000"/>
          </a:bodyPr>
          <a:lstStyle/>
          <a:p>
            <a:pPr algn="ctr"/>
            <a:r>
              <a:rPr lang="en-US" sz="3000" dirty="0"/>
              <a:t>“What structural contributors are effecting this patient’s chief complaint?”</a:t>
            </a:r>
          </a:p>
          <a:p>
            <a:pPr algn="ctr"/>
            <a:endParaRPr lang="en-US" sz="3000" dirty="0"/>
          </a:p>
          <a:p>
            <a:pPr algn="ctr"/>
            <a:r>
              <a:rPr lang="en-US" sz="3000" dirty="0"/>
              <a:t>“Is this patient potentially effected by a health disparity? If so, how does that change your problem list?”</a:t>
            </a:r>
          </a:p>
          <a:p>
            <a:pPr algn="ctr"/>
            <a:endParaRPr lang="en-US" sz="3000" dirty="0"/>
          </a:p>
          <a:p>
            <a:pPr algn="ctr"/>
            <a:r>
              <a:rPr lang="en-US" sz="3000" dirty="0"/>
              <a:t>“What is your number one differential and why would this patient be disproportionately affected by this diagnosis?”</a:t>
            </a:r>
          </a:p>
        </p:txBody>
      </p:sp>
    </p:spTree>
    <p:extLst>
      <p:ext uri="{BB962C8B-B14F-4D97-AF65-F5344CB8AC3E}">
        <p14:creationId xmlns:p14="http://schemas.microsoft.com/office/powerpoint/2010/main" val="23200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8023-0EA0-441E-A033-E3F30E37264F}"/>
              </a:ext>
            </a:extLst>
          </p:cNvPr>
          <p:cNvSpPr>
            <a:spLocks noGrp="1"/>
          </p:cNvSpPr>
          <p:nvPr>
            <p:ph type="title"/>
          </p:nvPr>
        </p:nvSpPr>
        <p:spPr>
          <a:xfrm>
            <a:off x="457200" y="594359"/>
            <a:ext cx="3200400" cy="1554481"/>
          </a:xfrm>
        </p:spPr>
        <p:txBody>
          <a:bodyPr/>
          <a:lstStyle/>
          <a:p>
            <a:r>
              <a:rPr lang="en-US" dirty="0"/>
              <a:t>Structurally Competent OMP</a:t>
            </a:r>
          </a:p>
        </p:txBody>
      </p:sp>
      <p:sp>
        <p:nvSpPr>
          <p:cNvPr id="3" name="Content Placeholder 2">
            <a:extLst>
              <a:ext uri="{FF2B5EF4-FFF2-40B4-BE49-F238E27FC236}">
                <a16:creationId xmlns:a16="http://schemas.microsoft.com/office/drawing/2014/main" id="{E721061D-FD0E-48F5-BC73-91769974B4AC}"/>
              </a:ext>
            </a:extLst>
          </p:cNvPr>
          <p:cNvSpPr>
            <a:spLocks noGrp="1"/>
          </p:cNvSpPr>
          <p:nvPr>
            <p:ph idx="1"/>
          </p:nvPr>
        </p:nvSpPr>
        <p:spPr/>
        <p:txBody>
          <a:bodyPr>
            <a:normAutofit fontScale="92500" lnSpcReduction="20000"/>
          </a:bodyPr>
          <a:lstStyle/>
          <a:p>
            <a:pPr>
              <a:lnSpc>
                <a:spcPct val="150000"/>
              </a:lnSpc>
              <a:buFont typeface="Wingdings" panose="05000000000000000000" pitchFamily="2" charset="2"/>
              <a:buChar char="q"/>
            </a:pPr>
            <a:r>
              <a:rPr lang="en-US" sz="3600" dirty="0"/>
              <a:t> Uncover biases in the student decision </a:t>
            </a:r>
          </a:p>
          <a:p>
            <a:pPr>
              <a:lnSpc>
                <a:spcPct val="150000"/>
              </a:lnSpc>
              <a:buFont typeface="Wingdings" panose="05000000000000000000" pitchFamily="2" charset="2"/>
              <a:buChar char="q"/>
            </a:pPr>
            <a:r>
              <a:rPr lang="en-US" sz="3600" dirty="0"/>
              <a:t> Guess vs. reasonable foundation of knowledge? </a:t>
            </a:r>
          </a:p>
          <a:p>
            <a:pPr>
              <a:lnSpc>
                <a:spcPct val="150000"/>
              </a:lnSpc>
              <a:buFont typeface="Wingdings" panose="05000000000000000000" pitchFamily="2" charset="2"/>
              <a:buChar char="q"/>
            </a:pPr>
            <a:r>
              <a:rPr lang="en-US" sz="3600" dirty="0"/>
              <a:t> Discuss structural humility </a:t>
            </a:r>
          </a:p>
          <a:p>
            <a:pPr>
              <a:lnSpc>
                <a:spcPct val="150000"/>
              </a:lnSpc>
              <a:buFont typeface="Wingdings" panose="05000000000000000000" pitchFamily="2" charset="2"/>
              <a:buChar char="q"/>
            </a:pPr>
            <a:r>
              <a:rPr lang="en-US" sz="3600" dirty="0"/>
              <a:t> Check for potential harmful effects from implicit bias</a:t>
            </a:r>
          </a:p>
        </p:txBody>
      </p:sp>
      <p:sp>
        <p:nvSpPr>
          <p:cNvPr id="4" name="Text Placeholder 3">
            <a:extLst>
              <a:ext uri="{FF2B5EF4-FFF2-40B4-BE49-F238E27FC236}">
                <a16:creationId xmlns:a16="http://schemas.microsoft.com/office/drawing/2014/main" id="{6475E97C-C4FB-4EC9-AD9F-2DDD07AA8613}"/>
              </a:ext>
            </a:extLst>
          </p:cNvPr>
          <p:cNvSpPr>
            <a:spLocks noGrp="1"/>
          </p:cNvSpPr>
          <p:nvPr>
            <p:ph type="body" sz="half" idx="2"/>
          </p:nvPr>
        </p:nvSpPr>
        <p:spPr/>
        <p:txBody>
          <a:bodyPr/>
          <a:lstStyle/>
          <a:p>
            <a:r>
              <a:rPr lang="en-US" sz="3600" dirty="0" err="1"/>
              <a:t>Microskill</a:t>
            </a:r>
            <a:r>
              <a:rPr lang="en-US" sz="3600" dirty="0"/>
              <a:t> 2:</a:t>
            </a:r>
          </a:p>
          <a:p>
            <a:r>
              <a:rPr lang="en-US" sz="3200" dirty="0"/>
              <a:t>Probe for supporting evidence &amp; address implicit bias </a:t>
            </a:r>
          </a:p>
        </p:txBody>
      </p:sp>
    </p:spTree>
    <p:extLst>
      <p:ext uri="{BB962C8B-B14F-4D97-AF65-F5344CB8AC3E}">
        <p14:creationId xmlns:p14="http://schemas.microsoft.com/office/powerpoint/2010/main" val="1637600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90C42A-6BBE-45ED-8B57-BEBBF4FB9898}"/>
              </a:ext>
            </a:extLst>
          </p:cNvPr>
          <p:cNvSpPr>
            <a:spLocks noGrp="1"/>
          </p:cNvSpPr>
          <p:nvPr>
            <p:ph type="title"/>
          </p:nvPr>
        </p:nvSpPr>
        <p:spPr/>
        <p:txBody>
          <a:bodyPr/>
          <a:lstStyle/>
          <a:p>
            <a:r>
              <a:rPr lang="en-US" dirty="0"/>
              <a:t>Example Preceptor Prompts</a:t>
            </a:r>
          </a:p>
        </p:txBody>
      </p:sp>
      <p:sp>
        <p:nvSpPr>
          <p:cNvPr id="6" name="Content Placeholder 5">
            <a:extLst>
              <a:ext uri="{FF2B5EF4-FFF2-40B4-BE49-F238E27FC236}">
                <a16:creationId xmlns:a16="http://schemas.microsoft.com/office/drawing/2014/main" id="{23406870-D45E-46AD-9964-6A6B41F88A58}"/>
              </a:ext>
            </a:extLst>
          </p:cNvPr>
          <p:cNvSpPr>
            <a:spLocks noGrp="1"/>
          </p:cNvSpPr>
          <p:nvPr>
            <p:ph idx="1"/>
          </p:nvPr>
        </p:nvSpPr>
        <p:spPr/>
        <p:txBody>
          <a:bodyPr>
            <a:normAutofit lnSpcReduction="10000"/>
          </a:bodyPr>
          <a:lstStyle/>
          <a:p>
            <a:pPr algn="ctr"/>
            <a:r>
              <a:rPr lang="en-US" sz="2800" dirty="0"/>
              <a:t>“I see you chose the lower cost medication. How did you come to this decision?”</a:t>
            </a:r>
          </a:p>
          <a:p>
            <a:pPr algn="ctr"/>
            <a:endParaRPr lang="en-US" sz="2800" dirty="0"/>
          </a:p>
          <a:p>
            <a:pPr algn="ctr"/>
            <a:r>
              <a:rPr lang="en-US" sz="2800" dirty="0"/>
              <a:t>“How do you feel about your time management/workflow in clinic today? We are more likely to introduce bias into our thinking when we feel rushed.”</a:t>
            </a:r>
          </a:p>
          <a:p>
            <a:pPr algn="ctr"/>
            <a:endParaRPr lang="en-US" sz="2800" dirty="0"/>
          </a:p>
          <a:p>
            <a:pPr algn="ctr"/>
            <a:r>
              <a:rPr lang="en-US" sz="2800" dirty="0"/>
              <a:t>“What are the patient’s perceptions on their current medical condition?”</a:t>
            </a:r>
          </a:p>
          <a:p>
            <a:pPr algn="ctr"/>
            <a:endParaRPr lang="en-US" dirty="0"/>
          </a:p>
          <a:p>
            <a:pPr algn="ctr"/>
            <a:endParaRPr lang="en-US" dirty="0"/>
          </a:p>
        </p:txBody>
      </p:sp>
    </p:spTree>
    <p:extLst>
      <p:ext uri="{BB962C8B-B14F-4D97-AF65-F5344CB8AC3E}">
        <p14:creationId xmlns:p14="http://schemas.microsoft.com/office/powerpoint/2010/main" val="306796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0D59-F22B-4BA8-AD75-CB3884C85832}"/>
              </a:ext>
            </a:extLst>
          </p:cNvPr>
          <p:cNvSpPr>
            <a:spLocks noGrp="1"/>
          </p:cNvSpPr>
          <p:nvPr>
            <p:ph type="title"/>
          </p:nvPr>
        </p:nvSpPr>
        <p:spPr>
          <a:xfrm>
            <a:off x="457200" y="594359"/>
            <a:ext cx="3200400" cy="1577341"/>
          </a:xfrm>
        </p:spPr>
        <p:txBody>
          <a:bodyPr/>
          <a:lstStyle/>
          <a:p>
            <a:r>
              <a:rPr lang="en-US" dirty="0"/>
              <a:t>Structurally Competent OMP</a:t>
            </a:r>
          </a:p>
        </p:txBody>
      </p:sp>
      <p:sp>
        <p:nvSpPr>
          <p:cNvPr id="3" name="Content Placeholder 2">
            <a:extLst>
              <a:ext uri="{FF2B5EF4-FFF2-40B4-BE49-F238E27FC236}">
                <a16:creationId xmlns:a16="http://schemas.microsoft.com/office/drawing/2014/main" id="{3957A4A2-EBA6-42AA-9E49-DD985CDE42AC}"/>
              </a:ext>
            </a:extLst>
          </p:cNvPr>
          <p:cNvSpPr>
            <a:spLocks noGrp="1"/>
          </p:cNvSpPr>
          <p:nvPr>
            <p:ph idx="1"/>
          </p:nvPr>
        </p:nvSpPr>
        <p:spPr/>
        <p:txBody>
          <a:bodyPr/>
          <a:lstStyle/>
          <a:p>
            <a:pPr>
              <a:lnSpc>
                <a:spcPct val="150000"/>
              </a:lnSpc>
              <a:buFont typeface="Wingdings" panose="05000000000000000000" pitchFamily="2" charset="2"/>
              <a:buChar char="q"/>
            </a:pPr>
            <a:r>
              <a:rPr lang="en-US" sz="3600" dirty="0"/>
              <a:t> Provide positive feedback that reinforces desired behaviors, knowledge, skills, or attitudes.</a:t>
            </a:r>
          </a:p>
        </p:txBody>
      </p:sp>
      <p:sp>
        <p:nvSpPr>
          <p:cNvPr id="4" name="Text Placeholder 3">
            <a:extLst>
              <a:ext uri="{FF2B5EF4-FFF2-40B4-BE49-F238E27FC236}">
                <a16:creationId xmlns:a16="http://schemas.microsoft.com/office/drawing/2014/main" id="{EFE01899-D2ED-4839-B94A-560248A5E1A7}"/>
              </a:ext>
            </a:extLst>
          </p:cNvPr>
          <p:cNvSpPr>
            <a:spLocks noGrp="1"/>
          </p:cNvSpPr>
          <p:nvPr>
            <p:ph type="body" sz="half" idx="2"/>
          </p:nvPr>
        </p:nvSpPr>
        <p:spPr/>
        <p:txBody>
          <a:bodyPr/>
          <a:lstStyle/>
          <a:p>
            <a:r>
              <a:rPr lang="en-US" sz="3600" dirty="0" err="1"/>
              <a:t>Miscroskill</a:t>
            </a:r>
            <a:r>
              <a:rPr lang="en-US" sz="3600" dirty="0"/>
              <a:t> 3: </a:t>
            </a:r>
          </a:p>
          <a:p>
            <a:r>
              <a:rPr lang="en-US" sz="3600" dirty="0"/>
              <a:t>Reinforce what was done well</a:t>
            </a:r>
          </a:p>
        </p:txBody>
      </p:sp>
    </p:spTree>
    <p:extLst>
      <p:ext uri="{BB962C8B-B14F-4D97-AF65-F5344CB8AC3E}">
        <p14:creationId xmlns:p14="http://schemas.microsoft.com/office/powerpoint/2010/main" val="1056891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15907-C1E8-4CBE-9286-474F5C6F7094}"/>
              </a:ext>
            </a:extLst>
          </p:cNvPr>
          <p:cNvSpPr>
            <a:spLocks noGrp="1"/>
          </p:cNvSpPr>
          <p:nvPr>
            <p:ph type="title"/>
          </p:nvPr>
        </p:nvSpPr>
        <p:spPr/>
        <p:txBody>
          <a:bodyPr/>
          <a:lstStyle/>
          <a:p>
            <a:r>
              <a:rPr lang="en-US" dirty="0"/>
              <a:t>Example Preceptor Prompts</a:t>
            </a:r>
          </a:p>
        </p:txBody>
      </p:sp>
      <p:sp>
        <p:nvSpPr>
          <p:cNvPr id="6" name="Content Placeholder 5">
            <a:extLst>
              <a:ext uri="{FF2B5EF4-FFF2-40B4-BE49-F238E27FC236}">
                <a16:creationId xmlns:a16="http://schemas.microsoft.com/office/drawing/2014/main" id="{ED43B28E-F109-497F-AE5B-5948B2F472CF}"/>
              </a:ext>
            </a:extLst>
          </p:cNvPr>
          <p:cNvSpPr>
            <a:spLocks noGrp="1"/>
          </p:cNvSpPr>
          <p:nvPr>
            <p:ph idx="1"/>
          </p:nvPr>
        </p:nvSpPr>
        <p:spPr/>
        <p:txBody>
          <a:bodyPr>
            <a:normAutofit lnSpcReduction="10000"/>
          </a:bodyPr>
          <a:lstStyle/>
          <a:p>
            <a:pPr algn="ctr"/>
            <a:r>
              <a:rPr lang="en-US" sz="2800" dirty="0"/>
              <a:t>“Great work on identifying the patient’s current quality of housing and exposures to  environmental pollutants when developing your differential for cough!”</a:t>
            </a:r>
          </a:p>
          <a:p>
            <a:pPr algn="ctr"/>
            <a:endParaRPr lang="en-US" sz="2800" dirty="0"/>
          </a:p>
          <a:p>
            <a:pPr algn="ctr"/>
            <a:r>
              <a:rPr lang="en-US" sz="2800" dirty="0"/>
              <a:t>“That was a comprehensive social history, and I am glad you used the social determinants of health screening tool!”</a:t>
            </a:r>
          </a:p>
          <a:p>
            <a:pPr algn="ctr"/>
            <a:endParaRPr lang="en-US" sz="2800" dirty="0"/>
          </a:p>
          <a:p>
            <a:pPr algn="ctr"/>
            <a:r>
              <a:rPr lang="en-US" sz="2800" dirty="0"/>
              <a:t>“Nice job on identifying transporting challenges for our patients post-op visit and reaching out to their PCP!”</a:t>
            </a:r>
          </a:p>
        </p:txBody>
      </p:sp>
    </p:spTree>
    <p:extLst>
      <p:ext uri="{BB962C8B-B14F-4D97-AF65-F5344CB8AC3E}">
        <p14:creationId xmlns:p14="http://schemas.microsoft.com/office/powerpoint/2010/main" val="7449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987E-78EE-4B88-A5D8-179111FF03CE}"/>
              </a:ext>
            </a:extLst>
          </p:cNvPr>
          <p:cNvSpPr>
            <a:spLocks noGrp="1"/>
          </p:cNvSpPr>
          <p:nvPr>
            <p:ph type="title"/>
          </p:nvPr>
        </p:nvSpPr>
        <p:spPr/>
        <p:txBody>
          <a:bodyPr/>
          <a:lstStyle/>
          <a:p>
            <a:r>
              <a:rPr lang="en-US" dirty="0"/>
              <a:t>Structurally Competent OMP</a:t>
            </a:r>
          </a:p>
        </p:txBody>
      </p:sp>
      <p:sp>
        <p:nvSpPr>
          <p:cNvPr id="3" name="Content Placeholder 2">
            <a:extLst>
              <a:ext uri="{FF2B5EF4-FFF2-40B4-BE49-F238E27FC236}">
                <a16:creationId xmlns:a16="http://schemas.microsoft.com/office/drawing/2014/main" id="{65F7EE65-5D4C-4F4A-BA2D-1192E755FC4C}"/>
              </a:ext>
            </a:extLst>
          </p:cNvPr>
          <p:cNvSpPr>
            <a:spLocks noGrp="1"/>
          </p:cNvSpPr>
          <p:nvPr>
            <p:ph idx="1"/>
          </p:nvPr>
        </p:nvSpPr>
        <p:spPr/>
        <p:txBody>
          <a:bodyPr>
            <a:normAutofit/>
          </a:bodyPr>
          <a:lstStyle/>
          <a:p>
            <a:pPr>
              <a:lnSpc>
                <a:spcPct val="150000"/>
              </a:lnSpc>
              <a:buFont typeface="Wingdings" panose="05000000000000000000" pitchFamily="2" charset="2"/>
              <a:buChar char="q"/>
            </a:pPr>
            <a:r>
              <a:rPr lang="en-US" sz="2800" dirty="0"/>
              <a:t> Approach the learner respectfully</a:t>
            </a:r>
          </a:p>
          <a:p>
            <a:pPr>
              <a:lnSpc>
                <a:spcPct val="150000"/>
              </a:lnSpc>
              <a:buFont typeface="Wingdings" panose="05000000000000000000" pitchFamily="2" charset="2"/>
              <a:buChar char="q"/>
            </a:pPr>
            <a:r>
              <a:rPr lang="en-US" sz="2800" dirty="0"/>
              <a:t> Timely feedback. </a:t>
            </a:r>
          </a:p>
          <a:p>
            <a:pPr>
              <a:lnSpc>
                <a:spcPct val="150000"/>
              </a:lnSpc>
              <a:buFont typeface="Wingdings" panose="05000000000000000000" pitchFamily="2" charset="2"/>
              <a:buChar char="q"/>
            </a:pPr>
            <a:r>
              <a:rPr lang="en-US" sz="2800" b="1" dirty="0">
                <a:solidFill>
                  <a:schemeClr val="tx2"/>
                </a:solidFill>
              </a:rPr>
              <a:t> Address gaps</a:t>
            </a:r>
            <a:r>
              <a:rPr lang="en-US" sz="2800" dirty="0">
                <a:solidFill>
                  <a:schemeClr val="tx2"/>
                </a:solidFill>
              </a:rPr>
              <a:t> </a:t>
            </a:r>
            <a:r>
              <a:rPr lang="en-US" sz="2800" dirty="0"/>
              <a:t>in the </a:t>
            </a:r>
            <a:r>
              <a:rPr lang="en-US" sz="2800" b="1" dirty="0">
                <a:solidFill>
                  <a:schemeClr val="tx2"/>
                </a:solidFill>
              </a:rPr>
              <a:t>social history</a:t>
            </a:r>
            <a:r>
              <a:rPr lang="en-US" sz="2800" dirty="0"/>
              <a:t>, failure to incorporate </a:t>
            </a:r>
            <a:r>
              <a:rPr lang="en-US" sz="2800" b="1" dirty="0">
                <a:solidFill>
                  <a:schemeClr val="tx2"/>
                </a:solidFill>
              </a:rPr>
              <a:t>the social determinants of health</a:t>
            </a:r>
            <a:r>
              <a:rPr lang="en-US" sz="2800" dirty="0"/>
              <a:t>, or failure to develop a </a:t>
            </a:r>
            <a:r>
              <a:rPr lang="en-US" sz="2800" b="1" dirty="0">
                <a:solidFill>
                  <a:schemeClr val="tx2"/>
                </a:solidFill>
              </a:rPr>
              <a:t>structural differential</a:t>
            </a:r>
            <a:r>
              <a:rPr lang="en-US" sz="2800" dirty="0"/>
              <a:t>.</a:t>
            </a:r>
          </a:p>
        </p:txBody>
      </p:sp>
      <p:sp>
        <p:nvSpPr>
          <p:cNvPr id="4" name="Text Placeholder 3">
            <a:extLst>
              <a:ext uri="{FF2B5EF4-FFF2-40B4-BE49-F238E27FC236}">
                <a16:creationId xmlns:a16="http://schemas.microsoft.com/office/drawing/2014/main" id="{03D64A09-9DF7-4C6D-8983-70A5261409F8}"/>
              </a:ext>
            </a:extLst>
          </p:cNvPr>
          <p:cNvSpPr>
            <a:spLocks noGrp="1"/>
          </p:cNvSpPr>
          <p:nvPr>
            <p:ph type="body" sz="half" idx="2"/>
          </p:nvPr>
        </p:nvSpPr>
        <p:spPr/>
        <p:txBody>
          <a:bodyPr/>
          <a:lstStyle/>
          <a:p>
            <a:r>
              <a:rPr lang="en-US" sz="3600" dirty="0" err="1"/>
              <a:t>Microskill</a:t>
            </a:r>
            <a:r>
              <a:rPr lang="en-US" sz="3600" dirty="0"/>
              <a:t> 4:</a:t>
            </a:r>
          </a:p>
          <a:p>
            <a:r>
              <a:rPr lang="en-US" sz="3200" dirty="0"/>
              <a:t>Give guidance about errors/omissions </a:t>
            </a:r>
          </a:p>
        </p:txBody>
      </p:sp>
    </p:spTree>
    <p:extLst>
      <p:ext uri="{BB962C8B-B14F-4D97-AF65-F5344CB8AC3E}">
        <p14:creationId xmlns:p14="http://schemas.microsoft.com/office/powerpoint/2010/main" val="3720520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A709CC-98A6-4E51-B142-0A37365ABD2A}"/>
              </a:ext>
            </a:extLst>
          </p:cNvPr>
          <p:cNvSpPr>
            <a:spLocks noGrp="1"/>
          </p:cNvSpPr>
          <p:nvPr>
            <p:ph type="title"/>
          </p:nvPr>
        </p:nvSpPr>
        <p:spPr/>
        <p:txBody>
          <a:bodyPr/>
          <a:lstStyle/>
          <a:p>
            <a:r>
              <a:rPr lang="en-US" dirty="0"/>
              <a:t>Example Preceptor Prompts</a:t>
            </a:r>
          </a:p>
        </p:txBody>
      </p:sp>
      <p:sp>
        <p:nvSpPr>
          <p:cNvPr id="6" name="Content Placeholder 5">
            <a:extLst>
              <a:ext uri="{FF2B5EF4-FFF2-40B4-BE49-F238E27FC236}">
                <a16:creationId xmlns:a16="http://schemas.microsoft.com/office/drawing/2014/main" id="{F5D7022F-E62C-461B-9E49-3DBBDD32DEB3}"/>
              </a:ext>
            </a:extLst>
          </p:cNvPr>
          <p:cNvSpPr>
            <a:spLocks noGrp="1"/>
          </p:cNvSpPr>
          <p:nvPr>
            <p:ph idx="1"/>
          </p:nvPr>
        </p:nvSpPr>
        <p:spPr/>
        <p:txBody>
          <a:bodyPr>
            <a:normAutofit lnSpcReduction="10000"/>
          </a:bodyPr>
          <a:lstStyle/>
          <a:p>
            <a:pPr algn="ctr"/>
            <a:r>
              <a:rPr lang="en-US" sz="2800" dirty="0"/>
              <a:t>“I see you mentioned ‘medication non-adherence’ as a reason for your patient’s uncontrolled asthma. Did you probe further?”</a:t>
            </a:r>
          </a:p>
          <a:p>
            <a:pPr algn="ctr"/>
            <a:endParaRPr lang="en-US" sz="2800" dirty="0"/>
          </a:p>
          <a:p>
            <a:pPr algn="ctr"/>
            <a:r>
              <a:rPr lang="en-US" sz="2800" dirty="0"/>
              <a:t>“Why is is it important to assess for structural factors contributing to your patients’ uncontrolled asthma?”</a:t>
            </a:r>
          </a:p>
          <a:p>
            <a:pPr algn="ctr"/>
            <a:endParaRPr lang="en-US" sz="2800" dirty="0"/>
          </a:p>
          <a:p>
            <a:pPr algn="ctr"/>
            <a:r>
              <a:rPr lang="en-US" sz="2800" dirty="0"/>
              <a:t>“During your presentation, the social history was limited and only reported ‘toxic habits’. How can you expand/ strengthen this part of the presentation?”</a:t>
            </a:r>
          </a:p>
        </p:txBody>
      </p:sp>
    </p:spTree>
    <p:extLst>
      <p:ext uri="{BB962C8B-B14F-4D97-AF65-F5344CB8AC3E}">
        <p14:creationId xmlns:p14="http://schemas.microsoft.com/office/powerpoint/2010/main" val="20789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0E92-9E47-40B1-A183-5D9FC7565D69}"/>
              </a:ext>
            </a:extLst>
          </p:cNvPr>
          <p:cNvSpPr>
            <a:spLocks noGrp="1"/>
          </p:cNvSpPr>
          <p:nvPr>
            <p:ph type="title"/>
          </p:nvPr>
        </p:nvSpPr>
        <p:spPr>
          <a:xfrm>
            <a:off x="457200" y="594359"/>
            <a:ext cx="3200400" cy="1508761"/>
          </a:xfrm>
        </p:spPr>
        <p:txBody>
          <a:bodyPr/>
          <a:lstStyle/>
          <a:p>
            <a:r>
              <a:rPr lang="en-US" dirty="0"/>
              <a:t>Structurally Competent OMP</a:t>
            </a:r>
          </a:p>
        </p:txBody>
      </p:sp>
      <p:sp>
        <p:nvSpPr>
          <p:cNvPr id="3" name="Content Placeholder 2">
            <a:extLst>
              <a:ext uri="{FF2B5EF4-FFF2-40B4-BE49-F238E27FC236}">
                <a16:creationId xmlns:a16="http://schemas.microsoft.com/office/drawing/2014/main" id="{6517B38A-B6D3-4724-8F2D-D845E5093DCD}"/>
              </a:ext>
            </a:extLst>
          </p:cNvPr>
          <p:cNvSpPr>
            <a:spLocks noGrp="1"/>
          </p:cNvSpPr>
          <p:nvPr>
            <p:ph idx="1"/>
          </p:nvPr>
        </p:nvSpPr>
        <p:spPr>
          <a:xfrm>
            <a:off x="4800600" y="594359"/>
            <a:ext cx="6492240" cy="5394961"/>
          </a:xfrm>
        </p:spPr>
        <p:txBody>
          <a:bodyPr>
            <a:noAutofit/>
          </a:bodyPr>
          <a:lstStyle/>
          <a:p>
            <a:pPr>
              <a:buFont typeface="Wingdings" panose="05000000000000000000" pitchFamily="2" charset="2"/>
              <a:buChar char="q"/>
            </a:pPr>
            <a:r>
              <a:rPr lang="en-US" sz="3200" dirty="0"/>
              <a:t> Recognize upstream structures that shape clinical encounters</a:t>
            </a:r>
          </a:p>
          <a:p>
            <a:pPr>
              <a:buFont typeface="Wingdings" panose="05000000000000000000" pitchFamily="2" charset="2"/>
              <a:buChar char="q"/>
            </a:pPr>
            <a:r>
              <a:rPr lang="en-US" sz="3200" dirty="0"/>
              <a:t> Develop an extra-clinical language of structure</a:t>
            </a:r>
          </a:p>
          <a:p>
            <a:pPr>
              <a:buFont typeface="Wingdings" panose="05000000000000000000" pitchFamily="2" charset="2"/>
              <a:buChar char="q"/>
            </a:pPr>
            <a:r>
              <a:rPr lang="en-US" sz="3200" dirty="0"/>
              <a:t> Rearticulate “cultural” presentations in structural terms</a:t>
            </a:r>
          </a:p>
          <a:p>
            <a:pPr>
              <a:buFont typeface="Wingdings" panose="05000000000000000000" pitchFamily="2" charset="2"/>
              <a:buChar char="q"/>
            </a:pPr>
            <a:r>
              <a:rPr lang="en-US" sz="3200" dirty="0"/>
              <a:t> Observe/imagine structural interventions</a:t>
            </a:r>
          </a:p>
          <a:p>
            <a:pPr>
              <a:buFont typeface="Wingdings" panose="05000000000000000000" pitchFamily="2" charset="2"/>
              <a:buChar char="q"/>
            </a:pPr>
            <a:r>
              <a:rPr lang="en-US" sz="3200" dirty="0"/>
              <a:t> Demonstrate and cultivate structural humility </a:t>
            </a:r>
          </a:p>
        </p:txBody>
      </p:sp>
      <p:sp>
        <p:nvSpPr>
          <p:cNvPr id="4" name="Text Placeholder 3">
            <a:extLst>
              <a:ext uri="{FF2B5EF4-FFF2-40B4-BE49-F238E27FC236}">
                <a16:creationId xmlns:a16="http://schemas.microsoft.com/office/drawing/2014/main" id="{AFAD303C-D324-4FAF-AC2B-C14EAB243EB4}"/>
              </a:ext>
            </a:extLst>
          </p:cNvPr>
          <p:cNvSpPr>
            <a:spLocks noGrp="1"/>
          </p:cNvSpPr>
          <p:nvPr>
            <p:ph type="body" sz="half" idx="2"/>
          </p:nvPr>
        </p:nvSpPr>
        <p:spPr/>
        <p:txBody>
          <a:bodyPr/>
          <a:lstStyle/>
          <a:p>
            <a:r>
              <a:rPr lang="en-US" sz="3600" dirty="0" err="1"/>
              <a:t>Microskill</a:t>
            </a:r>
            <a:r>
              <a:rPr lang="en-US" sz="3600" dirty="0"/>
              <a:t> 5:</a:t>
            </a:r>
          </a:p>
          <a:p>
            <a:r>
              <a:rPr lang="en-US" sz="3600" dirty="0"/>
              <a:t>Teach core structural competencies</a:t>
            </a:r>
          </a:p>
        </p:txBody>
      </p:sp>
    </p:spTree>
    <p:extLst>
      <p:ext uri="{BB962C8B-B14F-4D97-AF65-F5344CB8AC3E}">
        <p14:creationId xmlns:p14="http://schemas.microsoft.com/office/powerpoint/2010/main" val="2312047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AA5A-F90D-4AFD-AFFA-977EFB6FE70E}"/>
              </a:ext>
            </a:extLst>
          </p:cNvPr>
          <p:cNvSpPr>
            <a:spLocks noGrp="1"/>
          </p:cNvSpPr>
          <p:nvPr>
            <p:ph type="title"/>
          </p:nvPr>
        </p:nvSpPr>
        <p:spPr>
          <a:xfrm>
            <a:off x="457200" y="594359"/>
            <a:ext cx="3200400" cy="1577341"/>
          </a:xfrm>
        </p:spPr>
        <p:txBody>
          <a:bodyPr/>
          <a:lstStyle/>
          <a:p>
            <a:r>
              <a:rPr lang="en-US" dirty="0"/>
              <a:t>Structurally Competent OMP</a:t>
            </a:r>
          </a:p>
        </p:txBody>
      </p:sp>
      <p:sp>
        <p:nvSpPr>
          <p:cNvPr id="3" name="Content Placeholder 2">
            <a:extLst>
              <a:ext uri="{FF2B5EF4-FFF2-40B4-BE49-F238E27FC236}">
                <a16:creationId xmlns:a16="http://schemas.microsoft.com/office/drawing/2014/main" id="{BEB9DFE2-3D93-4E75-BD4D-9AF901963E6D}"/>
              </a:ext>
            </a:extLst>
          </p:cNvPr>
          <p:cNvSpPr>
            <a:spLocks noGrp="1"/>
          </p:cNvSpPr>
          <p:nvPr>
            <p:ph idx="1"/>
          </p:nvPr>
        </p:nvSpPr>
        <p:spPr/>
        <p:txBody>
          <a:bodyPr>
            <a:normAutofit fontScale="92500" lnSpcReduction="10000"/>
          </a:bodyPr>
          <a:lstStyle/>
          <a:p>
            <a:pPr>
              <a:lnSpc>
                <a:spcPct val="150000"/>
              </a:lnSpc>
              <a:buFont typeface="Wingdings" panose="05000000000000000000" pitchFamily="2" charset="2"/>
              <a:buChar char="q"/>
            </a:pPr>
            <a:r>
              <a:rPr lang="en-US" sz="3200" dirty="0"/>
              <a:t> Concluding the learning encounter with reflections and next steps. </a:t>
            </a:r>
          </a:p>
          <a:p>
            <a:pPr>
              <a:lnSpc>
                <a:spcPct val="150000"/>
              </a:lnSpc>
              <a:buFont typeface="Wingdings" panose="05000000000000000000" pitchFamily="2" charset="2"/>
              <a:buChar char="q"/>
            </a:pPr>
            <a:r>
              <a:rPr lang="en-US" sz="3200" dirty="0"/>
              <a:t> Researching interventions at the individual, clinic, community, or policy level</a:t>
            </a:r>
          </a:p>
          <a:p>
            <a:pPr>
              <a:lnSpc>
                <a:spcPct val="150000"/>
              </a:lnSpc>
              <a:buFont typeface="Wingdings" panose="05000000000000000000" pitchFamily="2" charset="2"/>
              <a:buChar char="q"/>
            </a:pPr>
            <a:r>
              <a:rPr lang="en-US" sz="3200" dirty="0"/>
              <a:t> Reading assignment on health disparities and structural contributors.</a:t>
            </a:r>
          </a:p>
          <a:p>
            <a:pPr marL="0" indent="0">
              <a:lnSpc>
                <a:spcPct val="150000"/>
              </a:lnSpc>
              <a:buNone/>
            </a:pPr>
            <a:endParaRPr lang="en-US" sz="3200" dirty="0"/>
          </a:p>
        </p:txBody>
      </p:sp>
      <p:sp>
        <p:nvSpPr>
          <p:cNvPr id="4" name="Text Placeholder 3">
            <a:extLst>
              <a:ext uri="{FF2B5EF4-FFF2-40B4-BE49-F238E27FC236}">
                <a16:creationId xmlns:a16="http://schemas.microsoft.com/office/drawing/2014/main" id="{6786D120-23C4-4446-9E77-79AE9C6C1D34}"/>
              </a:ext>
            </a:extLst>
          </p:cNvPr>
          <p:cNvSpPr>
            <a:spLocks noGrp="1"/>
          </p:cNvSpPr>
          <p:nvPr>
            <p:ph type="body" sz="half" idx="2"/>
          </p:nvPr>
        </p:nvSpPr>
        <p:spPr/>
        <p:txBody>
          <a:bodyPr>
            <a:normAutofit/>
          </a:bodyPr>
          <a:lstStyle/>
          <a:p>
            <a:r>
              <a:rPr lang="en-US" sz="3600" dirty="0"/>
              <a:t>Summarize</a:t>
            </a:r>
          </a:p>
        </p:txBody>
      </p:sp>
    </p:spTree>
    <p:extLst>
      <p:ext uri="{BB962C8B-B14F-4D97-AF65-F5344CB8AC3E}">
        <p14:creationId xmlns:p14="http://schemas.microsoft.com/office/powerpoint/2010/main" val="330065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208A-3A0B-1340-9D01-0FF4BB18A69A}"/>
              </a:ext>
            </a:extLst>
          </p:cNvPr>
          <p:cNvSpPr>
            <a:spLocks noGrp="1"/>
          </p:cNvSpPr>
          <p:nvPr>
            <p:ph type="title"/>
          </p:nvPr>
        </p:nvSpPr>
        <p:spPr/>
        <p:txBody>
          <a:bodyPr/>
          <a:lstStyle/>
          <a:p>
            <a:r>
              <a:rPr lang="en-US" dirty="0"/>
              <a:t>Structural Competency Defined</a:t>
            </a:r>
          </a:p>
        </p:txBody>
      </p:sp>
      <p:sp>
        <p:nvSpPr>
          <p:cNvPr id="3" name="Content Placeholder 2">
            <a:extLst>
              <a:ext uri="{FF2B5EF4-FFF2-40B4-BE49-F238E27FC236}">
                <a16:creationId xmlns:a16="http://schemas.microsoft.com/office/drawing/2014/main" id="{10F7CF14-D842-B64D-899D-8A3AC956E765}"/>
              </a:ext>
            </a:extLst>
          </p:cNvPr>
          <p:cNvSpPr>
            <a:spLocks noGrp="1"/>
          </p:cNvSpPr>
          <p:nvPr>
            <p:ph idx="1"/>
          </p:nvPr>
        </p:nvSpPr>
        <p:spPr/>
        <p:txBody>
          <a:bodyPr>
            <a:normAutofit/>
          </a:bodyPr>
          <a:lstStyle/>
          <a:p>
            <a:endParaRPr lang="en-US" sz="3500" dirty="0">
              <a:solidFill>
                <a:schemeClr val="tx1"/>
              </a:solidFill>
              <a:highlight>
                <a:srgbClr val="FFFFFF"/>
              </a:highlight>
            </a:endParaRPr>
          </a:p>
          <a:p>
            <a:r>
              <a:rPr lang="en-US" sz="3500" dirty="0">
                <a:solidFill>
                  <a:schemeClr val="tx1"/>
                </a:solidFill>
                <a:highlight>
                  <a:srgbClr val="FFFFFF"/>
                </a:highlight>
              </a:rPr>
              <a:t>The </a:t>
            </a:r>
            <a:r>
              <a:rPr lang="en-US" sz="3500" b="1" dirty="0">
                <a:solidFill>
                  <a:schemeClr val="tx2"/>
                </a:solidFill>
                <a:highlight>
                  <a:srgbClr val="FFFFFF"/>
                </a:highlight>
              </a:rPr>
              <a:t>ability</a:t>
            </a:r>
            <a:r>
              <a:rPr lang="en-US" sz="3500" b="1" dirty="0">
                <a:solidFill>
                  <a:schemeClr val="tx1"/>
                </a:solidFill>
                <a:highlight>
                  <a:srgbClr val="FFFFFF"/>
                </a:highlight>
              </a:rPr>
              <a:t> </a:t>
            </a:r>
            <a:r>
              <a:rPr lang="en-US" sz="3500" dirty="0">
                <a:solidFill>
                  <a:schemeClr val="tx1"/>
                </a:solidFill>
                <a:highlight>
                  <a:srgbClr val="FFFFFF"/>
                </a:highlight>
              </a:rPr>
              <a:t>of health care providers and trainees </a:t>
            </a:r>
            <a:r>
              <a:rPr lang="en-US" sz="3500" b="1" dirty="0">
                <a:solidFill>
                  <a:schemeClr val="tx2"/>
                </a:solidFill>
                <a:highlight>
                  <a:srgbClr val="FFFFFF"/>
                </a:highlight>
              </a:rPr>
              <a:t>to</a:t>
            </a:r>
            <a:r>
              <a:rPr lang="en-US" sz="3500" b="1" dirty="0">
                <a:solidFill>
                  <a:schemeClr val="tx1"/>
                </a:solidFill>
                <a:highlight>
                  <a:srgbClr val="FFFFFF"/>
                </a:highlight>
              </a:rPr>
              <a:t> </a:t>
            </a:r>
            <a:r>
              <a:rPr lang="en-US" sz="3500" b="1" dirty="0">
                <a:solidFill>
                  <a:schemeClr val="tx2"/>
                </a:solidFill>
                <a:highlight>
                  <a:srgbClr val="FFFFFF"/>
                </a:highlight>
              </a:rPr>
              <a:t>appreciate</a:t>
            </a:r>
            <a:r>
              <a:rPr lang="en-US" sz="3500" dirty="0">
                <a:solidFill>
                  <a:schemeClr val="tx1"/>
                </a:solidFill>
                <a:highlight>
                  <a:srgbClr val="FFFFFF"/>
                </a:highlight>
              </a:rPr>
              <a:t> how symptoms, clinical problems, diseases and attitudes toward patients, populations and health systems are </a:t>
            </a:r>
            <a:r>
              <a:rPr lang="en-US" sz="3500" b="1" dirty="0">
                <a:solidFill>
                  <a:schemeClr val="tx2"/>
                </a:solidFill>
                <a:highlight>
                  <a:srgbClr val="FFFFFF"/>
                </a:highlight>
              </a:rPr>
              <a:t>influenced by 'upstream'</a:t>
            </a:r>
            <a:r>
              <a:rPr lang="en-US" sz="3500" dirty="0">
                <a:solidFill>
                  <a:schemeClr val="tx2"/>
                </a:solidFill>
                <a:highlight>
                  <a:srgbClr val="FFFFFF"/>
                </a:highlight>
              </a:rPr>
              <a:t> </a:t>
            </a:r>
            <a:r>
              <a:rPr lang="en-US" sz="3500" b="1" dirty="0">
                <a:solidFill>
                  <a:schemeClr val="tx2"/>
                </a:solidFill>
                <a:highlight>
                  <a:srgbClr val="FFFFFF"/>
                </a:highlight>
              </a:rPr>
              <a:t>social determinants of health</a:t>
            </a:r>
          </a:p>
          <a:p>
            <a:endParaRPr lang="en-US" dirty="0"/>
          </a:p>
        </p:txBody>
      </p:sp>
      <p:sp>
        <p:nvSpPr>
          <p:cNvPr id="4" name="Text Placeholder 3">
            <a:extLst>
              <a:ext uri="{FF2B5EF4-FFF2-40B4-BE49-F238E27FC236}">
                <a16:creationId xmlns:a16="http://schemas.microsoft.com/office/drawing/2014/main" id="{7D47AEFD-DFA1-1D4D-AB3F-BBCFA5FABD87}"/>
              </a:ext>
            </a:extLst>
          </p:cNvPr>
          <p:cNvSpPr>
            <a:spLocks noGrp="1"/>
          </p:cNvSpPr>
          <p:nvPr>
            <p:ph type="body" sz="half" idx="2"/>
          </p:nvPr>
        </p:nvSpPr>
        <p:spPr/>
        <p:txBody>
          <a:bodyPr>
            <a:normAutofit/>
          </a:bodyPr>
          <a:lstStyle/>
          <a:p>
            <a:endParaRPr lang="en-US" sz="1400" i="1" dirty="0">
              <a:solidFill>
                <a:schemeClr val="bg1"/>
              </a:solidFill>
              <a:ea typeface="Arial"/>
              <a:cs typeface="Arial"/>
              <a:sym typeface="Arial"/>
            </a:endParaRPr>
          </a:p>
          <a:p>
            <a:endParaRPr lang="en-US" sz="1400" i="1" dirty="0">
              <a:solidFill>
                <a:schemeClr val="bg1"/>
              </a:solidFill>
              <a:ea typeface="Arial"/>
              <a:cs typeface="Arial"/>
              <a:sym typeface="Arial"/>
            </a:endParaRPr>
          </a:p>
          <a:p>
            <a:endParaRPr lang="en-US" sz="1400" i="1" dirty="0">
              <a:solidFill>
                <a:schemeClr val="bg1"/>
              </a:solidFill>
              <a:ea typeface="Arial"/>
              <a:cs typeface="Arial"/>
              <a:sym typeface="Arial"/>
            </a:endParaRPr>
          </a:p>
          <a:p>
            <a:endParaRPr lang="en-US" sz="1400" i="1" dirty="0">
              <a:solidFill>
                <a:schemeClr val="bg1"/>
              </a:solidFill>
              <a:ea typeface="Arial"/>
              <a:cs typeface="Arial"/>
              <a:sym typeface="Arial"/>
            </a:endParaRPr>
          </a:p>
          <a:p>
            <a:r>
              <a:rPr lang="en-US" sz="1400" i="1" dirty="0">
                <a:solidFill>
                  <a:schemeClr val="bg1"/>
                </a:solidFill>
                <a:ea typeface="Arial"/>
                <a:cs typeface="Arial"/>
                <a:sym typeface="Arial"/>
              </a:rPr>
              <a:t>Developed by Vanderbilt’s Center for Medicine, Health and Society director, Jonathan </a:t>
            </a:r>
            <a:r>
              <a:rPr lang="en-US" sz="1400" i="1" dirty="0" err="1">
                <a:solidFill>
                  <a:schemeClr val="bg1"/>
                </a:solidFill>
                <a:ea typeface="Arial"/>
                <a:cs typeface="Arial"/>
                <a:sym typeface="Arial"/>
              </a:rPr>
              <a:t>Metzl</a:t>
            </a:r>
            <a:endParaRPr lang="en-US" sz="1400" i="1" dirty="0">
              <a:solidFill>
                <a:schemeClr val="bg1"/>
              </a:solidFill>
              <a:ea typeface="Arial"/>
              <a:cs typeface="Arial"/>
              <a:sym typeface="Arial"/>
            </a:endParaRPr>
          </a:p>
          <a:p>
            <a:endParaRPr lang="en-US" sz="1400" dirty="0"/>
          </a:p>
        </p:txBody>
      </p:sp>
      <p:sp>
        <p:nvSpPr>
          <p:cNvPr id="5" name="Google Shape;616;p59">
            <a:extLst>
              <a:ext uri="{FF2B5EF4-FFF2-40B4-BE49-F238E27FC236}">
                <a16:creationId xmlns:a16="http://schemas.microsoft.com/office/drawing/2014/main" id="{B54802F8-E493-E343-A0E3-75617996D011}"/>
              </a:ext>
            </a:extLst>
          </p:cNvPr>
          <p:cNvSpPr txBox="1">
            <a:spLocks/>
          </p:cNvSpPr>
          <p:nvPr/>
        </p:nvSpPr>
        <p:spPr>
          <a:xfrm>
            <a:off x="457200" y="4411980"/>
            <a:ext cx="3200400" cy="35390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600"/>
              </a:spcAft>
              <a:buClr>
                <a:srgbClr val="000000"/>
              </a:buClr>
              <a:buSzPts val="1200"/>
              <a:buFontTx/>
              <a:buNone/>
              <a:tabLst/>
              <a:defRPr/>
            </a:pPr>
            <a:endParaRPr kumimoji="0" lang="en-US" sz="1200" b="0" i="1" u="none" strike="noStrike" kern="1200" cap="none" spc="0" normalizeH="0" baseline="0" noProof="0" dirty="0">
              <a:ln>
                <a:noFill/>
              </a:ln>
              <a:solidFill>
                <a:schemeClr val="bg1"/>
              </a:solidFill>
              <a:effectLst/>
              <a:uLnTx/>
              <a:uFillTx/>
              <a:latin typeface="Arial"/>
              <a:ea typeface="Arial"/>
              <a:cs typeface="Arial"/>
              <a:sym typeface="Arial"/>
            </a:endParaRPr>
          </a:p>
        </p:txBody>
      </p:sp>
      <p:pic>
        <p:nvPicPr>
          <p:cNvPr id="6" name="Google Shape;150;p2">
            <a:extLst>
              <a:ext uri="{FF2B5EF4-FFF2-40B4-BE49-F238E27FC236}">
                <a16:creationId xmlns:a16="http://schemas.microsoft.com/office/drawing/2014/main" id="{86FB9F6A-301A-324B-AC24-9BED79F122E4}"/>
              </a:ext>
            </a:extLst>
          </p:cNvPr>
          <p:cNvPicPr preferRelativeResize="0"/>
          <p:nvPr/>
        </p:nvPicPr>
        <p:blipFill rotWithShape="1">
          <a:blip r:embed="rId3"/>
          <a:srcRect/>
          <a:stretch/>
        </p:blipFill>
        <p:spPr>
          <a:xfrm>
            <a:off x="8534402" y="6305204"/>
            <a:ext cx="3125585" cy="423949"/>
          </a:xfrm>
          <a:prstGeom prst="rect">
            <a:avLst/>
          </a:prstGeom>
          <a:noFill/>
          <a:ln>
            <a:noFill/>
          </a:ln>
        </p:spPr>
      </p:pic>
    </p:spTree>
    <p:extLst>
      <p:ext uri="{BB962C8B-B14F-4D97-AF65-F5344CB8AC3E}">
        <p14:creationId xmlns:p14="http://schemas.microsoft.com/office/powerpoint/2010/main" val="4058352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19BA-CE86-D947-B7BE-FC5CDAED0EB2}"/>
              </a:ext>
            </a:extLst>
          </p:cNvPr>
          <p:cNvSpPr>
            <a:spLocks noGrp="1"/>
          </p:cNvSpPr>
          <p:nvPr>
            <p:ph type="title"/>
          </p:nvPr>
        </p:nvSpPr>
        <p:spPr/>
        <p:txBody>
          <a:bodyPr/>
          <a:lstStyle/>
          <a:p>
            <a:r>
              <a:rPr lang="en-US" dirty="0"/>
              <a:t>Structural Differential</a:t>
            </a:r>
          </a:p>
        </p:txBody>
      </p:sp>
      <p:graphicFrame>
        <p:nvGraphicFramePr>
          <p:cNvPr id="4" name="Content Placeholder 12">
            <a:extLst>
              <a:ext uri="{FF2B5EF4-FFF2-40B4-BE49-F238E27FC236}">
                <a16:creationId xmlns:a16="http://schemas.microsoft.com/office/drawing/2014/main" id="{C011EBF9-81C2-A243-BF0B-59ED67E18331}"/>
              </a:ext>
            </a:extLst>
          </p:cNvPr>
          <p:cNvGraphicFramePr>
            <a:graphicFrameLocks/>
          </p:cNvGraphicFramePr>
          <p:nvPr/>
        </p:nvGraphicFramePr>
        <p:xfrm>
          <a:off x="838200" y="1825625"/>
          <a:ext cx="10639926" cy="4346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71C37D9-30D8-384B-BD33-73AD22F7DCDF}"/>
              </a:ext>
            </a:extLst>
          </p:cNvPr>
          <p:cNvSpPr txBox="1"/>
          <p:nvPr/>
        </p:nvSpPr>
        <p:spPr>
          <a:xfrm>
            <a:off x="6408112" y="5890652"/>
            <a:ext cx="5428089" cy="246221"/>
          </a:xfrm>
          <a:prstGeom prst="rect">
            <a:avLst/>
          </a:prstGeom>
          <a:noFill/>
        </p:spPr>
        <p:txBody>
          <a:bodyPr wrap="none" rtlCol="0">
            <a:spAutoFit/>
          </a:bodyPr>
          <a:lstStyle/>
          <a:p>
            <a:r>
              <a:rPr lang="en-US" sz="1000" dirty="0"/>
              <a:t>Bui T, Hassan I. AMA; 2019. &amp;  Seymour C, Griffin C, Holmes SM, Martinez C. NEJM; 2018. </a:t>
            </a:r>
          </a:p>
        </p:txBody>
      </p:sp>
      <p:pic>
        <p:nvPicPr>
          <p:cNvPr id="6" name="Google Shape;150;p2">
            <a:extLst>
              <a:ext uri="{FF2B5EF4-FFF2-40B4-BE49-F238E27FC236}">
                <a16:creationId xmlns:a16="http://schemas.microsoft.com/office/drawing/2014/main" id="{DAB95481-EC05-A64C-991A-DA2030E69B84}"/>
              </a:ext>
            </a:extLst>
          </p:cNvPr>
          <p:cNvPicPr preferRelativeResize="0"/>
          <p:nvPr/>
        </p:nvPicPr>
        <p:blipFill rotWithShape="1">
          <a:blip r:embed="rId8"/>
          <a:srcRect/>
          <a:stretch/>
        </p:blipFill>
        <p:spPr>
          <a:xfrm>
            <a:off x="8710616" y="6347766"/>
            <a:ext cx="3125585" cy="423949"/>
          </a:xfrm>
          <a:prstGeom prst="rect">
            <a:avLst/>
          </a:prstGeom>
          <a:noFill/>
          <a:ln>
            <a:noFill/>
          </a:ln>
        </p:spPr>
      </p:pic>
    </p:spTree>
    <p:extLst>
      <p:ext uri="{BB962C8B-B14F-4D97-AF65-F5344CB8AC3E}">
        <p14:creationId xmlns:p14="http://schemas.microsoft.com/office/powerpoint/2010/main" val="4037999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84A6-7776-BD4B-BCB3-82142EE7425A}"/>
              </a:ext>
            </a:extLst>
          </p:cNvPr>
          <p:cNvSpPr>
            <a:spLocks noGrp="1"/>
          </p:cNvSpPr>
          <p:nvPr>
            <p:ph type="title"/>
          </p:nvPr>
        </p:nvSpPr>
        <p:spPr>
          <a:xfrm>
            <a:off x="441960" y="2011679"/>
            <a:ext cx="3200400" cy="2286000"/>
          </a:xfrm>
        </p:spPr>
        <p:txBody>
          <a:bodyPr>
            <a:normAutofit fontScale="90000"/>
          </a:bodyPr>
          <a:lstStyle/>
          <a:p>
            <a:r>
              <a:rPr lang="en-US" dirty="0"/>
              <a:t>Create a prioritized </a:t>
            </a:r>
            <a:r>
              <a:rPr lang="en-US" b="1" dirty="0"/>
              <a:t>clinical problem list</a:t>
            </a:r>
            <a:br>
              <a:rPr lang="en-US" b="1" dirty="0"/>
            </a:br>
            <a:endParaRPr lang="en-US" dirty="0"/>
          </a:p>
        </p:txBody>
      </p:sp>
      <p:sp>
        <p:nvSpPr>
          <p:cNvPr id="4" name="Content Placeholder 3">
            <a:extLst>
              <a:ext uri="{FF2B5EF4-FFF2-40B4-BE49-F238E27FC236}">
                <a16:creationId xmlns:a16="http://schemas.microsoft.com/office/drawing/2014/main" id="{42D774E5-5A3D-2746-9D31-01C156B1F5D2}"/>
              </a:ext>
            </a:extLst>
          </p:cNvPr>
          <p:cNvSpPr>
            <a:spLocks noGrp="1"/>
          </p:cNvSpPr>
          <p:nvPr>
            <p:ph idx="1"/>
          </p:nvPr>
        </p:nvSpPr>
        <p:spPr/>
        <p:txBody>
          <a:bodyPr/>
          <a:lstStyle/>
          <a:p>
            <a:pPr lvl="0"/>
            <a:endParaRPr lang="en-US" sz="3500" dirty="0"/>
          </a:p>
          <a:p>
            <a:pPr lvl="0"/>
            <a:endParaRPr lang="en-US" sz="3500" dirty="0"/>
          </a:p>
          <a:p>
            <a:pPr lvl="0"/>
            <a:r>
              <a:rPr lang="en-US" sz="3500" b="1" dirty="0"/>
              <a:t>Clinical Problem List:</a:t>
            </a:r>
          </a:p>
          <a:p>
            <a:pPr lvl="0">
              <a:buFont typeface="Wingdings" pitchFamily="2" charset="2"/>
              <a:buChar char="q"/>
            </a:pPr>
            <a:r>
              <a:rPr lang="en-US" sz="3500" dirty="0"/>
              <a:t> Uncontrolled asthma with frequent asthma attacks</a:t>
            </a:r>
          </a:p>
          <a:p>
            <a:endParaRPr lang="en-US" dirty="0"/>
          </a:p>
        </p:txBody>
      </p:sp>
      <p:pic>
        <p:nvPicPr>
          <p:cNvPr id="6" name="Google Shape;150;p2">
            <a:extLst>
              <a:ext uri="{FF2B5EF4-FFF2-40B4-BE49-F238E27FC236}">
                <a16:creationId xmlns:a16="http://schemas.microsoft.com/office/drawing/2014/main" id="{3F13B6F4-7828-5E4C-9F22-B6CE377F2E74}"/>
              </a:ext>
            </a:extLst>
          </p:cNvPr>
          <p:cNvPicPr preferRelativeResize="0"/>
          <p:nvPr/>
        </p:nvPicPr>
        <p:blipFill rotWithShape="1">
          <a:blip r:embed="rId2"/>
          <a:srcRect/>
          <a:stretch/>
        </p:blipFill>
        <p:spPr>
          <a:xfrm>
            <a:off x="8588696" y="6266411"/>
            <a:ext cx="3125585" cy="423949"/>
          </a:xfrm>
          <a:prstGeom prst="rect">
            <a:avLst/>
          </a:prstGeom>
          <a:noFill/>
          <a:ln>
            <a:noFill/>
          </a:ln>
        </p:spPr>
      </p:pic>
    </p:spTree>
    <p:extLst>
      <p:ext uri="{BB962C8B-B14F-4D97-AF65-F5344CB8AC3E}">
        <p14:creationId xmlns:p14="http://schemas.microsoft.com/office/powerpoint/2010/main" val="48298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CA5E-572B-1642-8B54-604C40D0983A}"/>
              </a:ext>
            </a:extLst>
          </p:cNvPr>
          <p:cNvSpPr>
            <a:spLocks noGrp="1"/>
          </p:cNvSpPr>
          <p:nvPr>
            <p:ph type="title"/>
          </p:nvPr>
        </p:nvSpPr>
        <p:spPr>
          <a:xfrm>
            <a:off x="441960" y="2057399"/>
            <a:ext cx="3200400" cy="2286000"/>
          </a:xfrm>
        </p:spPr>
        <p:txBody>
          <a:bodyPr>
            <a:normAutofit fontScale="90000"/>
          </a:bodyPr>
          <a:lstStyle/>
          <a:p>
            <a:r>
              <a:rPr lang="en-US" dirty="0"/>
              <a:t>Identify structural </a:t>
            </a:r>
            <a:r>
              <a:rPr lang="en-US" b="1" dirty="0"/>
              <a:t>root causes </a:t>
            </a:r>
            <a:r>
              <a:rPr lang="en-US" dirty="0"/>
              <a:t>for </a:t>
            </a:r>
            <a:r>
              <a:rPr lang="en-US" b="1" dirty="0"/>
              <a:t>clinical</a:t>
            </a:r>
            <a:r>
              <a:rPr lang="en-US" dirty="0"/>
              <a:t> problems</a:t>
            </a:r>
          </a:p>
        </p:txBody>
      </p:sp>
      <p:sp>
        <p:nvSpPr>
          <p:cNvPr id="5" name="Content Placeholder 4">
            <a:extLst>
              <a:ext uri="{FF2B5EF4-FFF2-40B4-BE49-F238E27FC236}">
                <a16:creationId xmlns:a16="http://schemas.microsoft.com/office/drawing/2014/main" id="{CEE1C446-EE4C-5540-8BE9-3A2775185F09}"/>
              </a:ext>
            </a:extLst>
          </p:cNvPr>
          <p:cNvSpPr>
            <a:spLocks noGrp="1"/>
          </p:cNvSpPr>
          <p:nvPr>
            <p:ph idx="1"/>
          </p:nvPr>
        </p:nvSpPr>
        <p:spPr/>
        <p:txBody>
          <a:bodyPr/>
          <a:lstStyle/>
          <a:p>
            <a:r>
              <a:rPr lang="en-US" sz="2500" b="1" dirty="0"/>
              <a:t>Using a structural vulnerability assessment, you discover:</a:t>
            </a:r>
          </a:p>
          <a:p>
            <a:endParaRPr lang="en-US" dirty="0"/>
          </a:p>
        </p:txBody>
      </p:sp>
      <p:pic>
        <p:nvPicPr>
          <p:cNvPr id="7" name="Google Shape;150;p2">
            <a:extLst>
              <a:ext uri="{FF2B5EF4-FFF2-40B4-BE49-F238E27FC236}">
                <a16:creationId xmlns:a16="http://schemas.microsoft.com/office/drawing/2014/main" id="{36105CF1-38F5-E242-8860-8EFC3FF692CC}"/>
              </a:ext>
            </a:extLst>
          </p:cNvPr>
          <p:cNvPicPr preferRelativeResize="0"/>
          <p:nvPr/>
        </p:nvPicPr>
        <p:blipFill rotWithShape="1">
          <a:blip r:embed="rId3"/>
          <a:srcRect/>
          <a:stretch/>
        </p:blipFill>
        <p:spPr>
          <a:xfrm>
            <a:off x="8680136" y="6268795"/>
            <a:ext cx="3125585" cy="423949"/>
          </a:xfrm>
          <a:prstGeom prst="rect">
            <a:avLst/>
          </a:prstGeom>
          <a:noFill/>
          <a:ln>
            <a:noFill/>
          </a:ln>
        </p:spPr>
      </p:pic>
      <p:cxnSp>
        <p:nvCxnSpPr>
          <p:cNvPr id="9" name="Straight Connector 8">
            <a:extLst>
              <a:ext uri="{FF2B5EF4-FFF2-40B4-BE49-F238E27FC236}">
                <a16:creationId xmlns:a16="http://schemas.microsoft.com/office/drawing/2014/main" id="{79B6C5F5-0A06-DE49-AF3E-C8377CBB5031}"/>
              </a:ext>
            </a:extLst>
          </p:cNvPr>
          <p:cNvCxnSpPr>
            <a:cxnSpLocks/>
            <a:stCxn id="14" idx="3"/>
          </p:cNvCxnSpPr>
          <p:nvPr/>
        </p:nvCxnSpPr>
        <p:spPr>
          <a:xfrm>
            <a:off x="6332551" y="3668353"/>
            <a:ext cx="4513027"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5522BD-97B1-594A-A49C-013AC6E4E243}"/>
              </a:ext>
            </a:extLst>
          </p:cNvPr>
          <p:cNvCxnSpPr>
            <a:cxnSpLocks/>
          </p:cNvCxnSpPr>
          <p:nvPr/>
        </p:nvCxnSpPr>
        <p:spPr>
          <a:xfrm>
            <a:off x="6647862" y="2638868"/>
            <a:ext cx="672361" cy="104706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BE7D4A98-E778-954E-93F1-F050592418A1}"/>
              </a:ext>
            </a:extLst>
          </p:cNvPr>
          <p:cNvSpPr/>
          <p:nvPr/>
        </p:nvSpPr>
        <p:spPr>
          <a:xfrm>
            <a:off x="5396484" y="1655726"/>
            <a:ext cx="1848203" cy="108842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dirty="0">
                <a:ea typeface="Calibri" panose="020F0502020204030204" pitchFamily="34" charset="0"/>
                <a:cs typeface="Times New Roman" panose="02020603050405020304" pitchFamily="18" charset="0"/>
              </a:rPr>
              <a:t>Mold, Pests, Leaks</a:t>
            </a:r>
            <a:endParaRPr lang="en-US" sz="2000" dirty="0">
              <a:effectLst/>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AE4381BB-4AC6-C542-8E18-9FD4356FFF5A}"/>
              </a:ext>
            </a:extLst>
          </p:cNvPr>
          <p:cNvCxnSpPr>
            <a:cxnSpLocks/>
          </p:cNvCxnSpPr>
          <p:nvPr/>
        </p:nvCxnSpPr>
        <p:spPr>
          <a:xfrm flipV="1">
            <a:off x="7217429" y="3703873"/>
            <a:ext cx="546724" cy="112496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BED1AEC6-90B6-2644-BD1B-A67BE550C4B0}"/>
              </a:ext>
            </a:extLst>
          </p:cNvPr>
          <p:cNvSpPr/>
          <p:nvPr/>
        </p:nvSpPr>
        <p:spPr>
          <a:xfrm>
            <a:off x="9258718" y="2744147"/>
            <a:ext cx="2165581" cy="15815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dirty="0">
                <a:effectLst/>
                <a:ea typeface="Calibri" panose="020F0502020204030204" pitchFamily="34" charset="0"/>
                <a:cs typeface="Times New Roman" panose="02020603050405020304" pitchFamily="18" charset="0"/>
              </a:rPr>
              <a:t>Uncontrolled Asthma</a:t>
            </a:r>
          </a:p>
        </p:txBody>
      </p:sp>
      <p:sp>
        <p:nvSpPr>
          <p:cNvPr id="14" name="Rounded Rectangle 13">
            <a:extLst>
              <a:ext uri="{FF2B5EF4-FFF2-40B4-BE49-F238E27FC236}">
                <a16:creationId xmlns:a16="http://schemas.microsoft.com/office/drawing/2014/main" id="{712EECBB-5DDC-6348-BB29-E36E2A69633E}"/>
              </a:ext>
            </a:extLst>
          </p:cNvPr>
          <p:cNvSpPr/>
          <p:nvPr/>
        </p:nvSpPr>
        <p:spPr>
          <a:xfrm>
            <a:off x="4460417" y="3101730"/>
            <a:ext cx="1872134" cy="113324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dirty="0">
                <a:effectLst/>
                <a:ea typeface="Calibri" panose="020F0502020204030204" pitchFamily="34" charset="0"/>
                <a:cs typeface="Times New Roman" panose="02020603050405020304" pitchFamily="18" charset="0"/>
              </a:rPr>
              <a:t>Gentrification</a:t>
            </a:r>
          </a:p>
        </p:txBody>
      </p:sp>
      <p:grpSp>
        <p:nvGrpSpPr>
          <p:cNvPr id="4" name="Group 3">
            <a:extLst>
              <a:ext uri="{FF2B5EF4-FFF2-40B4-BE49-F238E27FC236}">
                <a16:creationId xmlns:a16="http://schemas.microsoft.com/office/drawing/2014/main" id="{4E89DAEB-564B-4F78-B4EE-FB8D3176EAAD}"/>
              </a:ext>
            </a:extLst>
          </p:cNvPr>
          <p:cNvGrpSpPr/>
          <p:nvPr/>
        </p:nvGrpSpPr>
        <p:grpSpPr>
          <a:xfrm>
            <a:off x="5649036" y="4832393"/>
            <a:ext cx="2136290" cy="1101279"/>
            <a:chOff x="6598048" y="4399842"/>
            <a:chExt cx="2136290" cy="1101279"/>
          </a:xfrm>
        </p:grpSpPr>
        <p:sp>
          <p:nvSpPr>
            <p:cNvPr id="15" name="Rounded Rectangle 14">
              <a:extLst>
                <a:ext uri="{FF2B5EF4-FFF2-40B4-BE49-F238E27FC236}">
                  <a16:creationId xmlns:a16="http://schemas.microsoft.com/office/drawing/2014/main" id="{2DB7C0CE-38B5-E442-833C-0653817B8BF4}"/>
                </a:ext>
              </a:extLst>
            </p:cNvPr>
            <p:cNvSpPr/>
            <p:nvPr/>
          </p:nvSpPr>
          <p:spPr>
            <a:xfrm>
              <a:off x="6598048" y="4399842"/>
              <a:ext cx="2084847" cy="110127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20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60A64774-0603-F147-90E6-F064D6D8ACA9}"/>
                </a:ext>
              </a:extLst>
            </p:cNvPr>
            <p:cNvSpPr txBox="1"/>
            <p:nvPr/>
          </p:nvSpPr>
          <p:spPr>
            <a:xfrm>
              <a:off x="6598048" y="4608146"/>
              <a:ext cx="2136290" cy="707886"/>
            </a:xfrm>
            <a:prstGeom prst="rect">
              <a:avLst/>
            </a:prstGeom>
            <a:noFill/>
          </p:spPr>
          <p:txBody>
            <a:bodyPr wrap="square" rtlCol="0">
              <a:spAutoFit/>
            </a:bodyPr>
            <a:lstStyle/>
            <a:p>
              <a:pPr algn="ctr"/>
              <a:r>
                <a:rPr lang="en-US" sz="2000" dirty="0">
                  <a:solidFill>
                    <a:schemeClr val="bg1"/>
                  </a:solidFill>
                </a:rPr>
                <a:t>Landlord </a:t>
              </a:r>
            </a:p>
            <a:p>
              <a:pPr algn="ctr"/>
              <a:r>
                <a:rPr lang="en-US" sz="2000" dirty="0">
                  <a:solidFill>
                    <a:schemeClr val="bg1"/>
                  </a:solidFill>
                </a:rPr>
                <a:t>Neglect</a:t>
              </a:r>
            </a:p>
          </p:txBody>
        </p:sp>
      </p:grpSp>
    </p:spTree>
    <p:extLst>
      <p:ext uri="{BB962C8B-B14F-4D97-AF65-F5344CB8AC3E}">
        <p14:creationId xmlns:p14="http://schemas.microsoft.com/office/powerpoint/2010/main" val="1565015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D9CE-E222-EB4D-92D3-66D64CA65452}"/>
              </a:ext>
            </a:extLst>
          </p:cNvPr>
          <p:cNvSpPr>
            <a:spLocks noGrp="1"/>
          </p:cNvSpPr>
          <p:nvPr>
            <p:ph type="title"/>
          </p:nvPr>
        </p:nvSpPr>
        <p:spPr>
          <a:xfrm>
            <a:off x="411480" y="1783079"/>
            <a:ext cx="3200400" cy="2286000"/>
          </a:xfrm>
        </p:spPr>
        <p:txBody>
          <a:bodyPr>
            <a:normAutofit/>
          </a:bodyPr>
          <a:lstStyle/>
          <a:p>
            <a:r>
              <a:rPr lang="en-US" dirty="0"/>
              <a:t>Generate a prioritized </a:t>
            </a:r>
            <a:r>
              <a:rPr lang="en-US" b="1" dirty="0"/>
              <a:t>structural problem list</a:t>
            </a:r>
            <a:endParaRPr lang="en-US" dirty="0"/>
          </a:p>
        </p:txBody>
      </p:sp>
      <p:sp>
        <p:nvSpPr>
          <p:cNvPr id="4" name="Content Placeholder 3">
            <a:extLst>
              <a:ext uri="{FF2B5EF4-FFF2-40B4-BE49-F238E27FC236}">
                <a16:creationId xmlns:a16="http://schemas.microsoft.com/office/drawing/2014/main" id="{3731D3AA-3658-3E4F-BCA6-2430962F2BC7}"/>
              </a:ext>
            </a:extLst>
          </p:cNvPr>
          <p:cNvSpPr>
            <a:spLocks noGrp="1"/>
          </p:cNvSpPr>
          <p:nvPr>
            <p:ph idx="1"/>
          </p:nvPr>
        </p:nvSpPr>
        <p:spPr/>
        <p:txBody>
          <a:bodyPr/>
          <a:lstStyle/>
          <a:p>
            <a:pPr lvl="0">
              <a:buNone/>
            </a:pPr>
            <a:endParaRPr lang="en-US" sz="3500" b="1" dirty="0"/>
          </a:p>
          <a:p>
            <a:pPr lvl="0">
              <a:buNone/>
            </a:pPr>
            <a:r>
              <a:rPr lang="en-US" sz="3500" b="1" dirty="0"/>
              <a:t>Structural Problem List:</a:t>
            </a:r>
          </a:p>
          <a:p>
            <a:pPr lvl="0">
              <a:buFont typeface="Wingdings" pitchFamily="2" charset="2"/>
              <a:buChar char="q"/>
            </a:pPr>
            <a:r>
              <a:rPr lang="en-US" sz="3500" dirty="0"/>
              <a:t> Uncontrolled asthma with frequent asthma attacks</a:t>
            </a:r>
          </a:p>
          <a:p>
            <a:pPr>
              <a:buFont typeface="Wingdings" pitchFamily="2" charset="2"/>
              <a:buChar char="q"/>
            </a:pPr>
            <a:r>
              <a:rPr lang="en-US" sz="3500" dirty="0"/>
              <a:t> Poor housing conditions stemming from landlord neglect, exacerbated by gentrification</a:t>
            </a:r>
          </a:p>
          <a:p>
            <a:pPr marL="0" lvl="0" indent="0">
              <a:buNone/>
            </a:pPr>
            <a:endParaRPr lang="en-US" sz="3500" dirty="0"/>
          </a:p>
          <a:p>
            <a:pPr marL="457200" lvl="0" indent="-457200">
              <a:buAutoNum type="arabicParenBoth"/>
            </a:pPr>
            <a:endParaRPr lang="en-US" dirty="0"/>
          </a:p>
          <a:p>
            <a:pPr marL="457200" lvl="0" indent="-457200">
              <a:buAutoNum type="arabicParenBoth"/>
            </a:pPr>
            <a:endParaRPr lang="en-US" dirty="0"/>
          </a:p>
          <a:p>
            <a:endParaRPr lang="en-US" dirty="0"/>
          </a:p>
        </p:txBody>
      </p:sp>
      <p:pic>
        <p:nvPicPr>
          <p:cNvPr id="6" name="Google Shape;150;p2">
            <a:extLst>
              <a:ext uri="{FF2B5EF4-FFF2-40B4-BE49-F238E27FC236}">
                <a16:creationId xmlns:a16="http://schemas.microsoft.com/office/drawing/2014/main" id="{98787E2D-3E67-3343-B6AA-3D90266636C9}"/>
              </a:ext>
            </a:extLst>
          </p:cNvPr>
          <p:cNvPicPr preferRelativeResize="0"/>
          <p:nvPr/>
        </p:nvPicPr>
        <p:blipFill rotWithShape="1">
          <a:blip r:embed="rId3"/>
          <a:srcRect/>
          <a:stretch/>
        </p:blipFill>
        <p:spPr>
          <a:xfrm>
            <a:off x="8451536" y="6253555"/>
            <a:ext cx="3125585" cy="423949"/>
          </a:xfrm>
          <a:prstGeom prst="rect">
            <a:avLst/>
          </a:prstGeom>
          <a:noFill/>
          <a:ln>
            <a:noFill/>
          </a:ln>
        </p:spPr>
      </p:pic>
    </p:spTree>
    <p:extLst>
      <p:ext uri="{BB962C8B-B14F-4D97-AF65-F5344CB8AC3E}">
        <p14:creationId xmlns:p14="http://schemas.microsoft.com/office/powerpoint/2010/main" val="437909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5E8B-F378-554C-9834-8D3C57FF285C}"/>
              </a:ext>
            </a:extLst>
          </p:cNvPr>
          <p:cNvSpPr>
            <a:spLocks noGrp="1"/>
          </p:cNvSpPr>
          <p:nvPr>
            <p:ph type="title"/>
          </p:nvPr>
        </p:nvSpPr>
        <p:spPr>
          <a:xfrm>
            <a:off x="685800" y="2217420"/>
            <a:ext cx="3200400" cy="2286000"/>
          </a:xfrm>
        </p:spPr>
        <p:txBody>
          <a:bodyPr>
            <a:normAutofit fontScale="90000"/>
          </a:bodyPr>
          <a:lstStyle/>
          <a:p>
            <a:r>
              <a:rPr lang="en-US" dirty="0"/>
              <a:t>Develop solutions to </a:t>
            </a:r>
            <a:r>
              <a:rPr lang="en-US" b="1" dirty="0"/>
              <a:t>address structural problems</a:t>
            </a:r>
            <a:br>
              <a:rPr lang="en-US" b="1" dirty="0"/>
            </a:br>
            <a:endParaRPr lang="en-US" dirty="0"/>
          </a:p>
        </p:txBody>
      </p:sp>
      <p:sp>
        <p:nvSpPr>
          <p:cNvPr id="3" name="Content Placeholder 2">
            <a:extLst>
              <a:ext uri="{FF2B5EF4-FFF2-40B4-BE49-F238E27FC236}">
                <a16:creationId xmlns:a16="http://schemas.microsoft.com/office/drawing/2014/main" id="{597C7CEF-6E2F-DF4D-9661-5867D9D8039D}"/>
              </a:ext>
            </a:extLst>
          </p:cNvPr>
          <p:cNvSpPr>
            <a:spLocks noGrp="1"/>
          </p:cNvSpPr>
          <p:nvPr>
            <p:ph idx="1"/>
          </p:nvPr>
        </p:nvSpPr>
        <p:spPr/>
        <p:txBody>
          <a:bodyPr/>
          <a:lstStyle/>
          <a:p>
            <a:r>
              <a:rPr lang="en-US" sz="2500" b="1" dirty="0"/>
              <a:t>Poor housing conditions interventions:</a:t>
            </a:r>
          </a:p>
          <a:p>
            <a:r>
              <a:rPr lang="en-US" sz="2500" dirty="0"/>
              <a:t>I</a:t>
            </a:r>
            <a:r>
              <a:rPr lang="en-US" sz="2500" u="sng" dirty="0"/>
              <a:t>ndividual Level:</a:t>
            </a:r>
          </a:p>
          <a:p>
            <a:pPr marL="635508" lvl="1" indent="-342900">
              <a:buFont typeface="Wingdings" pitchFamily="2" charset="2"/>
              <a:buChar char="Ø"/>
            </a:pPr>
            <a:r>
              <a:rPr lang="en-US" sz="2200" dirty="0"/>
              <a:t>Offer resources to report housing violations</a:t>
            </a:r>
          </a:p>
          <a:p>
            <a:pPr marL="635508" lvl="1" indent="-342900">
              <a:buFont typeface="Wingdings" pitchFamily="2" charset="2"/>
              <a:buChar char="Ø"/>
            </a:pPr>
            <a:r>
              <a:rPr lang="en-US" sz="2200" dirty="0"/>
              <a:t>Link to community health worker home based-asthma program</a:t>
            </a:r>
          </a:p>
          <a:p>
            <a:r>
              <a:rPr lang="en-US" sz="2500" u="sng" dirty="0"/>
              <a:t>Health System Level:</a:t>
            </a:r>
          </a:p>
          <a:p>
            <a:pPr marL="635508" lvl="1" indent="-342900">
              <a:buFont typeface="Wingdings" pitchFamily="2" charset="2"/>
              <a:buChar char="Ø"/>
            </a:pPr>
            <a:r>
              <a:rPr lang="en-US" sz="2200" dirty="0"/>
              <a:t>Refer to clinic’s medical legal partnership</a:t>
            </a:r>
          </a:p>
          <a:p>
            <a:r>
              <a:rPr lang="en-US" sz="2500" u="sng" dirty="0"/>
              <a:t>Community/Societal Level:</a:t>
            </a:r>
          </a:p>
          <a:p>
            <a:pPr marL="635508" lvl="1" indent="-342900">
              <a:buFont typeface="Wingdings" pitchFamily="2" charset="2"/>
              <a:buChar char="Ø"/>
            </a:pPr>
            <a:r>
              <a:rPr lang="en-US" sz="2200" dirty="0"/>
              <a:t>Support tenet-led efforts to form a tenet’s association with help from housing rights advocates</a:t>
            </a:r>
          </a:p>
          <a:p>
            <a:pPr marL="635508" lvl="1" indent="-342900">
              <a:buFont typeface="Wingdings" pitchFamily="2" charset="2"/>
              <a:buChar char="Ø"/>
            </a:pPr>
            <a:r>
              <a:rPr lang="en-US" sz="2200" dirty="0"/>
              <a:t>Join larger community-led policy efforts to mitigate gentrification</a:t>
            </a:r>
          </a:p>
        </p:txBody>
      </p:sp>
      <p:pic>
        <p:nvPicPr>
          <p:cNvPr id="5" name="Google Shape;150;p2">
            <a:extLst>
              <a:ext uri="{FF2B5EF4-FFF2-40B4-BE49-F238E27FC236}">
                <a16:creationId xmlns:a16="http://schemas.microsoft.com/office/drawing/2014/main" id="{EC7F029D-61C3-054B-A559-11EFAC2F89BB}"/>
              </a:ext>
            </a:extLst>
          </p:cNvPr>
          <p:cNvPicPr preferRelativeResize="0"/>
          <p:nvPr/>
        </p:nvPicPr>
        <p:blipFill rotWithShape="1">
          <a:blip r:embed="rId3"/>
          <a:srcRect/>
          <a:stretch/>
        </p:blipFill>
        <p:spPr>
          <a:xfrm>
            <a:off x="8573456" y="6268795"/>
            <a:ext cx="3125585" cy="423949"/>
          </a:xfrm>
          <a:prstGeom prst="rect">
            <a:avLst/>
          </a:prstGeom>
          <a:noFill/>
          <a:ln>
            <a:noFill/>
          </a:ln>
        </p:spPr>
      </p:pic>
    </p:spTree>
    <p:extLst>
      <p:ext uri="{BB962C8B-B14F-4D97-AF65-F5344CB8AC3E}">
        <p14:creationId xmlns:p14="http://schemas.microsoft.com/office/powerpoint/2010/main" val="516500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7 Conversation Starters Better Than &quot;What Do You Do?&quot;—and 7 That Are Even  Worse - Align Leadership">
            <a:extLst>
              <a:ext uri="{FF2B5EF4-FFF2-40B4-BE49-F238E27FC236}">
                <a16:creationId xmlns:a16="http://schemas.microsoft.com/office/drawing/2014/main" id="{B2D6FA46-6EE6-45B8-81DD-17F81405667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502" t="1908" r="8048"/>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52300F-8CAC-4604-AA10-10EA04E625E5}"/>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b="1" dirty="0">
                <a:effectLst/>
              </a:rPr>
              <a:t>Structurally Competent Precepting </a:t>
            </a:r>
            <a:endParaRPr lang="en-US" sz="6600" dirty="0"/>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28605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839" b="3191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74883-BB0C-4651-84C3-FFF9CFC64E18}"/>
              </a:ext>
            </a:extLst>
          </p:cNvPr>
          <p:cNvSpPr txBox="1"/>
          <p:nvPr/>
        </p:nvSpPr>
        <p:spPr>
          <a:xfrm>
            <a:off x="1525771" y="2069662"/>
            <a:ext cx="383122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 Dr. Rae, tell me about the patient you saw today…</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6140C94-E269-4354-AF96-2A10B0005231}"/>
              </a:ext>
            </a:extLst>
          </p:cNvPr>
          <p:cNvSpPr txBox="1"/>
          <p:nvPr/>
        </p:nvSpPr>
        <p:spPr>
          <a:xfrm>
            <a:off x="6625282" y="1271080"/>
            <a:ext cx="3724508" cy="3166824"/>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Mr. K who is 53 years old gentleman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PMH: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controlled DMT2, hypertension</a:t>
            </a: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 CKD</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stage III, bilateral knee </a:t>
            </a: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OA</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obesity and asthma </a:t>
            </a: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white"/>
                </a:solidFill>
                <a:latin typeface="Calibri" panose="020F0502020204030204" pitchFamily="34" charset="0"/>
                <a:ea typeface="Calibri" panose="020F0502020204030204" pitchFamily="34" charset="0"/>
                <a:cs typeface="Times New Roman" panose="02020603050405020304" pitchFamily="18" charset="0"/>
              </a:rPr>
              <a:t>P/w </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follow-up visit.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265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6843" t="45312" r="1" b="29301"/>
          <a:stretch/>
        </p:blipFill>
        <p:spPr bwMode="auto">
          <a:xfrm>
            <a:off x="8484433" y="719528"/>
            <a:ext cx="3447737" cy="5865424"/>
          </a:xfrm>
          <a:prstGeom prst="rect">
            <a:avLst/>
          </a:prstGeom>
          <a:noFill/>
          <a:extLst>
            <a:ext uri="{909E8E84-426E-40DD-AFC4-6F175D3DCCD1}">
              <a14:hiddenFill xmlns:a14="http://schemas.microsoft.com/office/drawing/2010/main">
                <a:solidFill>
                  <a:srgbClr val="FFFFFF"/>
                </a:solidFill>
              </a14:hiddenFill>
            </a:ext>
          </a:extLst>
        </p:spPr>
      </p:pic>
      <p:sp>
        <p:nvSpPr>
          <p:cNvPr id="7" name="Isosceles Triangle 6">
            <a:extLst>
              <a:ext uri="{FF2B5EF4-FFF2-40B4-BE49-F238E27FC236}">
                <a16:creationId xmlns:a16="http://schemas.microsoft.com/office/drawing/2014/main" id="{D713E200-512F-4CA5-AD49-239B0EB7CEF5}"/>
              </a:ext>
            </a:extLst>
          </p:cNvPr>
          <p:cNvSpPr/>
          <p:nvPr/>
        </p:nvSpPr>
        <p:spPr>
          <a:xfrm>
            <a:off x="6947939" y="1723869"/>
            <a:ext cx="2743202" cy="8544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C25C938-DB3E-4F92-93D8-DB972EC51FAD}"/>
              </a:ext>
            </a:extLst>
          </p:cNvPr>
          <p:cNvSpPr/>
          <p:nvPr/>
        </p:nvSpPr>
        <p:spPr>
          <a:xfrm flipH="1">
            <a:off x="149900" y="528925"/>
            <a:ext cx="8169639" cy="58654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EE82369-D3EE-465C-9CAB-87A5D4BE0C62}"/>
              </a:ext>
            </a:extLst>
          </p:cNvPr>
          <p:cNvSpPr txBox="1"/>
          <p:nvPr/>
        </p:nvSpPr>
        <p:spPr>
          <a:xfrm>
            <a:off x="592109" y="973763"/>
            <a:ext cx="7285220" cy="489364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First visit since the COVID-19 pandemic.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Unchanged chronic pain in his left knee.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Had COVID-19 two months ago.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U</a:t>
            </a:r>
            <a:r>
              <a:rPr kumimoji="0" lang="en-US" sz="2800" b="0" i="0" u="none" strike="noStrike" kern="1200" cap="none" spc="0" normalizeH="0" baseline="0" noProof="0" dirty="0" err="1">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nable</a:t>
            </a: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 to take his blood pressure medications for the last six weeks.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Afebrile, BP is 172/85, with a BMI of 37.</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POC A1c is 8.1.</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044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839" b="31911"/>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74883-BB0C-4651-84C3-FFF9CFC64E18}"/>
              </a:ext>
            </a:extLst>
          </p:cNvPr>
          <p:cNvSpPr txBox="1"/>
          <p:nvPr/>
        </p:nvSpPr>
        <p:spPr>
          <a:xfrm>
            <a:off x="1685452" y="1463512"/>
            <a:ext cx="3831220" cy="2985433"/>
          </a:xfrm>
          <a:prstGeom prst="rect">
            <a:avLst/>
          </a:prstGeom>
          <a:noFill/>
        </p:spPr>
        <p:txBody>
          <a:bodyPr wrap="square" rtlCol="0">
            <a:spAutoFit/>
          </a:bodyPr>
          <a:lstStyle/>
          <a:p>
            <a:pPr lvl="1">
              <a:defRPr/>
            </a:pPr>
            <a:r>
              <a:rPr kumimoji="0" lang="en-US" sz="28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rPr>
              <a:t>How did COVID-19 impact him? </a:t>
            </a:r>
          </a:p>
          <a:p>
            <a:pPr marR="0" lvl="0" algn="l" defTabSz="914400" rtl="0" eaLnBrk="1" fontAlgn="auto" latinLnBrk="0" hangingPunct="1">
              <a:lnSpc>
                <a:spcPct val="100000"/>
              </a:lnSpc>
              <a:spcBef>
                <a:spcPts val="0"/>
              </a:spcBef>
              <a:spcAft>
                <a:spcPts val="0"/>
              </a:spcAft>
              <a:buClrTx/>
              <a:buSzTx/>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1">
              <a:defRPr/>
            </a:pPr>
            <a:r>
              <a:rPr kumimoji="0" lang="en-US" sz="28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rPr>
              <a:t>What happened that prevented him from taking his medications?</a:t>
            </a:r>
            <a:endParaRPr kumimoji="0" lang="en-US" sz="2800" b="1" i="0" u="none" strike="noStrike" kern="1200" cap="none" spc="0" normalizeH="0" baseline="0" noProof="0" dirty="0">
              <a:ln>
                <a:noFill/>
              </a:ln>
              <a:solidFill>
                <a:schemeClr val="accent2"/>
              </a:solidFill>
              <a:effectLst/>
              <a:uLnTx/>
              <a:uFillTx/>
              <a:latin typeface="Calibri" panose="020F0502020204030204"/>
            </a:endParaRPr>
          </a:p>
        </p:txBody>
      </p:sp>
      <p:sp>
        <p:nvSpPr>
          <p:cNvPr id="2" name="TextBox 1">
            <a:extLst>
              <a:ext uri="{FF2B5EF4-FFF2-40B4-BE49-F238E27FC236}">
                <a16:creationId xmlns:a16="http://schemas.microsoft.com/office/drawing/2014/main" id="{EF8242A6-E3BD-4BC4-9EEA-680D6C714862}"/>
              </a:ext>
            </a:extLst>
          </p:cNvPr>
          <p:cNvSpPr txBox="1"/>
          <p:nvPr/>
        </p:nvSpPr>
        <p:spPr>
          <a:xfrm>
            <a:off x="6675329" y="1144425"/>
            <a:ext cx="3698726" cy="3746718"/>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Mr. </a:t>
            </a: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K</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contracted COIVD-19 and his mother passed.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He is out of work.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He did</a:t>
            </a:r>
            <a:r>
              <a:rPr kumimoji="0" lang="en-US" sz="2400" b="0" i="0" u="none" strike="noStrike" kern="1200" cap="none" spc="0" normalizeH="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not</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pick up his medications from the pharmacy.</a:t>
            </a:r>
            <a:endParaRPr kumimoji="0" lang="en-US" sz="2400" b="0" i="0" u="none" strike="noStrike" kern="1200" cap="none" spc="0" normalizeH="0" baseline="0" noProof="0" dirty="0">
              <a:ln>
                <a:noFill/>
              </a:ln>
              <a:solidFill>
                <a:prstClr val="white"/>
              </a:solidFill>
              <a:effectLst/>
              <a:uLnTx/>
              <a:uFillTx/>
              <a:latin typeface="Calibri" panose="020F0502020204030204"/>
            </a:endParaRPr>
          </a:p>
        </p:txBody>
      </p:sp>
      <p:sp>
        <p:nvSpPr>
          <p:cNvPr id="3" name="TextBox 2">
            <a:extLst>
              <a:ext uri="{FF2B5EF4-FFF2-40B4-BE49-F238E27FC236}">
                <a16:creationId xmlns:a16="http://schemas.microsoft.com/office/drawing/2014/main" id="{6D00A74C-6877-44A8-B102-F31DA9A5A285}"/>
              </a:ext>
            </a:extLst>
          </p:cNvPr>
          <p:cNvSpPr txBox="1"/>
          <p:nvPr/>
        </p:nvSpPr>
        <p:spPr>
          <a:xfrm>
            <a:off x="2049293" y="0"/>
            <a:ext cx="8093413" cy="523220"/>
          </a:xfrm>
          <a:prstGeom prst="rect">
            <a:avLst/>
          </a:prstGeom>
          <a:noFill/>
        </p:spPr>
        <p:txBody>
          <a:bodyPr wrap="square" rtlCol="0">
            <a:spAutoFit/>
          </a:bodyPr>
          <a:lstStyle/>
          <a:p>
            <a:pPr algn="ctr"/>
            <a:r>
              <a:rPr lang="en-US" sz="2800" b="1" dirty="0">
                <a:solidFill>
                  <a:schemeClr val="tx2"/>
                </a:solidFill>
                <a:latin typeface="Arial" panose="020B0604020202020204" pitchFamily="34" charset="0"/>
                <a:cs typeface="Arial" panose="020B0604020202020204" pitchFamily="34" charset="0"/>
              </a:rPr>
              <a:t># 1 Get a commitment to a structural problem</a:t>
            </a:r>
          </a:p>
        </p:txBody>
      </p:sp>
    </p:spTree>
    <p:extLst>
      <p:ext uri="{BB962C8B-B14F-4D97-AF65-F5344CB8AC3E}">
        <p14:creationId xmlns:p14="http://schemas.microsoft.com/office/powerpoint/2010/main" val="163511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409" t="44314" r="76026" b="31901"/>
          <a:stretch/>
        </p:blipFill>
        <p:spPr bwMode="auto">
          <a:xfrm>
            <a:off x="839448" y="565161"/>
            <a:ext cx="2773181" cy="5688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74883-BB0C-4651-84C3-FFF9CFC64E18}"/>
              </a:ext>
            </a:extLst>
          </p:cNvPr>
          <p:cNvSpPr txBox="1"/>
          <p:nvPr/>
        </p:nvSpPr>
        <p:spPr>
          <a:xfrm>
            <a:off x="4871803" y="584616"/>
            <a:ext cx="6241277" cy="5409902"/>
          </a:xfrm>
          <a:prstGeom prst="wedgeEllipseCallout">
            <a:avLst/>
          </a:prstGeom>
          <a:noFill/>
          <a:ln>
            <a:solidFill>
              <a:schemeClr val="tx1"/>
            </a:solidFill>
          </a:ln>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Ask the patient his thoughts on medication and HTN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the meantime, what is your assessment and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81F55D0-4CA7-498B-9F2B-D8CF46E37D05}"/>
              </a:ext>
            </a:extLst>
          </p:cNvPr>
          <p:cNvSpPr txBox="1"/>
          <p:nvPr/>
        </p:nvSpPr>
        <p:spPr>
          <a:xfrm>
            <a:off x="1209845" y="88107"/>
            <a:ext cx="1014270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32E62"/>
                </a:solidFill>
                <a:effectLst/>
                <a:uLnTx/>
                <a:uFillTx/>
                <a:latin typeface="Arial" panose="020B0604020202020204" pitchFamily="34" charset="0"/>
                <a:ea typeface="+mn-ea"/>
                <a:cs typeface="Arial" panose="020B0604020202020204" pitchFamily="34" charset="0"/>
              </a:rPr>
              <a:t># 2 Probe for supporting evidence &amp; address implicit bias.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632E6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045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1A50-75EF-4EFB-9796-69954512B98E}"/>
              </a:ext>
            </a:extLst>
          </p:cNvPr>
          <p:cNvSpPr>
            <a:spLocks noGrp="1"/>
          </p:cNvSpPr>
          <p:nvPr>
            <p:ph type="title"/>
          </p:nvPr>
        </p:nvSpPr>
        <p:spPr/>
        <p:txBody>
          <a:bodyPr/>
          <a:lstStyle/>
          <a:p>
            <a:r>
              <a:rPr lang="en-US" dirty="0"/>
              <a:t>In other words….</a:t>
            </a:r>
          </a:p>
        </p:txBody>
      </p:sp>
      <p:pic>
        <p:nvPicPr>
          <p:cNvPr id="2050" name="Picture 2" descr="See the source image">
            <a:extLst>
              <a:ext uri="{FF2B5EF4-FFF2-40B4-BE49-F238E27FC236}">
                <a16:creationId xmlns:a16="http://schemas.microsoft.com/office/drawing/2014/main" id="{70444A9D-0B7A-45B5-977E-FFC07F999A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7280" y="1812011"/>
            <a:ext cx="5826293" cy="3495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0DA172BA-0034-4495-8BA0-6C6AA30897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54462"/>
            <a:ext cx="4767364" cy="31782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Image result for Bronx Bodega">
            <a:extLst>
              <a:ext uri="{FF2B5EF4-FFF2-40B4-BE49-F238E27FC236}">
                <a16:creationId xmlns:a16="http://schemas.microsoft.com/office/drawing/2014/main" id="{2FE81490-1AFB-4BF7-9C79-3ADD2A2CAD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682" y="1812011"/>
            <a:ext cx="6262040" cy="42058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Image result for bronx transportation">
            <a:extLst>
              <a:ext uri="{FF2B5EF4-FFF2-40B4-BE49-F238E27FC236}">
                <a16:creationId xmlns:a16="http://schemas.microsoft.com/office/drawing/2014/main" id="{82637564-37A7-40E2-A39B-83D54C6CAA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2338" y="1737360"/>
            <a:ext cx="5924708" cy="3333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See the source image">
            <a:extLst>
              <a:ext uri="{FF2B5EF4-FFF2-40B4-BE49-F238E27FC236}">
                <a16:creationId xmlns:a16="http://schemas.microsoft.com/office/drawing/2014/main" id="{DD5C7485-B9D9-4575-BD38-1F3E41FB99B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1508" y="1550213"/>
            <a:ext cx="7568984" cy="5045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E22790-3F0C-408F-BD5D-2DF89A5E66E9}"/>
              </a:ext>
            </a:extLst>
          </p:cNvPr>
          <p:cNvSpPr txBox="1"/>
          <p:nvPr/>
        </p:nvSpPr>
        <p:spPr>
          <a:xfrm>
            <a:off x="10116766" y="5187044"/>
            <a:ext cx="1970280" cy="1169551"/>
          </a:xfrm>
          <a:prstGeom prst="rect">
            <a:avLst/>
          </a:prstGeom>
          <a:noFill/>
        </p:spPr>
        <p:txBody>
          <a:bodyPr wrap="square" rtlCol="0">
            <a:spAutoFit/>
          </a:bodyPr>
          <a:lstStyle/>
          <a:p>
            <a:endParaRPr lang="en-US" sz="1000" dirty="0">
              <a:solidFill>
                <a:schemeClr val="tx2"/>
              </a:solidFill>
            </a:endParaRPr>
          </a:p>
          <a:p>
            <a:r>
              <a:rPr lang="en-US" sz="1000" dirty="0">
                <a:solidFill>
                  <a:schemeClr val="tx2"/>
                </a:solidFill>
              </a:rPr>
              <a:t>Photo Credits:</a:t>
            </a:r>
          </a:p>
          <a:p>
            <a:r>
              <a:rPr lang="en-US" sz="1000" b="0" i="0" u="none" strike="noStrike" dirty="0">
                <a:solidFill>
                  <a:schemeClr val="tx2"/>
                </a:solidFill>
                <a:effectLst/>
                <a:latin typeface="Roboto"/>
                <a:hlinkClick r:id="rId8">
                  <a:extLst>
                    <a:ext uri="{A12FA001-AC4F-418D-AE19-62706E023703}">
                      <ahyp:hlinkClr xmlns:ahyp="http://schemas.microsoft.com/office/drawing/2018/hyperlinkcolor" xmlns="" val="tx"/>
                    </a:ext>
                  </a:extLst>
                </a:hlinkClick>
              </a:rPr>
              <a:t>catholicschoolsny.org</a:t>
            </a:r>
            <a:endParaRPr lang="en-US" sz="1000" b="0" i="0" u="none" strike="noStrike" dirty="0">
              <a:solidFill>
                <a:schemeClr val="tx2"/>
              </a:solidFill>
              <a:effectLst/>
              <a:latin typeface="Roboto"/>
            </a:endParaRPr>
          </a:p>
          <a:p>
            <a:r>
              <a:rPr lang="en-US" sz="1000" b="0" i="0" u="none" strike="noStrike" dirty="0">
                <a:solidFill>
                  <a:schemeClr val="tx2"/>
                </a:solidFill>
                <a:effectLst/>
                <a:latin typeface="Roboto"/>
              </a:rPr>
              <a:t>New York Daily News</a:t>
            </a:r>
          </a:p>
          <a:p>
            <a:r>
              <a:rPr lang="en-US" sz="1000" b="0" i="0" u="none" strike="noStrike" dirty="0">
                <a:solidFill>
                  <a:schemeClr val="tx2"/>
                </a:solidFill>
                <a:effectLst/>
                <a:latin typeface="Roboto"/>
              </a:rPr>
              <a:t>New York Transit Authority</a:t>
            </a:r>
          </a:p>
          <a:p>
            <a:r>
              <a:rPr lang="en-US" sz="1000" b="0" i="0" u="none" strike="noStrike" dirty="0" err="1">
                <a:solidFill>
                  <a:schemeClr val="tx2"/>
                </a:solidFill>
                <a:effectLst/>
                <a:latin typeface="Roboto"/>
              </a:rPr>
              <a:t>Beckers</a:t>
            </a:r>
            <a:r>
              <a:rPr lang="en-US" sz="1000" b="0" i="0" u="none" strike="noStrike" dirty="0">
                <a:solidFill>
                  <a:schemeClr val="tx2"/>
                </a:solidFill>
                <a:effectLst/>
                <a:latin typeface="Roboto"/>
              </a:rPr>
              <a:t> Hospital Review</a:t>
            </a:r>
            <a:endParaRPr lang="en-US" sz="1000" dirty="0">
              <a:solidFill>
                <a:schemeClr val="tx2"/>
              </a:solidFill>
            </a:endParaRPr>
          </a:p>
          <a:p>
            <a:endParaRPr lang="en-US" sz="1000" dirty="0">
              <a:solidFill>
                <a:schemeClr val="tx2"/>
              </a:solidFill>
            </a:endParaRPr>
          </a:p>
        </p:txBody>
      </p:sp>
    </p:spTree>
    <p:extLst>
      <p:ext uri="{BB962C8B-B14F-4D97-AF65-F5344CB8AC3E}">
        <p14:creationId xmlns:p14="http://schemas.microsoft.com/office/powerpoint/2010/main" val="52975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p:cTn id="21" dur="500" fill="hold"/>
                                        <p:tgtEl>
                                          <p:spTgt spid="2056"/>
                                        </p:tgtEl>
                                        <p:attrNameLst>
                                          <p:attrName>ppt_w</p:attrName>
                                        </p:attrNameLst>
                                      </p:cBhvr>
                                      <p:tavLst>
                                        <p:tav tm="0">
                                          <p:val>
                                            <p:fltVal val="0"/>
                                          </p:val>
                                        </p:tav>
                                        <p:tav tm="100000">
                                          <p:val>
                                            <p:strVal val="#ppt_w"/>
                                          </p:val>
                                        </p:tav>
                                      </p:tavLst>
                                    </p:anim>
                                    <p:anim calcmode="lin" valueType="num">
                                      <p:cBhvr>
                                        <p:cTn id="22" dur="500" fill="hold"/>
                                        <p:tgtEl>
                                          <p:spTgt spid="2056"/>
                                        </p:tgtEl>
                                        <p:attrNameLst>
                                          <p:attrName>ppt_h</p:attrName>
                                        </p:attrNameLst>
                                      </p:cBhvr>
                                      <p:tavLst>
                                        <p:tav tm="0">
                                          <p:val>
                                            <p:fltVal val="0"/>
                                          </p:val>
                                        </p:tav>
                                        <p:tav tm="100000">
                                          <p:val>
                                            <p:strVal val="#ppt_h"/>
                                          </p:val>
                                        </p:tav>
                                      </p:tavLst>
                                    </p:anim>
                                    <p:animEffect transition="in" filter="fade">
                                      <p:cBhvr>
                                        <p:cTn id="23" dur="500"/>
                                        <p:tgtEl>
                                          <p:spTgt spid="205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 calcmode="lin" valueType="num">
                                      <p:cBhvr>
                                        <p:cTn id="28" dur="500" fill="hold"/>
                                        <p:tgtEl>
                                          <p:spTgt spid="2054"/>
                                        </p:tgtEl>
                                        <p:attrNameLst>
                                          <p:attrName>ppt_w</p:attrName>
                                        </p:attrNameLst>
                                      </p:cBhvr>
                                      <p:tavLst>
                                        <p:tav tm="0">
                                          <p:val>
                                            <p:fltVal val="0"/>
                                          </p:val>
                                        </p:tav>
                                        <p:tav tm="100000">
                                          <p:val>
                                            <p:strVal val="#ppt_w"/>
                                          </p:val>
                                        </p:tav>
                                      </p:tavLst>
                                    </p:anim>
                                    <p:anim calcmode="lin" valueType="num">
                                      <p:cBhvr>
                                        <p:cTn id="29" dur="500" fill="hold"/>
                                        <p:tgtEl>
                                          <p:spTgt spid="2054"/>
                                        </p:tgtEl>
                                        <p:attrNameLst>
                                          <p:attrName>ppt_h</p:attrName>
                                        </p:attrNameLst>
                                      </p:cBhvr>
                                      <p:tavLst>
                                        <p:tav tm="0">
                                          <p:val>
                                            <p:fltVal val="0"/>
                                          </p:val>
                                        </p:tav>
                                        <p:tav tm="100000">
                                          <p:val>
                                            <p:strVal val="#ppt_h"/>
                                          </p:val>
                                        </p:tav>
                                      </p:tavLst>
                                    </p:anim>
                                    <p:animEffect transition="in" filter="fade">
                                      <p:cBhvr>
                                        <p:cTn id="30" dur="5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058"/>
                                        </p:tgtEl>
                                        <p:attrNameLst>
                                          <p:attrName>style.visibility</p:attrName>
                                        </p:attrNameLst>
                                      </p:cBhvr>
                                      <p:to>
                                        <p:strVal val="visible"/>
                                      </p:to>
                                    </p:set>
                                    <p:anim calcmode="lin" valueType="num">
                                      <p:cBhvr>
                                        <p:cTn id="35" dur="500" fill="hold"/>
                                        <p:tgtEl>
                                          <p:spTgt spid="2058"/>
                                        </p:tgtEl>
                                        <p:attrNameLst>
                                          <p:attrName>ppt_w</p:attrName>
                                        </p:attrNameLst>
                                      </p:cBhvr>
                                      <p:tavLst>
                                        <p:tav tm="0">
                                          <p:val>
                                            <p:fltVal val="0"/>
                                          </p:val>
                                        </p:tav>
                                        <p:tav tm="100000">
                                          <p:val>
                                            <p:strVal val="#ppt_w"/>
                                          </p:val>
                                        </p:tav>
                                      </p:tavLst>
                                    </p:anim>
                                    <p:anim calcmode="lin" valueType="num">
                                      <p:cBhvr>
                                        <p:cTn id="36" dur="500" fill="hold"/>
                                        <p:tgtEl>
                                          <p:spTgt spid="2058"/>
                                        </p:tgtEl>
                                        <p:attrNameLst>
                                          <p:attrName>ppt_h</p:attrName>
                                        </p:attrNameLst>
                                      </p:cBhvr>
                                      <p:tavLst>
                                        <p:tav tm="0">
                                          <p:val>
                                            <p:fltVal val="0"/>
                                          </p:val>
                                        </p:tav>
                                        <p:tav tm="100000">
                                          <p:val>
                                            <p:strVal val="#ppt_h"/>
                                          </p:val>
                                        </p:tav>
                                      </p:tavLst>
                                    </p:anim>
                                    <p:animEffect transition="in" filter="fade">
                                      <p:cBhvr>
                                        <p:cTn id="37" dur="500"/>
                                        <p:tgtEl>
                                          <p:spTgt spid="205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6843" t="45312" r="1" b="29301"/>
          <a:stretch/>
        </p:blipFill>
        <p:spPr bwMode="auto">
          <a:xfrm>
            <a:off x="8484433" y="719528"/>
            <a:ext cx="3447737" cy="5865424"/>
          </a:xfrm>
          <a:prstGeom prst="rect">
            <a:avLst/>
          </a:prstGeom>
          <a:noFill/>
          <a:extLst>
            <a:ext uri="{909E8E84-426E-40DD-AFC4-6F175D3DCCD1}">
              <a14:hiddenFill xmlns:a14="http://schemas.microsoft.com/office/drawing/2010/main">
                <a:solidFill>
                  <a:srgbClr val="FFFFFF"/>
                </a:solidFill>
              </a14:hiddenFill>
            </a:ext>
          </a:extLst>
        </p:spPr>
      </p:pic>
      <p:sp>
        <p:nvSpPr>
          <p:cNvPr id="7" name="Isosceles Triangle 6">
            <a:extLst>
              <a:ext uri="{FF2B5EF4-FFF2-40B4-BE49-F238E27FC236}">
                <a16:creationId xmlns:a16="http://schemas.microsoft.com/office/drawing/2014/main" id="{D713E200-512F-4CA5-AD49-239B0EB7CEF5}"/>
              </a:ext>
            </a:extLst>
          </p:cNvPr>
          <p:cNvSpPr/>
          <p:nvPr/>
        </p:nvSpPr>
        <p:spPr>
          <a:xfrm>
            <a:off x="6947939" y="1723869"/>
            <a:ext cx="2743202" cy="8544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C25C938-DB3E-4F92-93D8-DB972EC51FAD}"/>
              </a:ext>
            </a:extLst>
          </p:cNvPr>
          <p:cNvSpPr/>
          <p:nvPr/>
        </p:nvSpPr>
        <p:spPr>
          <a:xfrm flipH="1">
            <a:off x="149900" y="528925"/>
            <a:ext cx="8169639" cy="58654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EE82369-D3EE-465C-9CAB-87A5D4BE0C62}"/>
              </a:ext>
            </a:extLst>
          </p:cNvPr>
          <p:cNvSpPr txBox="1"/>
          <p:nvPr/>
        </p:nvSpPr>
        <p:spPr>
          <a:xfrm>
            <a:off x="592109" y="973763"/>
            <a:ext cx="7285220" cy="397031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His first problem is his high blood pressure.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a:t>
            </a:r>
            <a:r>
              <a:rPr kumimoji="0" lang="en-US" sz="28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estart</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blood pressure combination pill.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For his diabetes, start Metformin 1000mg BID and refer to health educator.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Osteoarthritis, prescribe acetaminophen and diclofenac gel 1% for pain relief.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392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409" t="44314" r="76026" b="31901"/>
          <a:stretch/>
        </p:blipFill>
        <p:spPr bwMode="auto">
          <a:xfrm>
            <a:off x="839448" y="584616"/>
            <a:ext cx="2773181" cy="5688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74883-BB0C-4651-84C3-FFF9CFC64E18}"/>
              </a:ext>
            </a:extLst>
          </p:cNvPr>
          <p:cNvSpPr txBox="1"/>
          <p:nvPr/>
        </p:nvSpPr>
        <p:spPr>
          <a:xfrm>
            <a:off x="4871803" y="584616"/>
            <a:ext cx="6241277" cy="4803993"/>
          </a:xfrm>
          <a:prstGeom prst="wedgeEllipseCallou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Good job on the health educator referral. Also, the patient’s age and weight are likely also contributing to the progression of his OA.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4094B21-8631-4427-966B-29204E9EC907}"/>
              </a:ext>
            </a:extLst>
          </p:cNvPr>
          <p:cNvSpPr txBox="1"/>
          <p:nvPr/>
        </p:nvSpPr>
        <p:spPr>
          <a:xfrm>
            <a:off x="2049293" y="0"/>
            <a:ext cx="8093413" cy="523220"/>
          </a:xfrm>
          <a:prstGeom prst="rect">
            <a:avLst/>
          </a:prstGeom>
          <a:noFill/>
        </p:spPr>
        <p:txBody>
          <a:bodyPr wrap="square" rtlCol="0">
            <a:spAutoFit/>
          </a:bodyPr>
          <a:lstStyle/>
          <a:p>
            <a:pPr algn="ctr"/>
            <a:r>
              <a:rPr lang="en-US" sz="2800" b="1" dirty="0">
                <a:solidFill>
                  <a:schemeClr val="tx2"/>
                </a:solidFill>
                <a:latin typeface="Arial" panose="020B0604020202020204" pitchFamily="34" charset="0"/>
                <a:cs typeface="Arial" panose="020B0604020202020204" pitchFamily="34" charset="0"/>
              </a:rPr>
              <a:t># 3 Give Positive Feedback</a:t>
            </a:r>
          </a:p>
        </p:txBody>
      </p:sp>
    </p:spTree>
    <p:extLst>
      <p:ext uri="{BB962C8B-B14F-4D97-AF65-F5344CB8AC3E}">
        <p14:creationId xmlns:p14="http://schemas.microsoft.com/office/powerpoint/2010/main" val="180813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839" b="31911"/>
          <a:stretch/>
        </p:blipFill>
        <p:spPr bwMode="auto">
          <a:xfrm>
            <a:off x="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74883-BB0C-4651-84C3-FFF9CFC64E18}"/>
              </a:ext>
            </a:extLst>
          </p:cNvPr>
          <p:cNvSpPr txBox="1"/>
          <p:nvPr/>
        </p:nvSpPr>
        <p:spPr>
          <a:xfrm>
            <a:off x="1390725" y="1884995"/>
            <a:ext cx="383122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should you be concerned about when initiating metformin in this patient?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F8242A6-E3BD-4BC4-9EEA-680D6C714862}"/>
              </a:ext>
            </a:extLst>
          </p:cNvPr>
          <p:cNvSpPr txBox="1"/>
          <p:nvPr/>
        </p:nvSpPr>
        <p:spPr>
          <a:xfrm>
            <a:off x="7216445" y="2685215"/>
            <a:ext cx="3325828" cy="1055608"/>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risk of lactic acidosis?</a:t>
            </a:r>
          </a:p>
        </p:txBody>
      </p:sp>
    </p:spTree>
    <p:extLst>
      <p:ext uri="{BB962C8B-B14F-4D97-AF65-F5344CB8AC3E}">
        <p14:creationId xmlns:p14="http://schemas.microsoft.com/office/powerpoint/2010/main" val="1248555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are a meaning maker. | Sue Anderson">
            <a:extLst>
              <a:ext uri="{FF2B5EF4-FFF2-40B4-BE49-F238E27FC236}">
                <a16:creationId xmlns:a16="http://schemas.microsoft.com/office/drawing/2014/main" id="{5315896B-067B-4184-AC0A-EE240E01CD0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409" t="44314" r="76026" b="31901"/>
          <a:stretch/>
        </p:blipFill>
        <p:spPr bwMode="auto">
          <a:xfrm>
            <a:off x="839448" y="584616"/>
            <a:ext cx="2773181" cy="56887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74883-BB0C-4651-84C3-FFF9CFC64E18}"/>
              </a:ext>
            </a:extLst>
          </p:cNvPr>
          <p:cNvSpPr txBox="1"/>
          <p:nvPr/>
        </p:nvSpPr>
        <p:spPr>
          <a:xfrm>
            <a:off x="5111275" y="523220"/>
            <a:ext cx="6241277" cy="5539740"/>
          </a:xfrm>
          <a:prstGeom prst="wedgeEllipseCallout">
            <a:avLst/>
          </a:prstGeom>
          <a:noFill/>
          <a:ln>
            <a:solidFill>
              <a:schemeClr val="tx1"/>
            </a:solidFill>
          </a:ln>
        </p:spPr>
        <p:txBody>
          <a:bodyPr wrap="square" rtlCol="0">
            <a:spAutoFit/>
          </a:bodyPr>
          <a:lstStyle/>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Times New Roman" panose="02020603050405020304" pitchFamily="18" charset="0"/>
              </a:rPr>
              <a:t>CKD-EPI equation to calculate GFR and cautiously interpret corrections for race</a:t>
            </a:r>
          </a:p>
          <a:p>
            <a:pPr marR="0" lvl="0" algn="ctr" defTabSz="914400" rtl="0" eaLnBrk="1" fontAlgn="auto" latinLnBrk="0" hangingPunct="1">
              <a:lnSpc>
                <a:spcPct val="100000"/>
              </a:lnSpc>
              <a:spcBef>
                <a:spcPts val="0"/>
              </a:spcBef>
              <a:spcAft>
                <a:spcPts val="0"/>
              </a:spcAft>
              <a:buClrTx/>
              <a:buSzTx/>
              <a:tabLst/>
              <a:defRPr/>
            </a:pP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Start with Metformin 500mg</a:t>
            </a:r>
          </a:p>
          <a:p>
            <a:pPr marR="0" lvl="0" algn="ctr" defTabSz="914400" rtl="0" eaLnBrk="1" fontAlgn="auto" latinLnBrk="0" hangingPunct="1">
              <a:lnSpc>
                <a:spcPct val="100000"/>
              </a:lnSpc>
              <a:spcBef>
                <a:spcPts val="0"/>
              </a:spcBef>
              <a:spcAft>
                <a:spcPts val="0"/>
              </a:spcAft>
              <a:buClrTx/>
              <a:buSzTx/>
              <a:tabLst/>
              <a:defRPr/>
            </a:pP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Increasing kidney monitoring</a:t>
            </a:r>
          </a:p>
          <a:p>
            <a:pPr marR="0" lvl="0" algn="ctr" defTabSz="914400" rtl="0" eaLnBrk="1" fontAlgn="auto" latinLnBrk="0" hangingPunct="1">
              <a:lnSpc>
                <a:spcPct val="100000"/>
              </a:lnSpc>
              <a:spcBef>
                <a:spcPts val="0"/>
              </a:spcBef>
              <a:spcAft>
                <a:spcPts val="0"/>
              </a:spcAft>
              <a:buClrTx/>
              <a:buSzTx/>
              <a:tabLst/>
              <a:defRPr/>
            </a:pPr>
            <a:endPar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5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Counseling about the risks of metformin with CKD</a:t>
            </a:r>
          </a:p>
        </p:txBody>
      </p:sp>
      <p:sp>
        <p:nvSpPr>
          <p:cNvPr id="7" name="TextBox 6">
            <a:extLst>
              <a:ext uri="{FF2B5EF4-FFF2-40B4-BE49-F238E27FC236}">
                <a16:creationId xmlns:a16="http://schemas.microsoft.com/office/drawing/2014/main" id="{B5CF9342-A54E-44B9-B4B4-40C13136DDEF}"/>
              </a:ext>
            </a:extLst>
          </p:cNvPr>
          <p:cNvSpPr txBox="1"/>
          <p:nvPr/>
        </p:nvSpPr>
        <p:spPr>
          <a:xfrm>
            <a:off x="2184670" y="0"/>
            <a:ext cx="782265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32E62"/>
                </a:solidFill>
                <a:effectLst/>
                <a:uLnTx/>
                <a:uFillTx/>
                <a:latin typeface="Arial" panose="020B0604020202020204" pitchFamily="34" charset="0"/>
                <a:ea typeface="+mn-ea"/>
                <a:cs typeface="Arial" panose="020B0604020202020204" pitchFamily="34" charset="0"/>
              </a:rPr>
              <a:t># 4 Give Guidance about errors/omissions</a:t>
            </a:r>
          </a:p>
        </p:txBody>
      </p:sp>
    </p:spTree>
    <p:extLst>
      <p:ext uri="{BB962C8B-B14F-4D97-AF65-F5344CB8AC3E}">
        <p14:creationId xmlns:p14="http://schemas.microsoft.com/office/powerpoint/2010/main" val="329494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B257-B51B-E34E-84D5-69634BDC5CFC}"/>
              </a:ext>
            </a:extLst>
          </p:cNvPr>
          <p:cNvSpPr txBox="1">
            <a:spLocks/>
          </p:cNvSpPr>
          <p:nvPr/>
        </p:nvSpPr>
        <p:spPr>
          <a:xfrm>
            <a:off x="1656167" y="4819098"/>
            <a:ext cx="8943998" cy="856722"/>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tx1">
                    <a:lumMod val="85000"/>
                    <a:lumOff val="15000"/>
                  </a:schemeClr>
                </a:solidFill>
              </a:rPr>
              <a:t>Breakout Session </a:t>
            </a:r>
            <a:br>
              <a:rPr lang="en-US" dirty="0">
                <a:solidFill>
                  <a:schemeClr val="tx1">
                    <a:lumMod val="85000"/>
                    <a:lumOff val="15000"/>
                  </a:schemeClr>
                </a:solidFill>
              </a:rPr>
            </a:br>
            <a:endParaRPr lang="en-US" sz="2200" dirty="0">
              <a:solidFill>
                <a:schemeClr val="tx1">
                  <a:lumMod val="85000"/>
                  <a:lumOff val="15000"/>
                </a:schemeClr>
              </a:solidFill>
            </a:endParaRPr>
          </a:p>
        </p:txBody>
      </p:sp>
      <p:pic>
        <p:nvPicPr>
          <p:cNvPr id="5" name="Graphic 4" descr="Meeting">
            <a:extLst>
              <a:ext uri="{FF2B5EF4-FFF2-40B4-BE49-F238E27FC236}">
                <a16:creationId xmlns:a16="http://schemas.microsoft.com/office/drawing/2014/main" id="{3EBCB3B7-37FF-7A4B-9A0A-3F2427D212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6274" y="1610541"/>
            <a:ext cx="2843784" cy="2843784"/>
          </a:xfrm>
          <a:prstGeom prst="rect">
            <a:avLst/>
          </a:prstGeom>
        </p:spPr>
      </p:pic>
      <p:sp>
        <p:nvSpPr>
          <p:cNvPr id="8" name="Title 1">
            <a:extLst>
              <a:ext uri="{FF2B5EF4-FFF2-40B4-BE49-F238E27FC236}">
                <a16:creationId xmlns:a16="http://schemas.microsoft.com/office/drawing/2014/main" id="{07043998-3873-764B-ADD5-76F82EEE58D2}"/>
              </a:ext>
            </a:extLst>
          </p:cNvPr>
          <p:cNvSpPr txBox="1">
            <a:spLocks/>
          </p:cNvSpPr>
          <p:nvPr/>
        </p:nvSpPr>
        <p:spPr>
          <a:xfrm>
            <a:off x="1624001" y="753819"/>
            <a:ext cx="8943998" cy="85672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dirty="0">
                <a:solidFill>
                  <a:schemeClr val="tx1">
                    <a:lumMod val="85000"/>
                    <a:lumOff val="15000"/>
                  </a:schemeClr>
                </a:solidFill>
              </a:rPr>
              <a:t>Practicing One Minute Preceptor &amp; Structural Differential</a:t>
            </a:r>
          </a:p>
        </p:txBody>
      </p:sp>
      <p:pic>
        <p:nvPicPr>
          <p:cNvPr id="9" name="Google Shape;150;p2">
            <a:extLst>
              <a:ext uri="{FF2B5EF4-FFF2-40B4-BE49-F238E27FC236}">
                <a16:creationId xmlns:a16="http://schemas.microsoft.com/office/drawing/2014/main" id="{866B900C-B7A8-4646-BD5F-2DFC7C9AB2EA}"/>
              </a:ext>
            </a:extLst>
          </p:cNvPr>
          <p:cNvPicPr preferRelativeResize="0"/>
          <p:nvPr/>
        </p:nvPicPr>
        <p:blipFill rotWithShape="1">
          <a:blip r:embed="rId5"/>
          <a:srcRect/>
          <a:stretch/>
        </p:blipFill>
        <p:spPr>
          <a:xfrm>
            <a:off x="8534402" y="6305204"/>
            <a:ext cx="3125585" cy="423949"/>
          </a:xfrm>
          <a:prstGeom prst="rect">
            <a:avLst/>
          </a:prstGeom>
          <a:noFill/>
          <a:ln>
            <a:noFill/>
          </a:ln>
        </p:spPr>
      </p:pic>
    </p:spTree>
    <p:extLst>
      <p:ext uri="{BB962C8B-B14F-4D97-AF65-F5344CB8AC3E}">
        <p14:creationId xmlns:p14="http://schemas.microsoft.com/office/powerpoint/2010/main" val="1534535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1BCE-458A-B445-BD2C-DCB663438097}"/>
              </a:ext>
            </a:extLst>
          </p:cNvPr>
          <p:cNvSpPr>
            <a:spLocks noGrp="1"/>
          </p:cNvSpPr>
          <p:nvPr>
            <p:ph type="title"/>
          </p:nvPr>
        </p:nvSpPr>
        <p:spPr>
          <a:xfrm>
            <a:off x="457200" y="594359"/>
            <a:ext cx="3200400" cy="3172098"/>
          </a:xfrm>
        </p:spPr>
        <p:txBody>
          <a:bodyPr/>
          <a:lstStyle/>
          <a:p>
            <a:r>
              <a:rPr lang="en-US" dirty="0"/>
              <a:t>Large Group Discussion</a:t>
            </a:r>
          </a:p>
        </p:txBody>
      </p:sp>
      <p:graphicFrame>
        <p:nvGraphicFramePr>
          <p:cNvPr id="5" name="Content Placeholder 2">
            <a:extLst>
              <a:ext uri="{FF2B5EF4-FFF2-40B4-BE49-F238E27FC236}">
                <a16:creationId xmlns:a16="http://schemas.microsoft.com/office/drawing/2014/main" id="{A31D3829-04F1-DD4B-86D4-548CBE10515F}"/>
              </a:ext>
            </a:extLst>
          </p:cNvPr>
          <p:cNvGraphicFramePr>
            <a:graphicFrameLocks/>
          </p:cNvGraphicFramePr>
          <p:nvPr>
            <p:extLst>
              <p:ext uri="{D42A27DB-BD31-4B8C-83A1-F6EECF244321}">
                <p14:modId xmlns:p14="http://schemas.microsoft.com/office/powerpoint/2010/main" val="1152982956"/>
              </p:ext>
            </p:extLst>
          </p:nvPr>
        </p:nvGraphicFramePr>
        <p:xfrm>
          <a:off x="4599156" y="399505"/>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oogle Shape;150;p2">
            <a:extLst>
              <a:ext uri="{FF2B5EF4-FFF2-40B4-BE49-F238E27FC236}">
                <a16:creationId xmlns:a16="http://schemas.microsoft.com/office/drawing/2014/main" id="{F101FC27-14F1-544B-B99A-CFB118286FCF}"/>
              </a:ext>
            </a:extLst>
          </p:cNvPr>
          <p:cNvPicPr preferRelativeResize="0"/>
          <p:nvPr/>
        </p:nvPicPr>
        <p:blipFill rotWithShape="1">
          <a:blip r:embed="rId8"/>
          <a:srcRect/>
          <a:stretch/>
        </p:blipFill>
        <p:spPr>
          <a:xfrm>
            <a:off x="8534402" y="6305204"/>
            <a:ext cx="3125585" cy="423949"/>
          </a:xfrm>
          <a:prstGeom prst="rect">
            <a:avLst/>
          </a:prstGeom>
          <a:noFill/>
          <a:ln>
            <a:noFill/>
          </a:ln>
        </p:spPr>
      </p:pic>
    </p:spTree>
    <p:extLst>
      <p:ext uri="{BB962C8B-B14F-4D97-AF65-F5344CB8AC3E}">
        <p14:creationId xmlns:p14="http://schemas.microsoft.com/office/powerpoint/2010/main" val="3922358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4FEE-F4B1-9A4F-8977-F1288E7087B7}"/>
              </a:ext>
            </a:extLst>
          </p:cNvPr>
          <p:cNvSpPr>
            <a:spLocks noGrp="1"/>
          </p:cNvSpPr>
          <p:nvPr>
            <p:ph type="title"/>
          </p:nvPr>
        </p:nvSpPr>
        <p:spPr/>
        <p:txBody>
          <a:bodyPr/>
          <a:lstStyle/>
          <a:p>
            <a:r>
              <a:rPr lang="en-US" dirty="0"/>
              <a:t>Resources </a:t>
            </a:r>
          </a:p>
        </p:txBody>
      </p:sp>
      <p:sp>
        <p:nvSpPr>
          <p:cNvPr id="7" name="Content Placeholder 6">
            <a:extLst>
              <a:ext uri="{FF2B5EF4-FFF2-40B4-BE49-F238E27FC236}">
                <a16:creationId xmlns:a16="http://schemas.microsoft.com/office/drawing/2014/main" id="{09C621EE-A69C-4A50-8C31-85E9F8DC7860}"/>
              </a:ext>
            </a:extLst>
          </p:cNvPr>
          <p:cNvSpPr>
            <a:spLocks noGrp="1"/>
          </p:cNvSpPr>
          <p:nvPr>
            <p:ph idx="1"/>
          </p:nvPr>
        </p:nvSpPr>
        <p:spPr/>
        <p:txBody>
          <a:bodyPr>
            <a:normAutofit/>
          </a:bodyPr>
          <a:lstStyle/>
          <a:p>
            <a:endParaRPr lang="en-US" dirty="0"/>
          </a:p>
          <a:p>
            <a:r>
              <a:rPr lang="en-US" b="1" dirty="0">
                <a:hlinkClick r:id="rId2"/>
              </a:rPr>
              <a:t>Diversity @ Einstein - Anti-Racism Resources - </a:t>
            </a:r>
            <a:r>
              <a:rPr lang="en-US" b="1" dirty="0" err="1">
                <a:hlinkClick r:id="rId2"/>
              </a:rPr>
              <a:t>LibGuides</a:t>
            </a:r>
            <a:r>
              <a:rPr lang="en-US" b="1" dirty="0">
                <a:hlinkClick r:id="rId2"/>
              </a:rPr>
              <a:t> at Albert Einstein College of Medicine (einsteinmed.org)</a:t>
            </a:r>
            <a:endParaRPr lang="en-US" b="1" dirty="0"/>
          </a:p>
          <a:p>
            <a:endParaRPr lang="en-US" dirty="0"/>
          </a:p>
          <a:p>
            <a:r>
              <a:rPr lang="en-US" dirty="0">
                <a:hlinkClick r:id="rId3"/>
              </a:rPr>
              <a:t>Structural Competency Working Group | Berkeley, CA | structcomp.org</a:t>
            </a:r>
            <a:endParaRPr lang="en-US" dirty="0"/>
          </a:p>
          <a:p>
            <a:endParaRPr lang="en-US" dirty="0"/>
          </a:p>
          <a:p>
            <a:r>
              <a:rPr lang="en-US" dirty="0">
                <a:hlinkClick r:id="rId4"/>
              </a:rPr>
              <a:t>Research on Integrating Social &amp; Medical Care | SIREN | Evidence Library (ucsf.edu)</a:t>
            </a:r>
            <a:endParaRPr lang="en-US" dirty="0"/>
          </a:p>
          <a:p>
            <a:endParaRPr lang="en-US" dirty="0"/>
          </a:p>
          <a:p>
            <a:r>
              <a:rPr lang="en-US" dirty="0">
                <a:hlinkClick r:id="rId5"/>
              </a:rPr>
              <a:t>STFM Antiracism &amp; Health Equity </a:t>
            </a:r>
            <a:r>
              <a:rPr lang="en-US" u="sng" dirty="0">
                <a:hlinkClick r:id="rId5"/>
              </a:rPr>
              <a:t>Resources</a:t>
            </a:r>
            <a:r>
              <a:rPr lang="en-US" u="sng" dirty="0"/>
              <a:t> (</a:t>
            </a:r>
            <a:r>
              <a:rPr lang="en-US" u="sng" dirty="0" err="1"/>
              <a:t>stfm.org</a:t>
            </a:r>
            <a:r>
              <a:rPr lang="en-US" u="sng" dirty="0"/>
              <a:t>)</a:t>
            </a:r>
          </a:p>
        </p:txBody>
      </p:sp>
      <p:sp>
        <p:nvSpPr>
          <p:cNvPr id="3" name="Content Placeholder 2">
            <a:extLst>
              <a:ext uri="{FF2B5EF4-FFF2-40B4-BE49-F238E27FC236}">
                <a16:creationId xmlns:a16="http://schemas.microsoft.com/office/drawing/2014/main" id="{B73A9D61-8900-DE49-AB5A-2D24CCF6C778}"/>
              </a:ext>
            </a:extLst>
          </p:cNvPr>
          <p:cNvSpPr>
            <a:spLocks noGrp="1"/>
          </p:cNvSpPr>
          <p:nvPr>
            <p:ph type="body" sz="half" idx="4294967295"/>
          </p:nvPr>
        </p:nvSpPr>
        <p:spPr>
          <a:xfrm>
            <a:off x="2078038" y="5748338"/>
            <a:ext cx="10113962" cy="558800"/>
          </a:xfrm>
        </p:spPr>
        <p:txBody>
          <a:bodyPr>
            <a:normAutofit fontScale="25000" lnSpcReduction="20000"/>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r>
              <a:rPr lang="en-US" dirty="0">
                <a:hlinkClick r:id="rId2"/>
              </a:rPr>
              <a:t>Diversity @ Einstein - Anti-Racism Resources - </a:t>
            </a:r>
            <a:r>
              <a:rPr lang="en-US" dirty="0" err="1">
                <a:hlinkClick r:id="rId2"/>
              </a:rPr>
              <a:t>LibGuides</a:t>
            </a:r>
            <a:r>
              <a:rPr lang="en-US" dirty="0">
                <a:hlinkClick r:id="rId2"/>
              </a:rPr>
              <a:t> at Albert Einstein College of Medicine (einsteinmed.org)</a:t>
            </a:r>
            <a:endParaRPr lang="en-US" dirty="0"/>
          </a:p>
        </p:txBody>
      </p:sp>
      <p:pic>
        <p:nvPicPr>
          <p:cNvPr id="4" name="Google Shape;150;p2">
            <a:extLst>
              <a:ext uri="{FF2B5EF4-FFF2-40B4-BE49-F238E27FC236}">
                <a16:creationId xmlns:a16="http://schemas.microsoft.com/office/drawing/2014/main" id="{EF84E00B-B935-C146-BBC2-3A5949348970}"/>
              </a:ext>
            </a:extLst>
          </p:cNvPr>
          <p:cNvPicPr preferRelativeResize="0"/>
          <p:nvPr/>
        </p:nvPicPr>
        <p:blipFill rotWithShape="1">
          <a:blip r:embed="rId6"/>
          <a:srcRect/>
          <a:stretch/>
        </p:blipFill>
        <p:spPr>
          <a:xfrm>
            <a:off x="8534402" y="6305204"/>
            <a:ext cx="3125585" cy="423949"/>
          </a:xfrm>
          <a:prstGeom prst="rect">
            <a:avLst/>
          </a:prstGeom>
          <a:noFill/>
          <a:ln>
            <a:noFill/>
          </a:ln>
        </p:spPr>
      </p:pic>
    </p:spTree>
    <p:extLst>
      <p:ext uri="{BB962C8B-B14F-4D97-AF65-F5344CB8AC3E}">
        <p14:creationId xmlns:p14="http://schemas.microsoft.com/office/powerpoint/2010/main" val="3247997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A48B-378E-3F4E-A402-48FF49B439D6}"/>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EC3F1F76-594D-BB41-B2D1-363CB409DFE0}"/>
              </a:ext>
            </a:extLst>
          </p:cNvPr>
          <p:cNvSpPr>
            <a:spLocks noGrp="1"/>
          </p:cNvSpPr>
          <p:nvPr>
            <p:ph idx="1"/>
          </p:nvPr>
        </p:nvSpPr>
        <p:spPr/>
        <p:txBody>
          <a:bodyPr/>
          <a:lstStyle/>
          <a:p>
            <a:pPr marL="0" indent="0">
              <a:buNone/>
            </a:pPr>
            <a:r>
              <a:rPr lang="en-US" dirty="0"/>
              <a:t>Thuy Bui MD, University of Pittsburgh College of Medicine</a:t>
            </a:r>
          </a:p>
          <a:p>
            <a:pPr marL="0" indent="0">
              <a:buNone/>
            </a:pPr>
            <a:r>
              <a:rPr lang="en-US" dirty="0"/>
              <a:t>Diana </a:t>
            </a:r>
            <a:r>
              <a:rPr lang="en-US" dirty="0" err="1"/>
              <a:t>Avendano</a:t>
            </a:r>
            <a:r>
              <a:rPr lang="en-US" dirty="0"/>
              <a:t> </a:t>
            </a:r>
            <a:r>
              <a:rPr lang="en-US" dirty="0" err="1"/>
              <a:t>Morineau</a:t>
            </a:r>
            <a:r>
              <a:rPr lang="en-US" dirty="0"/>
              <a:t>, Montefiore Learning Network</a:t>
            </a:r>
          </a:p>
          <a:p>
            <a:pPr marL="0" indent="0">
              <a:buNone/>
            </a:pPr>
            <a:r>
              <a:rPr lang="en-US" dirty="0"/>
              <a:t>Richard Schwab, Montefiore Learning Network</a:t>
            </a:r>
          </a:p>
          <a:p>
            <a:pPr marL="0" indent="0">
              <a:buNone/>
            </a:pPr>
            <a:r>
              <a:rPr lang="en-US" dirty="0"/>
              <a:t>Cristina Gonzalez MD MEd, Albert Einstein College of Medicine</a:t>
            </a:r>
          </a:p>
        </p:txBody>
      </p:sp>
    </p:spTree>
    <p:extLst>
      <p:ext uri="{BB962C8B-B14F-4D97-AF65-F5344CB8AC3E}">
        <p14:creationId xmlns:p14="http://schemas.microsoft.com/office/powerpoint/2010/main" val="67434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B70A1F9-9DCD-FC4A-ADF5-822E9FDC398A}"/>
              </a:ext>
            </a:extLst>
          </p:cNvPr>
          <p:cNvGraphicFramePr/>
          <p:nvPr>
            <p:extLst>
              <p:ext uri="{D42A27DB-BD31-4B8C-83A1-F6EECF244321}">
                <p14:modId xmlns:p14="http://schemas.microsoft.com/office/powerpoint/2010/main" val="467918985"/>
              </p:ext>
            </p:extLst>
          </p:nvPr>
        </p:nvGraphicFramePr>
        <p:xfrm>
          <a:off x="922866" y="97893"/>
          <a:ext cx="10100734" cy="5947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oogle Shape;150;p2">
            <a:extLst>
              <a:ext uri="{FF2B5EF4-FFF2-40B4-BE49-F238E27FC236}">
                <a16:creationId xmlns:a16="http://schemas.microsoft.com/office/drawing/2014/main" id="{5BBF01C0-08FD-D749-8D19-AAE56C6C5ACE}"/>
              </a:ext>
            </a:extLst>
          </p:cNvPr>
          <p:cNvPicPr preferRelativeResize="0"/>
          <p:nvPr/>
        </p:nvPicPr>
        <p:blipFill rotWithShape="1">
          <a:blip r:embed="rId8"/>
          <a:srcRect/>
          <a:stretch/>
        </p:blipFill>
        <p:spPr>
          <a:xfrm>
            <a:off x="8632769" y="6257649"/>
            <a:ext cx="3125585" cy="423949"/>
          </a:xfrm>
          <a:prstGeom prst="rect">
            <a:avLst/>
          </a:prstGeom>
          <a:noFill/>
          <a:ln>
            <a:noFill/>
          </a:ln>
        </p:spPr>
      </p:pic>
    </p:spTree>
    <p:extLst>
      <p:ext uri="{BB962C8B-B14F-4D97-AF65-F5344CB8AC3E}">
        <p14:creationId xmlns:p14="http://schemas.microsoft.com/office/powerpoint/2010/main" val="179776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3" name="Google Shape;623;p60"/>
          <p:cNvSpPr txBox="1">
            <a:spLocks/>
          </p:cNvSpPr>
          <p:nvPr/>
        </p:nvSpPr>
        <p:spPr>
          <a:xfrm>
            <a:off x="2863710" y="5386897"/>
            <a:ext cx="6407355" cy="35390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600"/>
              </a:spcAft>
              <a:buClr>
                <a:srgbClr val="000000"/>
              </a:buClr>
              <a:buSzPts val="1200"/>
              <a:buFontTx/>
              <a:buNone/>
              <a:tabLst/>
              <a:defRPr/>
            </a:pPr>
            <a:r>
              <a:rPr kumimoji="0" lang="en-US" sz="1200" b="0" i="1" u="none" strike="noStrike" kern="1200" cap="none" spc="0" normalizeH="0" baseline="0" noProof="0" dirty="0">
                <a:ln>
                  <a:noFill/>
                </a:ln>
                <a:solidFill>
                  <a:prstClr val="black"/>
                </a:solidFill>
                <a:effectLst/>
                <a:uLnTx/>
                <a:uFillTx/>
                <a:latin typeface="Arial"/>
                <a:ea typeface="Arial"/>
                <a:cs typeface="Arial"/>
                <a:sym typeface="Arial"/>
              </a:rPr>
              <a:t>Developed by Vanderbilt’s Center for Medicine, Health and Society director, Jonathan </a:t>
            </a:r>
            <a:r>
              <a:rPr kumimoji="0" lang="en-US" sz="1200" b="0" i="1" u="none" strike="noStrike" kern="1200" cap="none" spc="0" normalizeH="0" baseline="0" noProof="0" dirty="0" err="1">
                <a:ln>
                  <a:noFill/>
                </a:ln>
                <a:solidFill>
                  <a:prstClr val="black"/>
                </a:solidFill>
                <a:effectLst/>
                <a:uLnTx/>
                <a:uFillTx/>
                <a:latin typeface="Arial"/>
                <a:ea typeface="Arial"/>
                <a:cs typeface="Arial"/>
                <a:sym typeface="Arial"/>
              </a:rPr>
              <a:t>Metzl</a:t>
            </a:r>
            <a:endParaRPr kumimoji="0" lang="en-US" sz="1200" b="0" i="1" u="none" strike="noStrike" kern="1200" cap="none" spc="0" normalizeH="0" baseline="0" noProof="0" dirty="0">
              <a:ln>
                <a:noFill/>
              </a:ln>
              <a:solidFill>
                <a:prstClr val="black"/>
              </a:solidFill>
              <a:effectLst/>
              <a:uLnTx/>
              <a:uFillTx/>
              <a:latin typeface="Arial"/>
              <a:ea typeface="Arial"/>
              <a:cs typeface="Arial"/>
              <a:sym typeface="Arial"/>
            </a:endParaRPr>
          </a:p>
        </p:txBody>
      </p:sp>
      <p:graphicFrame>
        <p:nvGraphicFramePr>
          <p:cNvPr id="625" name="Google Shape;622;p60">
            <a:extLst>
              <a:ext uri="{FF2B5EF4-FFF2-40B4-BE49-F238E27FC236}">
                <a16:creationId xmlns:a16="http://schemas.microsoft.com/office/drawing/2014/main" id="{27991FE8-E290-4034-A987-0EE000CFE222}"/>
              </a:ext>
            </a:extLst>
          </p:cNvPr>
          <p:cNvGraphicFramePr/>
          <p:nvPr>
            <p:extLst>
              <p:ext uri="{D42A27DB-BD31-4B8C-83A1-F6EECF244321}">
                <p14:modId xmlns:p14="http://schemas.microsoft.com/office/powerpoint/2010/main" val="3666718874"/>
              </p:ext>
            </p:extLst>
          </p:nvPr>
        </p:nvGraphicFramePr>
        <p:xfrm>
          <a:off x="248373" y="1137664"/>
          <a:ext cx="11638027" cy="5035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F73DD16E-028E-447E-9268-23FAA5304E23}"/>
              </a:ext>
            </a:extLst>
          </p:cNvPr>
          <p:cNvSpPr>
            <a:spLocks noGrp="1"/>
          </p:cNvSpPr>
          <p:nvPr>
            <p:ph type="title"/>
          </p:nvPr>
        </p:nvSpPr>
        <p:spPr/>
        <p:txBody>
          <a:bodyPr/>
          <a:lstStyle/>
          <a:p>
            <a:r>
              <a:rPr lang="en-US" sz="3600" dirty="0">
                <a:solidFill>
                  <a:schemeClr val="tx1"/>
                </a:solidFill>
              </a:rPr>
              <a:t>Structural Competency Pillars</a:t>
            </a:r>
          </a:p>
        </p:txBody>
      </p:sp>
      <p:sp>
        <p:nvSpPr>
          <p:cNvPr id="2" name="TextBox 1">
            <a:extLst>
              <a:ext uri="{FF2B5EF4-FFF2-40B4-BE49-F238E27FC236}">
                <a16:creationId xmlns:a16="http://schemas.microsoft.com/office/drawing/2014/main" id="{86959F1A-41A4-DE4D-9C37-35828AD7D947}"/>
              </a:ext>
            </a:extLst>
          </p:cNvPr>
          <p:cNvSpPr txBox="1"/>
          <p:nvPr/>
        </p:nvSpPr>
        <p:spPr>
          <a:xfrm>
            <a:off x="294283" y="2926191"/>
            <a:ext cx="2279904"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Identify structures that influence clinical encounters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A502AD6-1A2F-EE47-84C0-88E7DB1FE00C}"/>
              </a:ext>
            </a:extLst>
          </p:cNvPr>
          <p:cNvSpPr txBox="1"/>
          <p:nvPr/>
        </p:nvSpPr>
        <p:spPr>
          <a:xfrm>
            <a:off x="2738398" y="3061961"/>
            <a:ext cx="20383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Develop an extra-clinical language of structure</a:t>
            </a:r>
          </a:p>
        </p:txBody>
      </p:sp>
      <p:sp>
        <p:nvSpPr>
          <p:cNvPr id="7" name="TextBox 6">
            <a:extLst>
              <a:ext uri="{FF2B5EF4-FFF2-40B4-BE49-F238E27FC236}">
                <a16:creationId xmlns:a16="http://schemas.microsoft.com/office/drawing/2014/main" id="{10A1D66F-DD02-9444-8FEB-78D091BBEEFA}"/>
              </a:ext>
            </a:extLst>
          </p:cNvPr>
          <p:cNvSpPr txBox="1"/>
          <p:nvPr/>
        </p:nvSpPr>
        <p:spPr>
          <a:xfrm>
            <a:off x="5048213" y="2928052"/>
            <a:ext cx="2038350"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Rearticulate “cultural” </a:t>
            </a:r>
            <a:r>
              <a:rPr lang="en-US" sz="2500" dirty="0">
                <a:solidFill>
                  <a:prstClr val="white"/>
                </a:solidFill>
                <a:latin typeface="Calibri" panose="020F0502020204030204"/>
              </a:rPr>
              <a:t>presentations</a:t>
            </a: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 in structural terms</a:t>
            </a:r>
          </a:p>
        </p:txBody>
      </p:sp>
      <p:sp>
        <p:nvSpPr>
          <p:cNvPr id="8" name="TextBox 7">
            <a:extLst>
              <a:ext uri="{FF2B5EF4-FFF2-40B4-BE49-F238E27FC236}">
                <a16:creationId xmlns:a16="http://schemas.microsoft.com/office/drawing/2014/main" id="{93F3C279-5441-5741-B434-A39082707550}"/>
              </a:ext>
            </a:extLst>
          </p:cNvPr>
          <p:cNvSpPr txBox="1"/>
          <p:nvPr/>
        </p:nvSpPr>
        <p:spPr>
          <a:xfrm>
            <a:off x="7433999" y="2944396"/>
            <a:ext cx="20383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Observe and imagine structural interventions</a:t>
            </a:r>
          </a:p>
        </p:txBody>
      </p:sp>
      <p:sp>
        <p:nvSpPr>
          <p:cNvPr id="9" name="TextBox 8">
            <a:extLst>
              <a:ext uri="{FF2B5EF4-FFF2-40B4-BE49-F238E27FC236}">
                <a16:creationId xmlns:a16="http://schemas.microsoft.com/office/drawing/2014/main" id="{3D29D235-5F61-3342-A3F4-6116CB933692}"/>
              </a:ext>
            </a:extLst>
          </p:cNvPr>
          <p:cNvSpPr txBox="1"/>
          <p:nvPr/>
        </p:nvSpPr>
        <p:spPr>
          <a:xfrm>
            <a:off x="9749027" y="2963446"/>
            <a:ext cx="20383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n-US" sz="2500" b="0" i="0" u="none" strike="noStrike" kern="1200" cap="none" spc="0" normalizeH="0" baseline="0" noProof="0" dirty="0">
                <a:ln>
                  <a:noFill/>
                </a:ln>
                <a:solidFill>
                  <a:prstClr val="white"/>
                </a:solidFill>
                <a:effectLst/>
                <a:uLnTx/>
                <a:uFillTx/>
                <a:latin typeface="Calibri" panose="020F0502020204030204"/>
                <a:ea typeface="+mn-ea"/>
                <a:cs typeface="+mn-cs"/>
              </a:rPr>
              <a:t>Nurture awareness of structural humility</a:t>
            </a:r>
          </a:p>
        </p:txBody>
      </p:sp>
      <p:pic>
        <p:nvPicPr>
          <p:cNvPr id="10" name="Google Shape;150;p2">
            <a:extLst>
              <a:ext uri="{FF2B5EF4-FFF2-40B4-BE49-F238E27FC236}">
                <a16:creationId xmlns:a16="http://schemas.microsoft.com/office/drawing/2014/main" id="{A47A6CCF-4637-A347-AA97-383587AAD627}"/>
              </a:ext>
            </a:extLst>
          </p:cNvPr>
          <p:cNvPicPr preferRelativeResize="0"/>
          <p:nvPr/>
        </p:nvPicPr>
        <p:blipFill rotWithShape="1">
          <a:blip r:embed="rId8"/>
          <a:srcRect/>
          <a:stretch/>
        </p:blipFill>
        <p:spPr>
          <a:xfrm>
            <a:off x="8534402" y="6305204"/>
            <a:ext cx="3125585" cy="423949"/>
          </a:xfrm>
          <a:prstGeom prst="rect">
            <a:avLst/>
          </a:prstGeom>
          <a:noFill/>
          <a:ln>
            <a:noFill/>
          </a:ln>
        </p:spPr>
      </p:pic>
    </p:spTree>
    <p:extLst>
      <p:ext uri="{BB962C8B-B14F-4D97-AF65-F5344CB8AC3E}">
        <p14:creationId xmlns:p14="http://schemas.microsoft.com/office/powerpoint/2010/main" val="157817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 name="Title 5">
            <a:extLst>
              <a:ext uri="{FF2B5EF4-FFF2-40B4-BE49-F238E27FC236}">
                <a16:creationId xmlns:a16="http://schemas.microsoft.com/office/drawing/2014/main" id="{E3906C6D-7DA8-4D19-B9EF-D4B97155957C}"/>
              </a:ext>
            </a:extLst>
          </p:cNvPr>
          <p:cNvSpPr>
            <a:spLocks noGrp="1"/>
          </p:cNvSpPr>
          <p:nvPr>
            <p:ph type="title"/>
          </p:nvPr>
        </p:nvSpPr>
        <p:spPr>
          <a:xfrm>
            <a:off x="1733429" y="2652691"/>
            <a:ext cx="8441141" cy="1355750"/>
          </a:xfrm>
        </p:spPr>
        <p:txBody>
          <a:bodyPr vert="horz" lIns="91440" tIns="45720" rIns="91440" bIns="45720" rtlCol="0" anchor="b">
            <a:normAutofit fontScale="90000"/>
          </a:bodyPr>
          <a:lstStyle/>
          <a:p>
            <a:pPr algn="ctr"/>
            <a:r>
              <a:rPr lang="en-US" sz="4600" b="1" kern="1200" dirty="0">
                <a:solidFill>
                  <a:schemeClr val="tx1"/>
                </a:solidFill>
                <a:latin typeface="+mj-lt"/>
                <a:ea typeface="+mj-ea"/>
                <a:cs typeface="+mj-cs"/>
              </a:rPr>
              <a:t>Structural Competency is Important for Providers to learn. </a:t>
            </a:r>
          </a:p>
        </p:txBody>
      </p:sp>
      <p:pic>
        <p:nvPicPr>
          <p:cNvPr id="1036" name="Picture 12" descr="Diversity is dapper as LI med students don white coats - Innovate Long  Island">
            <a:extLst>
              <a:ext uri="{FF2B5EF4-FFF2-40B4-BE49-F238E27FC236}">
                <a16:creationId xmlns:a16="http://schemas.microsoft.com/office/drawing/2014/main" id="{3CF5834F-117B-4C25-86AB-68B9801F2E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7466"/>
          <a:stretch/>
        </p:blipFill>
        <p:spPr bwMode="auto">
          <a:xfrm>
            <a:off x="3649321" y="3"/>
            <a:ext cx="4609359" cy="2130473"/>
          </a:xfrm>
          <a:custGeom>
            <a:avLst/>
            <a:gdLst/>
            <a:ahLst/>
            <a:cxnLst/>
            <a:rect l="l" t="t" r="r" b="b"/>
            <a:pathLst>
              <a:path w="4609359" h="2130473">
                <a:moveTo>
                  <a:pt x="986689" y="0"/>
                </a:moveTo>
                <a:lnTo>
                  <a:pt x="4609359" y="0"/>
                </a:lnTo>
                <a:lnTo>
                  <a:pt x="3622670"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A new way to strengthen the doctor-patient relationship | Northwell Health">
            <a:extLst>
              <a:ext uri="{FF2B5EF4-FFF2-40B4-BE49-F238E27FC236}">
                <a16:creationId xmlns:a16="http://schemas.microsoft.com/office/drawing/2014/main" id="{7318547E-A792-40AB-92DC-DAB2FA922C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5" r="3" b="26784"/>
          <a:stretch/>
        </p:blipFill>
        <p:spPr bwMode="auto">
          <a:xfrm>
            <a:off x="20" y="-6954"/>
            <a:ext cx="4475120" cy="2130473"/>
          </a:xfrm>
          <a:custGeom>
            <a:avLst/>
            <a:gdLst/>
            <a:ahLst/>
            <a:cxnLst/>
            <a:rect l="l" t="t" r="r" b="b"/>
            <a:pathLst>
              <a:path w="4475140" h="2130473">
                <a:moveTo>
                  <a:pt x="0" y="0"/>
                </a:moveTo>
                <a:lnTo>
                  <a:pt x="1074821" y="0"/>
                </a:lnTo>
                <a:lnTo>
                  <a:pt x="1074821" y="239"/>
                </a:lnTo>
                <a:lnTo>
                  <a:pt x="4475140" y="239"/>
                </a:lnTo>
                <a:lnTo>
                  <a:pt x="3488563"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pic>
        <p:nvPicPr>
          <p:cNvPr id="1038" name="Picture 14" descr="Incoming medical students formally welcomed at White Coat Ceremony |  Quinnipiac Now">
            <a:extLst>
              <a:ext uri="{FF2B5EF4-FFF2-40B4-BE49-F238E27FC236}">
                <a16:creationId xmlns:a16="http://schemas.microsoft.com/office/drawing/2014/main" id="{9326DC65-0CB1-471F-8480-A10089A5AE1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5" r="-3" b="32493"/>
          <a:stretch/>
        </p:blipFill>
        <p:spPr bwMode="auto">
          <a:xfrm>
            <a:off x="7431341" y="1"/>
            <a:ext cx="4760659" cy="2130473"/>
          </a:xfrm>
          <a:custGeom>
            <a:avLst/>
            <a:gdLst/>
            <a:ahLst/>
            <a:cxnLst/>
            <a:rect l="l" t="t" r="r" b="b"/>
            <a:pathLst>
              <a:path w="4760659" h="2130473">
                <a:moveTo>
                  <a:pt x="986689" y="0"/>
                </a:moveTo>
                <a:lnTo>
                  <a:pt x="4760659" y="0"/>
                </a:lnTo>
                <a:lnTo>
                  <a:pt x="4760659"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pic>
        <p:nvPicPr>
          <p:cNvPr id="1040" name="Picture 16" descr="African American doctor using tablet pc with Hispanic patient">
            <a:extLst>
              <a:ext uri="{FF2B5EF4-FFF2-40B4-BE49-F238E27FC236}">
                <a16:creationId xmlns:a16="http://schemas.microsoft.com/office/drawing/2014/main" id="{7111EA89-0D6B-414D-9DF1-8AC74B8119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 b="13611"/>
          <a:stretch/>
        </p:blipFill>
        <p:spPr bwMode="auto">
          <a:xfrm>
            <a:off x="7716860" y="4683319"/>
            <a:ext cx="4475140" cy="2174680"/>
          </a:xfrm>
          <a:custGeom>
            <a:avLst/>
            <a:gdLst/>
            <a:ahLst/>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a:noFill/>
          <a:extLst>
            <a:ext uri="{909E8E84-426E-40DD-AFC4-6F175D3DCCD1}">
              <a14:hiddenFill xmlns:a14="http://schemas.microsoft.com/office/drawing/2010/main">
                <a:solidFill>
                  <a:srgbClr val="FFFFFF"/>
                </a:solidFill>
              </a14:hiddenFill>
            </a:ext>
          </a:extLst>
        </p:spPr>
      </p:pic>
      <p:pic>
        <p:nvPicPr>
          <p:cNvPr id="1048" name="Picture 24" descr="Jewish Doctor Stock Video Footage - 4K and HD Video Clips | Shutterstock">
            <a:extLst>
              <a:ext uri="{FF2B5EF4-FFF2-40B4-BE49-F238E27FC236}">
                <a16:creationId xmlns:a16="http://schemas.microsoft.com/office/drawing/2014/main" id="{3C447ECB-0D8C-4617-BA6A-80EF15959EC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135" r="1" b="1"/>
          <a:stretch/>
        </p:blipFill>
        <p:spPr bwMode="auto">
          <a:xfrm>
            <a:off x="4039737" y="4682838"/>
            <a:ext cx="4523640" cy="2175160"/>
          </a:xfrm>
          <a:custGeom>
            <a:avLst/>
            <a:gdLst/>
            <a:ahLst/>
            <a:cxnLst/>
            <a:rect l="l" t="t" r="r" b="b"/>
            <a:pathLst>
              <a:path w="4523640" h="2175160">
                <a:moveTo>
                  <a:pt x="0" y="0"/>
                </a:moveTo>
                <a:lnTo>
                  <a:pt x="4523640" y="0"/>
                </a:lnTo>
                <a:lnTo>
                  <a:pt x="3516256" y="2175160"/>
                </a:lnTo>
                <a:lnTo>
                  <a:pt x="0" y="2175160"/>
                </a:lnTo>
                <a:lnTo>
                  <a:pt x="0" y="2174920"/>
                </a:lnTo>
                <a:lnTo>
                  <a:pt x="14159" y="2174920"/>
                </a:lnTo>
                <a:lnTo>
                  <a:pt x="1021100" y="718"/>
                </a:lnTo>
                <a:lnTo>
                  <a:pt x="0" y="718"/>
                </a:lnTo>
                <a:close/>
              </a:path>
            </a:pathLst>
          </a:custGeom>
          <a:noFill/>
          <a:extLst>
            <a:ext uri="{909E8E84-426E-40DD-AFC4-6F175D3DCCD1}">
              <a14:hiddenFill xmlns:a14="http://schemas.microsoft.com/office/drawing/2010/main">
                <a:solidFill>
                  <a:srgbClr val="FFFFFF"/>
                </a:solidFill>
              </a14:hiddenFill>
            </a:ext>
          </a:extLst>
        </p:spPr>
      </p:pic>
      <p:pic>
        <p:nvPicPr>
          <p:cNvPr id="9" name="Picture 22" descr="Suddenly, Public Health Officials Say Social Justice Matters More Than  Social Distance - POLITICO">
            <a:extLst>
              <a:ext uri="{FF2B5EF4-FFF2-40B4-BE49-F238E27FC236}">
                <a16:creationId xmlns:a16="http://schemas.microsoft.com/office/drawing/2014/main" id="{FE93D867-975B-4CAD-8C13-074A8E8BC34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0197" r="-2" b="23214"/>
          <a:stretch/>
        </p:blipFill>
        <p:spPr bwMode="auto">
          <a:xfrm>
            <a:off x="-2" y="4689793"/>
            <a:ext cx="4908824" cy="2175160"/>
          </a:xfrm>
          <a:custGeom>
            <a:avLst/>
            <a:gdLst/>
            <a:ahLst/>
            <a:cxnLst/>
            <a:rect l="l" t="t" r="r" b="b"/>
            <a:pathLst>
              <a:path w="4908824" h="2175160">
                <a:moveTo>
                  <a:pt x="0" y="0"/>
                </a:moveTo>
                <a:lnTo>
                  <a:pt x="4908824" y="0"/>
                </a:lnTo>
                <a:lnTo>
                  <a:pt x="3901440" y="2175160"/>
                </a:lnTo>
                <a:lnTo>
                  <a:pt x="0" y="217516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01613-E61D-4463-A2CB-B2D55C7BC677}"/>
              </a:ext>
            </a:extLst>
          </p:cNvPr>
          <p:cNvSpPr>
            <a:spLocks noGrp="1"/>
          </p:cNvSpPr>
          <p:nvPr>
            <p:ph type="title" idx="4294967295"/>
          </p:nvPr>
        </p:nvSpPr>
        <p:spPr>
          <a:xfrm>
            <a:off x="1066800" y="1979613"/>
            <a:ext cx="10058400" cy="1449387"/>
          </a:xfrm>
        </p:spPr>
        <p:txBody>
          <a:bodyPr/>
          <a:lstStyle/>
          <a:p>
            <a:pPr algn="ctr"/>
            <a:r>
              <a:rPr lang="en-US" dirty="0"/>
              <a:t>Quiz Time</a:t>
            </a:r>
          </a:p>
        </p:txBody>
      </p:sp>
    </p:spTree>
    <p:extLst>
      <p:ext uri="{BB962C8B-B14F-4D97-AF65-F5344CB8AC3E}">
        <p14:creationId xmlns:p14="http://schemas.microsoft.com/office/powerpoint/2010/main" val="115822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7 Conversation Starters Better Than &quot;What Do You Do?&quot;—and 7 That Are Even  Worse - Align Leadership">
            <a:extLst>
              <a:ext uri="{FF2B5EF4-FFF2-40B4-BE49-F238E27FC236}">
                <a16:creationId xmlns:a16="http://schemas.microsoft.com/office/drawing/2014/main" id="{B2D6FA46-6EE6-45B8-81DD-17F81405667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502" t="1908" r="8048"/>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52300F-8CAC-4604-AA10-10EA04E625E5}"/>
              </a:ext>
            </a:extLst>
          </p:cNvPr>
          <p:cNvSpPr>
            <a:spLocks noGrp="1"/>
          </p:cNvSpPr>
          <p:nvPr>
            <p:ph type="title"/>
          </p:nvPr>
        </p:nvSpPr>
        <p:spPr>
          <a:xfrm>
            <a:off x="353667" y="4022953"/>
            <a:ext cx="9078562" cy="2387600"/>
          </a:xfrm>
        </p:spPr>
        <p:txBody>
          <a:bodyPr vert="horz" lIns="91440" tIns="45720" rIns="91440" bIns="45720" rtlCol="0" anchor="b">
            <a:normAutofit/>
          </a:bodyPr>
          <a:lstStyle/>
          <a:p>
            <a:r>
              <a:rPr lang="en-US" sz="6000" b="1" dirty="0">
                <a:effectLst/>
              </a:rPr>
              <a:t>Traditional Precepting</a:t>
            </a:r>
            <a:endParaRPr lang="en-US" sz="6000" dirty="0"/>
          </a:p>
        </p:txBody>
      </p:sp>
    </p:spTree>
    <p:extLst>
      <p:ext uri="{BB962C8B-B14F-4D97-AF65-F5344CB8AC3E}">
        <p14:creationId xmlns:p14="http://schemas.microsoft.com/office/powerpoint/2010/main" val="8382912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E2A84"/>
      </a:dk2>
      <a:lt2>
        <a:srgbClr val="DCD8DC"/>
      </a:lt2>
      <a:accent1>
        <a:srgbClr val="4E2A84"/>
      </a:accent1>
      <a:accent2>
        <a:srgbClr val="372058"/>
      </a:accent2>
      <a:accent3>
        <a:srgbClr val="CDB5DC"/>
      </a:accent3>
      <a:accent4>
        <a:srgbClr val="EEE6F3"/>
      </a:accent4>
      <a:accent5>
        <a:srgbClr val="494949"/>
      </a:accent5>
      <a:accent6>
        <a:srgbClr val="7F7B99"/>
      </a:accent6>
      <a:hlink>
        <a:srgbClr val="595959"/>
      </a:hlink>
      <a:folHlink>
        <a:srgbClr val="8C8C8C"/>
      </a:folHlink>
    </a:clrScheme>
    <a:fontScheme name="Custom 2">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50B04FE1-6B33-403A-99B7-70ECF484447F}" vid="{C7459FCE-5889-4ED7-9D68-C72A97097AF1}"/>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6379</TotalTime>
  <Words>3646</Words>
  <Application>Microsoft Office PowerPoint</Application>
  <PresentationFormat>Widescreen</PresentationFormat>
  <Paragraphs>380</Paragraphs>
  <Slides>47</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Arial Unicode MS</vt:lpstr>
      <vt:lpstr>Calibri</vt:lpstr>
      <vt:lpstr>Calibri Light</vt:lpstr>
      <vt:lpstr>Roboto</vt:lpstr>
      <vt:lpstr>Times New Roman</vt:lpstr>
      <vt:lpstr>Wingdings</vt:lpstr>
      <vt:lpstr>Retrospect</vt:lpstr>
      <vt:lpstr>Office Theme</vt:lpstr>
      <vt:lpstr>Demystifying structural competency: promoting anti-racist training in ambulatory medical education</vt:lpstr>
      <vt:lpstr>Learning Objectives</vt:lpstr>
      <vt:lpstr>Structural Competency Defined</vt:lpstr>
      <vt:lpstr>In other words….</vt:lpstr>
      <vt:lpstr>PowerPoint Presentation</vt:lpstr>
      <vt:lpstr>Structural Competency Pillars</vt:lpstr>
      <vt:lpstr>Structural Competency is Important for Providers to learn. </vt:lpstr>
      <vt:lpstr>Quiz Time</vt:lpstr>
      <vt:lpstr>Traditional Precepting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Traditional Precepting Reflection</vt:lpstr>
      <vt:lpstr>Adapted One-Minute Preceptor </vt:lpstr>
      <vt:lpstr>One Minute Preceptor (OMP)</vt:lpstr>
      <vt:lpstr>Structurally Competent OMP</vt:lpstr>
      <vt:lpstr>Example Preceptor Prompts </vt:lpstr>
      <vt:lpstr>Structurally Competent OMP</vt:lpstr>
      <vt:lpstr>Example Preceptor Prompts</vt:lpstr>
      <vt:lpstr>Structurally Competent OMP</vt:lpstr>
      <vt:lpstr>Example Preceptor Prompts</vt:lpstr>
      <vt:lpstr>Structurally Competent OMP</vt:lpstr>
      <vt:lpstr>Example Preceptor Prompts</vt:lpstr>
      <vt:lpstr>Structurally Competent OMP</vt:lpstr>
      <vt:lpstr>Structurally Competent OMP</vt:lpstr>
      <vt:lpstr>Structural Differential</vt:lpstr>
      <vt:lpstr>Create a prioritized clinical problem list </vt:lpstr>
      <vt:lpstr>Identify structural root causes for clinical problems</vt:lpstr>
      <vt:lpstr>Generate a prioritized structural problem list</vt:lpstr>
      <vt:lpstr>Develop solutions to address structural problems </vt:lpstr>
      <vt:lpstr>Structurally Competent Precepting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Large Group Discussion</vt:lpstr>
      <vt:lpstr>Resources </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structural competency: promoting anti-racist training in ambulatory medical education</dc:title>
  <dc:creator>Fathi Hassan</dc:creator>
  <cp:lastModifiedBy>Clare Petrie</cp:lastModifiedBy>
  <cp:revision>200</cp:revision>
  <dcterms:created xsi:type="dcterms:W3CDTF">2021-02-06T21:43:35Z</dcterms:created>
  <dcterms:modified xsi:type="dcterms:W3CDTF">2021-02-16T01:11:31Z</dcterms:modified>
</cp:coreProperties>
</file>