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FBE7"/>
    <a:srgbClr val="35B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aurenhersh\Library\Containers\com.apple.mail\Data\Library\Mail%20Downloads\2CFCFB79-AEC2-48FC-8071-C8532FD354CB\Hotspotting%20Poster%20Data%20--%20Quantitati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aurenhersh\Library\Containers\com.apple.mail\Data\Library\Mail%20Downloads\2CFCFB79-AEC2-48FC-8071-C8532FD354CB\Hotspotting%20Poster%20Data%20--%20Quantitativ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aurenhersh\Library\Containers\com.apple.mail\Data\Library\Mail%20Downloads\2CFCFB79-AEC2-48FC-8071-C8532FD354CB\Hotspotting%20Poster%20Data%20--%20Quantitativ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aurenhersh\Library\Containers\com.apple.mail\Data\Library\Mail%20Downloads\2CFCFB79-AEC2-48FC-8071-C8532FD354CB\Hotspotting%20Poster%20Data%20--%20Quantitativ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aurenhersh\Desktop\Hotspotting%20Poster%20Data%20NEXUS%20--%20Quantitativ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aurenhersh\Library\Containers\com.microsoft.Excel\Data\Library\Application%20Support\Microsoft\Hotspotting%20Poster%20Data%20NEXUS%20--%20Quantitative%20(version%201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aurenhersh\Library\Containers\com.microsoft.Excel\Data\Library\Application%20Support\Microsoft\Hotspotting%20Poster%20Data%20NEXUS%20--%20Quantitative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Number of Hotspotting Patients</a:t>
            </a:r>
            <a:r>
              <a:rPr lang="en-US" b="1" baseline="0" dirty="0">
                <a:solidFill>
                  <a:schemeClr val="tx1"/>
                </a:solidFill>
              </a:rPr>
              <a:t> by Age Group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Sheet1!$A$6:$A$11</c:f>
              <c:strCache>
                <c:ptCount val="6"/>
                <c:pt idx="0">
                  <c:v>Patient Age 30-39</c:v>
                </c:pt>
                <c:pt idx="1">
                  <c:v>Patient Age 40-49</c:v>
                </c:pt>
                <c:pt idx="2">
                  <c:v>Patient Age 50-59</c:v>
                </c:pt>
                <c:pt idx="3">
                  <c:v>Patient Age 60-69</c:v>
                </c:pt>
                <c:pt idx="4">
                  <c:v>Patient Age 70-79</c:v>
                </c:pt>
                <c:pt idx="5">
                  <c:v>Patient Age 80-89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9-2F4B-8DF7-523CB09DF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0950736"/>
        <c:axId val="1070952368"/>
      </c:barChart>
      <c:catAx>
        <c:axId val="10709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952368"/>
        <c:crosses val="autoZero"/>
        <c:auto val="1"/>
        <c:lblAlgn val="ctr"/>
        <c:lblOffset val="100"/>
        <c:noMultiLvlLbl val="0"/>
      </c:catAx>
      <c:valAx>
        <c:axId val="107095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95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Percentage of Male vs. Female Patients in Hotspotting Cohort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BC4-A44A-8142-94394043080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BC4-A44A-8142-94394043080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BC4-A44A-8142-94394043080D}"/>
                </c:ext>
              </c:extLst>
            </c:dLbl>
            <c:dLbl>
              <c:idx val="1"/>
              <c:layout>
                <c:manualLayout>
                  <c:x val="0.1841029736564852"/>
                  <c:y val="-0.12542543465520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C4-A44A-8142-943940430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Sheet1!$A$12:$A$13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Sheet1!$B$12:$B$13</c:f>
              <c:numCache>
                <c:formatCode>0.0%</c:formatCode>
                <c:ptCount val="2"/>
                <c:pt idx="0">
                  <c:v>0.38709677419354838</c:v>
                </c:pt>
                <c:pt idx="1">
                  <c:v>0.64516129032258063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C4-A44A-8142-943940430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'[Hotspotting Poster Data -- Quantitative.xlsx]Hotspotting DX'!$A$1:$A$11</c:f>
              <c:strCache>
                <c:ptCount val="10"/>
                <c:pt idx="0">
                  <c:v>Diabetes Mellitus</c:v>
                </c:pt>
                <c:pt idx="1">
                  <c:v>Hypertension</c:v>
                </c:pt>
                <c:pt idx="2">
                  <c:v>Asthma / COPD</c:v>
                </c:pt>
                <c:pt idx="3">
                  <c:v>Chronic Pain</c:v>
                </c:pt>
                <c:pt idx="4">
                  <c:v>Chronic Kidney Disease</c:v>
                </c:pt>
                <c:pt idx="5">
                  <c:v>Congestive Heart Failure</c:v>
                </c:pt>
                <c:pt idx="6">
                  <c:v>Stroke</c:v>
                </c:pt>
                <c:pt idx="7">
                  <c:v>Cognitive Impairment/Dementia</c:v>
                </c:pt>
                <c:pt idx="8">
                  <c:v>Hyperlipidemia</c:v>
                </c:pt>
                <c:pt idx="9">
                  <c:v>Ambulatory Dysfunction / Falls</c:v>
                </c:pt>
              </c:strCache>
            </c:strRef>
          </c:cat>
          <c:val>
            <c:numRef>
              <c:f>'[Hotspotting Poster Data -- Quantitative.xlsx]Hotspotting DX'!$B$1:$B$11</c:f>
              <c:numCache>
                <c:formatCode>0.0%</c:formatCode>
                <c:ptCount val="11"/>
                <c:pt idx="0">
                  <c:v>0.58064516129032295</c:v>
                </c:pt>
                <c:pt idx="1">
                  <c:v>0.54838709677419395</c:v>
                </c:pt>
                <c:pt idx="2">
                  <c:v>0.35483870967741898</c:v>
                </c:pt>
                <c:pt idx="3">
                  <c:v>0.29032258064516098</c:v>
                </c:pt>
                <c:pt idx="4">
                  <c:v>0.29032258064516098</c:v>
                </c:pt>
                <c:pt idx="5">
                  <c:v>0.25806451612903197</c:v>
                </c:pt>
                <c:pt idx="6">
                  <c:v>0.16129032258064499</c:v>
                </c:pt>
                <c:pt idx="7">
                  <c:v>0.125</c:v>
                </c:pt>
                <c:pt idx="8">
                  <c:v>9.6774193548387094E-2</c:v>
                </c:pt>
                <c:pt idx="9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B-EE4F-B4E7-93CE6E312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-874682368"/>
        <c:axId val="-819963904"/>
      </c:barChart>
      <c:catAx>
        <c:axId val="-87468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9963904"/>
        <c:crossesAt val="0"/>
        <c:auto val="1"/>
        <c:lblAlgn val="ctr"/>
        <c:lblOffset val="100"/>
        <c:noMultiLvlLbl val="0"/>
      </c:catAx>
      <c:valAx>
        <c:axId val="-81996390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-87468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75786546035778"/>
          <c:y val="3.5111671199934455E-2"/>
          <c:w val="0.60860247013592794"/>
          <c:h val="0.92977665760013106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Sheet1!$A$29:$A$33</c:f>
              <c:strCache>
                <c:ptCount val="5"/>
                <c:pt idx="0">
                  <c:v>Depression / Anxiety</c:v>
                </c:pt>
                <c:pt idx="1">
                  <c:v>Substance Use Disorder</c:v>
                </c:pt>
                <c:pt idx="2">
                  <c:v>Bipolar</c:v>
                </c:pt>
                <c:pt idx="3">
                  <c:v>Mental Health (NOS)</c:v>
                </c:pt>
                <c:pt idx="4">
                  <c:v>Schizophrenia</c:v>
                </c:pt>
              </c:strCache>
            </c:strRef>
          </c:cat>
          <c:val>
            <c:numRef>
              <c:f>Sheet1!$B$29:$B$33</c:f>
              <c:numCache>
                <c:formatCode>0.0%</c:formatCode>
                <c:ptCount val="5"/>
                <c:pt idx="0">
                  <c:v>0.41935483870967744</c:v>
                </c:pt>
                <c:pt idx="1">
                  <c:v>0.19354838709677419</c:v>
                </c:pt>
                <c:pt idx="2">
                  <c:v>9.6774193548387094E-2</c:v>
                </c:pt>
                <c:pt idx="3">
                  <c:v>9.6774193548387094E-2</c:v>
                </c:pt>
                <c:pt idx="4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E-3545-96F4-90797A3E9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490440527"/>
        <c:axId val="1467639423"/>
      </c:barChart>
      <c:catAx>
        <c:axId val="14904405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639423"/>
        <c:crosses val="autoZero"/>
        <c:auto val="1"/>
        <c:lblAlgn val="ctr"/>
        <c:lblOffset val="100"/>
        <c:noMultiLvlLbl val="0"/>
      </c:catAx>
      <c:valAx>
        <c:axId val="146763942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490440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Sheet1!$I$37</c:f>
              <c:strCache>
                <c:ptCount val="1"/>
                <c:pt idx="0">
                  <c:v>Number of Teams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Sheet1!$H$38:$H$45</c:f>
              <c:strCache>
                <c:ptCount val="8"/>
                <c:pt idx="0">
                  <c:v>Improving medication management</c:v>
                </c:pt>
                <c:pt idx="1">
                  <c:v>Improving mobility</c:v>
                </c:pt>
                <c:pt idx="2">
                  <c:v>Improving chronic disease management</c:v>
                </c:pt>
                <c:pt idx="3">
                  <c:v>Improving transportation access</c:v>
                </c:pt>
                <c:pt idx="4">
                  <c:v>Improving housing access</c:v>
                </c:pt>
                <c:pt idx="5">
                  <c:v>Improving navigation of healthcare systems</c:v>
                </c:pt>
                <c:pt idx="6">
                  <c:v>Improving social connectedness</c:v>
                </c:pt>
                <c:pt idx="7">
                  <c:v>Improving nutritional status</c:v>
                </c:pt>
              </c:strCache>
            </c:strRef>
          </c:cat>
          <c:val>
            <c:numRef>
              <c:f>Sheet1!$I$38:$I$45</c:f>
              <c:numCache>
                <c:formatCode>General</c:formatCode>
                <c:ptCount val="8"/>
                <c:pt idx="0">
                  <c:v>13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D-684D-94EF-D37A66CE3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-816879008"/>
        <c:axId val="-817436912"/>
      </c:barChart>
      <c:catAx>
        <c:axId val="-81687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7436912"/>
        <c:crosses val="autoZero"/>
        <c:auto val="1"/>
        <c:lblAlgn val="ctr"/>
        <c:lblOffset val="100"/>
        <c:noMultiLvlLbl val="0"/>
      </c:catAx>
      <c:valAx>
        <c:axId val="-81743691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Reporting Teams (n=32)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-8168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Sheet1!$H$49:$H$56</c:f>
              <c:strCache>
                <c:ptCount val="8"/>
                <c:pt idx="0">
                  <c:v>Improved Navigation Health Care System</c:v>
                </c:pt>
                <c:pt idx="1">
                  <c:v>Improved Medication Management</c:v>
                </c:pt>
                <c:pt idx="2">
                  <c:v>Improved social connectedness</c:v>
                </c:pt>
                <c:pt idx="3">
                  <c:v>Improved transporation access</c:v>
                </c:pt>
                <c:pt idx="4">
                  <c:v>Improved Mobility</c:v>
                </c:pt>
                <c:pt idx="5">
                  <c:v>Improved Nutrition</c:v>
                </c:pt>
                <c:pt idx="6">
                  <c:v>Improved housing options</c:v>
                </c:pt>
                <c:pt idx="7">
                  <c:v>Improved access to community services and resources</c:v>
                </c:pt>
              </c:strCache>
            </c:strRef>
          </c:cat>
          <c:val>
            <c:numRef>
              <c:f>Sheet1!$I$49:$I$56</c:f>
              <c:numCache>
                <c:formatCode>General</c:formatCode>
                <c:ptCount val="8"/>
                <c:pt idx="0">
                  <c:v>26</c:v>
                </c:pt>
                <c:pt idx="1">
                  <c:v>13</c:v>
                </c:pt>
                <c:pt idx="2">
                  <c:v>12</c:v>
                </c:pt>
                <c:pt idx="3">
                  <c:v>9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6-134F-9306-984C8CBAF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-817444432"/>
        <c:axId val="-817453408"/>
      </c:barChart>
      <c:catAx>
        <c:axId val="-81744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7453408"/>
        <c:crosses val="autoZero"/>
        <c:auto val="1"/>
        <c:lblAlgn val="ctr"/>
        <c:lblOffset val="100"/>
        <c:noMultiLvlLbl val="0"/>
      </c:catAx>
      <c:valAx>
        <c:axId val="-81745340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Reporting Teams (n = 32)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-81744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Sheet1!$I$141</c:f>
              <c:strCache>
                <c:ptCount val="1"/>
                <c:pt idx="0">
                  <c:v>Number of Reporting Teams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Sheet1!$H$142:$H$152</c:f>
              <c:strCache>
                <c:ptCount val="11"/>
                <c:pt idx="0">
                  <c:v>Identifying and retaining patients</c:v>
                </c:pt>
                <c:pt idx="1">
                  <c:v>Diffculty coordinating student schedules</c:v>
                </c:pt>
                <c:pt idx="2">
                  <c:v>Difficulty accomodating patient schedule</c:v>
                </c:pt>
                <c:pt idx="3">
                  <c:v>Difficulty communicating within student team</c:v>
                </c:pt>
                <c:pt idx="4">
                  <c:v>Difficulty accessing EHR</c:v>
                </c:pt>
                <c:pt idx="5">
                  <c:v>Difficulty communicating with patient</c:v>
                </c:pt>
                <c:pt idx="6">
                  <c:v>Team members sharing responsibilities unequally</c:v>
                </c:pt>
                <c:pt idx="7">
                  <c:v>Difficulty communicating with healthcare providers</c:v>
                </c:pt>
                <c:pt idx="8">
                  <c:v>Loss of team members</c:v>
                </c:pt>
                <c:pt idx="9">
                  <c:v>Poorly defined team roles</c:v>
                </c:pt>
                <c:pt idx="10">
                  <c:v>Short time frame to meet goals</c:v>
                </c:pt>
              </c:strCache>
            </c:strRef>
          </c:cat>
          <c:val>
            <c:numRef>
              <c:f>Sheet1!$I$142:$I$152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6-D24D-8AD9-78744F7C8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-814158624"/>
        <c:axId val="-819487248"/>
      </c:barChart>
      <c:catAx>
        <c:axId val="-814158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9487248"/>
        <c:crosses val="autoZero"/>
        <c:auto val="1"/>
        <c:lblAlgn val="ctr"/>
        <c:lblOffset val="100"/>
        <c:noMultiLvlLbl val="0"/>
      </c:catAx>
      <c:valAx>
        <c:axId val="-81948724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1415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Reporting Teams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Patient distrust or frustration with medical system</c:v>
                </c:pt>
                <c:pt idx="1">
                  <c:v>Self-perceived helplessness </c:v>
                </c:pt>
                <c:pt idx="2">
                  <c:v>Patient isolation</c:v>
                </c:pt>
                <c:pt idx="3">
                  <c:v>Communication challenges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E-6542-A478-C37570296B9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-810147216"/>
        <c:axId val="-810143296"/>
      </c:barChart>
      <c:catAx>
        <c:axId val="-81014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10143296"/>
        <c:crosses val="autoZero"/>
        <c:auto val="1"/>
        <c:lblAlgn val="ctr"/>
        <c:lblOffset val="100"/>
        <c:noMultiLvlLbl val="0"/>
      </c:catAx>
      <c:valAx>
        <c:axId val="-81014329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Reporting Teams (N=32)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-81014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EAA20-77E1-4F0D-AF8B-E88E19E73DA0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EBF9D0-0EB3-44BE-8E06-B6EC138335CE}">
      <dgm:prSet custT="1"/>
      <dgm:spPr/>
      <dgm:t>
        <a:bodyPr/>
        <a:lstStyle/>
        <a:p>
          <a:r>
            <a:rPr lang="en-US" sz="1400" dirty="0"/>
            <a:t>Recognition of powerful work and resiliency brought about by Student Hotspotting – both for patients, learners, and teams</a:t>
          </a:r>
        </a:p>
      </dgm:t>
    </dgm:pt>
    <dgm:pt modelId="{43F3936F-3A13-4C28-98DD-2C0DFEAFAE19}" type="parTrans" cxnId="{5AC4229A-C2B4-427A-AE1C-2CE1E66B0296}">
      <dgm:prSet/>
      <dgm:spPr/>
      <dgm:t>
        <a:bodyPr/>
        <a:lstStyle/>
        <a:p>
          <a:endParaRPr lang="en-US"/>
        </a:p>
      </dgm:t>
    </dgm:pt>
    <dgm:pt modelId="{C8E8D801-0297-4AF6-BB84-E6587C178894}" type="sibTrans" cxnId="{5AC4229A-C2B4-427A-AE1C-2CE1E66B0296}">
      <dgm:prSet/>
      <dgm:spPr/>
      <dgm:t>
        <a:bodyPr/>
        <a:lstStyle/>
        <a:p>
          <a:endParaRPr lang="en-US"/>
        </a:p>
      </dgm:t>
    </dgm:pt>
    <dgm:pt modelId="{ACF77AD7-B013-4CC1-869C-6EB539F7BE11}">
      <dgm:prSet custT="1"/>
      <dgm:spPr/>
      <dgm:t>
        <a:bodyPr/>
        <a:lstStyle/>
        <a:p>
          <a:r>
            <a:rPr lang="en-US" sz="1400" dirty="0"/>
            <a:t>Facilitated linkages with community resources and services targeting commonly identified goals and barriers</a:t>
          </a:r>
        </a:p>
      </dgm:t>
    </dgm:pt>
    <dgm:pt modelId="{C09874D5-5117-43D3-A750-4E2EB23F56E6}" type="parTrans" cxnId="{D3915904-3315-47FE-AD1F-D1F6BFCED9F4}">
      <dgm:prSet/>
      <dgm:spPr/>
      <dgm:t>
        <a:bodyPr/>
        <a:lstStyle/>
        <a:p>
          <a:endParaRPr lang="en-US"/>
        </a:p>
      </dgm:t>
    </dgm:pt>
    <dgm:pt modelId="{284858F2-3CCF-4FEE-8AA5-7D7BBA9C6D2A}" type="sibTrans" cxnId="{D3915904-3315-47FE-AD1F-D1F6BFCED9F4}">
      <dgm:prSet/>
      <dgm:spPr/>
      <dgm:t>
        <a:bodyPr/>
        <a:lstStyle/>
        <a:p>
          <a:endParaRPr lang="en-US"/>
        </a:p>
      </dgm:t>
    </dgm:pt>
    <dgm:pt modelId="{4CA334F8-48A1-45FD-8A1F-71E60FAB5209}">
      <dgm:prSet custT="1"/>
      <dgm:spPr/>
      <dgm:t>
        <a:bodyPr/>
        <a:lstStyle/>
        <a:p>
          <a:r>
            <a:rPr lang="en-US" sz="1400" dirty="0"/>
            <a:t>Reinforced curriculum objectives to ensure that goals are derived from patients in collaboration with the team – but not by the team</a:t>
          </a:r>
        </a:p>
      </dgm:t>
    </dgm:pt>
    <dgm:pt modelId="{4E62ABF0-A6E5-4010-8437-1DDD786E3AEB}" type="parTrans" cxnId="{6499E8DF-F58B-4B1A-A530-42686535E44C}">
      <dgm:prSet/>
      <dgm:spPr/>
      <dgm:t>
        <a:bodyPr/>
        <a:lstStyle/>
        <a:p>
          <a:endParaRPr lang="en-US"/>
        </a:p>
      </dgm:t>
    </dgm:pt>
    <dgm:pt modelId="{57AAB65E-6624-4968-BA93-7ADEFB7E7941}" type="sibTrans" cxnId="{6499E8DF-F58B-4B1A-A530-42686535E44C}">
      <dgm:prSet/>
      <dgm:spPr/>
      <dgm:t>
        <a:bodyPr/>
        <a:lstStyle/>
        <a:p>
          <a:endParaRPr lang="en-US"/>
        </a:p>
      </dgm:t>
    </dgm:pt>
    <dgm:pt modelId="{28A54B00-15B1-4B7A-B0A9-31913725C1A9}">
      <dgm:prSet custT="1"/>
      <dgm:spPr/>
      <dgm:t>
        <a:bodyPr/>
        <a:lstStyle/>
        <a:p>
          <a:r>
            <a:rPr lang="en-US" sz="1400" dirty="0"/>
            <a:t>Catalyzed refinement of documentation standards to better track patient demographics, patient goals, barriers to care, and interventions</a:t>
          </a:r>
        </a:p>
      </dgm:t>
    </dgm:pt>
    <dgm:pt modelId="{AB860B5E-36B5-40A8-B9BF-F80A7BCE4EF5}" type="parTrans" cxnId="{D5D9C34E-7B50-4E9F-9E7C-09A6C8DCED49}">
      <dgm:prSet/>
      <dgm:spPr/>
      <dgm:t>
        <a:bodyPr/>
        <a:lstStyle/>
        <a:p>
          <a:endParaRPr lang="en-US"/>
        </a:p>
      </dgm:t>
    </dgm:pt>
    <dgm:pt modelId="{5EFF3DD3-836D-4F92-B7E0-4F455F6D0A8F}" type="sibTrans" cxnId="{D5D9C34E-7B50-4E9F-9E7C-09A6C8DCED49}">
      <dgm:prSet/>
      <dgm:spPr/>
      <dgm:t>
        <a:bodyPr/>
        <a:lstStyle/>
        <a:p>
          <a:endParaRPr lang="en-US"/>
        </a:p>
      </dgm:t>
    </dgm:pt>
    <dgm:pt modelId="{DB0D30D2-CEB7-4BE0-8D80-2ECF4423B576}" type="pres">
      <dgm:prSet presAssocID="{99EEAA20-77E1-4F0D-AF8B-E88E19E73DA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22D32-2757-446C-B291-FAC213C0D13C}" type="pres">
      <dgm:prSet presAssocID="{00EBF9D0-0EB3-44BE-8E06-B6EC138335CE}" presName="compNode" presStyleCnt="0"/>
      <dgm:spPr/>
    </dgm:pt>
    <dgm:pt modelId="{8B58BED1-505E-4E9A-AD3E-45CFC0B14262}" type="pres">
      <dgm:prSet presAssocID="{00EBF9D0-0EB3-44BE-8E06-B6EC138335CE}" presName="iconRect" presStyleLbl="node1" presStyleIdx="0" presStyleCnt="4" custScaleX="160946" custScaleY="14369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arge and small hands holding red heart"/>
        </a:ext>
      </dgm:extLst>
    </dgm:pt>
    <dgm:pt modelId="{DFB7774B-1E18-402E-BF34-5239D2F36E28}" type="pres">
      <dgm:prSet presAssocID="{00EBF9D0-0EB3-44BE-8E06-B6EC138335CE}" presName="spaceRect" presStyleCnt="0"/>
      <dgm:spPr/>
    </dgm:pt>
    <dgm:pt modelId="{AD68CDDB-67E4-40C4-AA8B-98FCA87554C9}" type="pres">
      <dgm:prSet presAssocID="{00EBF9D0-0EB3-44BE-8E06-B6EC138335CE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3F4790D-34D5-4EDA-BA12-6B4E61AC8264}" type="pres">
      <dgm:prSet presAssocID="{C8E8D801-0297-4AF6-BB84-E6587C178894}" presName="sibTrans" presStyleCnt="0"/>
      <dgm:spPr/>
    </dgm:pt>
    <dgm:pt modelId="{2DD2D260-6911-47A8-BFC7-4728FCBC0C3A}" type="pres">
      <dgm:prSet presAssocID="{ACF77AD7-B013-4CC1-869C-6EB539F7BE11}" presName="compNode" presStyleCnt="0"/>
      <dgm:spPr/>
    </dgm:pt>
    <dgm:pt modelId="{E7D0C9E0-BA52-44F3-BC8F-CD3C8B634A9D}" type="pres">
      <dgm:prSet presAssocID="{ACF77AD7-B013-4CC1-869C-6EB539F7BE11}" presName="iconRect" presStyleLbl="node1" presStyleIdx="1" presStyleCnt="4" custScaleX="216124" custScaleY="1412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 red puzzle bridge connecting two puzzle islands"/>
        </a:ext>
      </dgm:extLst>
    </dgm:pt>
    <dgm:pt modelId="{F087490A-9E1E-4016-B60D-1F2B216AF7EB}" type="pres">
      <dgm:prSet presAssocID="{ACF77AD7-B013-4CC1-869C-6EB539F7BE11}" presName="spaceRect" presStyleCnt="0"/>
      <dgm:spPr/>
    </dgm:pt>
    <dgm:pt modelId="{BA9E7AA0-F50B-4522-BB30-C75A653A8DE8}" type="pres">
      <dgm:prSet presAssocID="{ACF77AD7-B013-4CC1-869C-6EB539F7BE11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1E896FC-5EBB-487D-9DEE-7AFEBD4F71A0}" type="pres">
      <dgm:prSet presAssocID="{284858F2-3CCF-4FEE-8AA5-7D7BBA9C6D2A}" presName="sibTrans" presStyleCnt="0"/>
      <dgm:spPr/>
    </dgm:pt>
    <dgm:pt modelId="{B56E7E02-200B-486B-8B78-BBD4AAE8DF54}" type="pres">
      <dgm:prSet presAssocID="{4CA334F8-48A1-45FD-8A1F-71E60FAB5209}" presName="compNode" presStyleCnt="0"/>
      <dgm:spPr/>
    </dgm:pt>
    <dgm:pt modelId="{1F7E1A65-E7EC-4524-8EE7-10A55291120F}" type="pres">
      <dgm:prSet presAssocID="{4CA334F8-48A1-45FD-8A1F-71E60FAB5209}" presName="iconRect" presStyleLbl="node1" presStyleIdx="2" presStyleCnt="4" custScaleX="177762" custScaleY="1521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hool desk with books and pencils with chalkboard in background"/>
        </a:ext>
      </dgm:extLst>
    </dgm:pt>
    <dgm:pt modelId="{B6B4EE82-CAA5-48B5-B486-2550DD9AEBBE}" type="pres">
      <dgm:prSet presAssocID="{4CA334F8-48A1-45FD-8A1F-71E60FAB5209}" presName="spaceRect" presStyleCnt="0"/>
      <dgm:spPr/>
    </dgm:pt>
    <dgm:pt modelId="{0D04912E-A202-44C1-B408-CFD6D1972C4A}" type="pres">
      <dgm:prSet presAssocID="{4CA334F8-48A1-45FD-8A1F-71E60FAB5209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B9D633C-7214-498B-8F85-1B8803FD8512}" type="pres">
      <dgm:prSet presAssocID="{57AAB65E-6624-4968-BA93-7ADEFB7E7941}" presName="sibTrans" presStyleCnt="0"/>
      <dgm:spPr/>
    </dgm:pt>
    <dgm:pt modelId="{C175353B-8764-4575-84FD-179140F09837}" type="pres">
      <dgm:prSet presAssocID="{28A54B00-15B1-4B7A-B0A9-31913725C1A9}" presName="compNode" presStyleCnt="0"/>
      <dgm:spPr/>
    </dgm:pt>
    <dgm:pt modelId="{756C9D6C-A929-4DAF-B75A-7930B9A27B12}" type="pres">
      <dgm:prSet presAssocID="{28A54B00-15B1-4B7A-B0A9-31913725C1A9}" presName="iconRect" presStyleLbl="node1" presStyleIdx="3" presStyleCnt="4" custScaleX="154152" custScaleY="158229"/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ck of files"/>
        </a:ext>
      </dgm:extLst>
    </dgm:pt>
    <dgm:pt modelId="{A8A3AF04-7BCF-45F0-A4FF-1A0D31C488E5}" type="pres">
      <dgm:prSet presAssocID="{28A54B00-15B1-4B7A-B0A9-31913725C1A9}" presName="spaceRect" presStyleCnt="0"/>
      <dgm:spPr/>
    </dgm:pt>
    <dgm:pt modelId="{704C3658-3B3E-4F7B-AF6C-240D66FC5D9F}" type="pres">
      <dgm:prSet presAssocID="{28A54B00-15B1-4B7A-B0A9-31913725C1A9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9E8DF-F58B-4B1A-A530-42686535E44C}" srcId="{99EEAA20-77E1-4F0D-AF8B-E88E19E73DA0}" destId="{4CA334F8-48A1-45FD-8A1F-71E60FAB5209}" srcOrd="2" destOrd="0" parTransId="{4E62ABF0-A6E5-4010-8437-1DDD786E3AEB}" sibTransId="{57AAB65E-6624-4968-BA93-7ADEFB7E7941}"/>
    <dgm:cxn modelId="{FBDC6EE7-877A-487E-AA62-F837BC528F7D}" type="presOf" srcId="{28A54B00-15B1-4B7A-B0A9-31913725C1A9}" destId="{704C3658-3B3E-4F7B-AF6C-240D66FC5D9F}" srcOrd="0" destOrd="0" presId="urn:microsoft.com/office/officeart/2018/2/layout/IconLabelList"/>
    <dgm:cxn modelId="{4429E84B-D324-4823-92D4-4C379845A63D}" type="presOf" srcId="{99EEAA20-77E1-4F0D-AF8B-E88E19E73DA0}" destId="{DB0D30D2-CEB7-4BE0-8D80-2ECF4423B576}" srcOrd="0" destOrd="0" presId="urn:microsoft.com/office/officeart/2018/2/layout/IconLabelList"/>
    <dgm:cxn modelId="{D3915904-3315-47FE-AD1F-D1F6BFCED9F4}" srcId="{99EEAA20-77E1-4F0D-AF8B-E88E19E73DA0}" destId="{ACF77AD7-B013-4CC1-869C-6EB539F7BE11}" srcOrd="1" destOrd="0" parTransId="{C09874D5-5117-43D3-A750-4E2EB23F56E6}" sibTransId="{284858F2-3CCF-4FEE-8AA5-7D7BBA9C6D2A}"/>
    <dgm:cxn modelId="{82FAC6E7-E1F4-44C1-B1A1-619E0FF3A402}" type="presOf" srcId="{ACF77AD7-B013-4CC1-869C-6EB539F7BE11}" destId="{BA9E7AA0-F50B-4522-BB30-C75A653A8DE8}" srcOrd="0" destOrd="0" presId="urn:microsoft.com/office/officeart/2018/2/layout/IconLabelList"/>
    <dgm:cxn modelId="{D5D9C34E-7B50-4E9F-9E7C-09A6C8DCED49}" srcId="{99EEAA20-77E1-4F0D-AF8B-E88E19E73DA0}" destId="{28A54B00-15B1-4B7A-B0A9-31913725C1A9}" srcOrd="3" destOrd="0" parTransId="{AB860B5E-36B5-40A8-B9BF-F80A7BCE4EF5}" sibTransId="{5EFF3DD3-836D-4F92-B7E0-4F455F6D0A8F}"/>
    <dgm:cxn modelId="{27D640F2-384A-4949-A05B-3686C1611ACC}" type="presOf" srcId="{4CA334F8-48A1-45FD-8A1F-71E60FAB5209}" destId="{0D04912E-A202-44C1-B408-CFD6D1972C4A}" srcOrd="0" destOrd="0" presId="urn:microsoft.com/office/officeart/2018/2/layout/IconLabelList"/>
    <dgm:cxn modelId="{5AC4229A-C2B4-427A-AE1C-2CE1E66B0296}" srcId="{99EEAA20-77E1-4F0D-AF8B-E88E19E73DA0}" destId="{00EBF9D0-0EB3-44BE-8E06-B6EC138335CE}" srcOrd="0" destOrd="0" parTransId="{43F3936F-3A13-4C28-98DD-2C0DFEAFAE19}" sibTransId="{C8E8D801-0297-4AF6-BB84-E6587C178894}"/>
    <dgm:cxn modelId="{99B3F77C-BE68-4229-AB10-AA8627BEC684}" type="presOf" srcId="{00EBF9D0-0EB3-44BE-8E06-B6EC138335CE}" destId="{AD68CDDB-67E4-40C4-AA8B-98FCA87554C9}" srcOrd="0" destOrd="0" presId="urn:microsoft.com/office/officeart/2018/2/layout/IconLabelList"/>
    <dgm:cxn modelId="{3C1C61AF-8069-410F-8D2B-C0F53F06A34D}" type="presParOf" srcId="{DB0D30D2-CEB7-4BE0-8D80-2ECF4423B576}" destId="{57122D32-2757-446C-B291-FAC213C0D13C}" srcOrd="0" destOrd="0" presId="urn:microsoft.com/office/officeart/2018/2/layout/IconLabelList"/>
    <dgm:cxn modelId="{B0047259-AE65-4D02-A49E-00C4AED58631}" type="presParOf" srcId="{57122D32-2757-446C-B291-FAC213C0D13C}" destId="{8B58BED1-505E-4E9A-AD3E-45CFC0B14262}" srcOrd="0" destOrd="0" presId="urn:microsoft.com/office/officeart/2018/2/layout/IconLabelList"/>
    <dgm:cxn modelId="{DBB65C73-B3B3-4764-9DA8-61BFACCC1542}" type="presParOf" srcId="{57122D32-2757-446C-B291-FAC213C0D13C}" destId="{DFB7774B-1E18-402E-BF34-5239D2F36E28}" srcOrd="1" destOrd="0" presId="urn:microsoft.com/office/officeart/2018/2/layout/IconLabelList"/>
    <dgm:cxn modelId="{06F55622-14F7-4830-8E95-7B22D9F667A9}" type="presParOf" srcId="{57122D32-2757-446C-B291-FAC213C0D13C}" destId="{AD68CDDB-67E4-40C4-AA8B-98FCA87554C9}" srcOrd="2" destOrd="0" presId="urn:microsoft.com/office/officeart/2018/2/layout/IconLabelList"/>
    <dgm:cxn modelId="{EE75678F-6E8E-4828-879B-FCA2ACE9FB9E}" type="presParOf" srcId="{DB0D30D2-CEB7-4BE0-8D80-2ECF4423B576}" destId="{23F4790D-34D5-4EDA-BA12-6B4E61AC8264}" srcOrd="1" destOrd="0" presId="urn:microsoft.com/office/officeart/2018/2/layout/IconLabelList"/>
    <dgm:cxn modelId="{3A49D458-F5B9-44F9-9D34-8866A19C528A}" type="presParOf" srcId="{DB0D30D2-CEB7-4BE0-8D80-2ECF4423B576}" destId="{2DD2D260-6911-47A8-BFC7-4728FCBC0C3A}" srcOrd="2" destOrd="0" presId="urn:microsoft.com/office/officeart/2018/2/layout/IconLabelList"/>
    <dgm:cxn modelId="{3232E035-FD7A-403B-AD62-D3E8ED6A61C1}" type="presParOf" srcId="{2DD2D260-6911-47A8-BFC7-4728FCBC0C3A}" destId="{E7D0C9E0-BA52-44F3-BC8F-CD3C8B634A9D}" srcOrd="0" destOrd="0" presId="urn:microsoft.com/office/officeart/2018/2/layout/IconLabelList"/>
    <dgm:cxn modelId="{72F243B7-FCAD-4F2F-8F0C-2595E460CAE2}" type="presParOf" srcId="{2DD2D260-6911-47A8-BFC7-4728FCBC0C3A}" destId="{F087490A-9E1E-4016-B60D-1F2B216AF7EB}" srcOrd="1" destOrd="0" presId="urn:microsoft.com/office/officeart/2018/2/layout/IconLabelList"/>
    <dgm:cxn modelId="{4A859BED-7635-409D-A197-77326A95EBB7}" type="presParOf" srcId="{2DD2D260-6911-47A8-BFC7-4728FCBC0C3A}" destId="{BA9E7AA0-F50B-4522-BB30-C75A653A8DE8}" srcOrd="2" destOrd="0" presId="urn:microsoft.com/office/officeart/2018/2/layout/IconLabelList"/>
    <dgm:cxn modelId="{2028B463-E1CD-4B70-93B0-E6940F8B36DF}" type="presParOf" srcId="{DB0D30D2-CEB7-4BE0-8D80-2ECF4423B576}" destId="{B1E896FC-5EBB-487D-9DEE-7AFEBD4F71A0}" srcOrd="3" destOrd="0" presId="urn:microsoft.com/office/officeart/2018/2/layout/IconLabelList"/>
    <dgm:cxn modelId="{D4FFCD93-1048-4390-8184-8C48578911B9}" type="presParOf" srcId="{DB0D30D2-CEB7-4BE0-8D80-2ECF4423B576}" destId="{B56E7E02-200B-486B-8B78-BBD4AAE8DF54}" srcOrd="4" destOrd="0" presId="urn:microsoft.com/office/officeart/2018/2/layout/IconLabelList"/>
    <dgm:cxn modelId="{90E22100-34E3-4B33-91B9-6E7FD01CE890}" type="presParOf" srcId="{B56E7E02-200B-486B-8B78-BBD4AAE8DF54}" destId="{1F7E1A65-E7EC-4524-8EE7-10A55291120F}" srcOrd="0" destOrd="0" presId="urn:microsoft.com/office/officeart/2018/2/layout/IconLabelList"/>
    <dgm:cxn modelId="{CAE1EF8A-5B41-426C-97EC-337433251E44}" type="presParOf" srcId="{B56E7E02-200B-486B-8B78-BBD4AAE8DF54}" destId="{B6B4EE82-CAA5-48B5-B486-2550DD9AEBBE}" srcOrd="1" destOrd="0" presId="urn:microsoft.com/office/officeart/2018/2/layout/IconLabelList"/>
    <dgm:cxn modelId="{16089E64-1ED9-4BED-9C1D-051FF8A93E10}" type="presParOf" srcId="{B56E7E02-200B-486B-8B78-BBD4AAE8DF54}" destId="{0D04912E-A202-44C1-B408-CFD6D1972C4A}" srcOrd="2" destOrd="0" presId="urn:microsoft.com/office/officeart/2018/2/layout/IconLabelList"/>
    <dgm:cxn modelId="{72F42C7E-342A-4D39-AC14-62D87F0A47C4}" type="presParOf" srcId="{DB0D30D2-CEB7-4BE0-8D80-2ECF4423B576}" destId="{8B9D633C-7214-498B-8F85-1B8803FD8512}" srcOrd="5" destOrd="0" presId="urn:microsoft.com/office/officeart/2018/2/layout/IconLabelList"/>
    <dgm:cxn modelId="{606D144A-E299-4F8D-AB8A-44257B99FD58}" type="presParOf" srcId="{DB0D30D2-CEB7-4BE0-8D80-2ECF4423B576}" destId="{C175353B-8764-4575-84FD-179140F09837}" srcOrd="6" destOrd="0" presId="urn:microsoft.com/office/officeart/2018/2/layout/IconLabelList"/>
    <dgm:cxn modelId="{0E7ADB0F-E222-4375-B5D4-5A5675A24B68}" type="presParOf" srcId="{C175353B-8764-4575-84FD-179140F09837}" destId="{756C9D6C-A929-4DAF-B75A-7930B9A27B12}" srcOrd="0" destOrd="0" presId="urn:microsoft.com/office/officeart/2018/2/layout/IconLabelList"/>
    <dgm:cxn modelId="{26F689F8-01A7-4FF0-BC49-22FCD9AA8C65}" type="presParOf" srcId="{C175353B-8764-4575-84FD-179140F09837}" destId="{A8A3AF04-7BCF-45F0-A4FF-1A0D31C488E5}" srcOrd="1" destOrd="0" presId="urn:microsoft.com/office/officeart/2018/2/layout/IconLabelList"/>
    <dgm:cxn modelId="{E3874FC9-2413-4F21-AE5B-B44696885685}" type="presParOf" srcId="{C175353B-8764-4575-84FD-179140F09837}" destId="{704C3658-3B3E-4F7B-AF6C-240D66FC5D9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8BED1-505E-4E9A-AD3E-45CFC0B14262}">
      <dsp:nvSpPr>
        <dsp:cNvPr id="0" name=""/>
        <dsp:cNvSpPr/>
      </dsp:nvSpPr>
      <dsp:spPr>
        <a:xfrm>
          <a:off x="737061" y="600786"/>
          <a:ext cx="1755002" cy="15669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8CDDB-67E4-40C4-AA8B-98FCA87554C9}">
      <dsp:nvSpPr>
        <dsp:cNvPr id="0" name=""/>
        <dsp:cNvSpPr/>
      </dsp:nvSpPr>
      <dsp:spPr>
        <a:xfrm>
          <a:off x="402974" y="2317195"/>
          <a:ext cx="2423176" cy="11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Recognition of powerful work and resiliency brought about by Student Hotspotting – both for patients, learners, and teams</a:t>
          </a:r>
        </a:p>
      </dsp:txBody>
      <dsp:txXfrm>
        <a:off x="402974" y="2317195"/>
        <a:ext cx="2423176" cy="1105378"/>
      </dsp:txXfrm>
    </dsp:sp>
    <dsp:sp modelId="{E7D0C9E0-BA52-44F3-BC8F-CD3C8B634A9D}">
      <dsp:nvSpPr>
        <dsp:cNvPr id="0" name=""/>
        <dsp:cNvSpPr/>
      </dsp:nvSpPr>
      <dsp:spPr>
        <a:xfrm>
          <a:off x="3283455" y="607560"/>
          <a:ext cx="2356679" cy="153981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E7AA0-F50B-4522-BB30-C75A653A8DE8}">
      <dsp:nvSpPr>
        <dsp:cNvPr id="0" name=""/>
        <dsp:cNvSpPr/>
      </dsp:nvSpPr>
      <dsp:spPr>
        <a:xfrm>
          <a:off x="3250206" y="2310421"/>
          <a:ext cx="2423176" cy="11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Facilitated linkages with community resources and services targeting commonly identified goals and barriers</a:t>
          </a:r>
        </a:p>
      </dsp:txBody>
      <dsp:txXfrm>
        <a:off x="3250206" y="2310421"/>
        <a:ext cx="2423176" cy="1105378"/>
      </dsp:txXfrm>
    </dsp:sp>
    <dsp:sp modelId="{1F7E1A65-E7EC-4524-8EE7-10A55291120F}">
      <dsp:nvSpPr>
        <dsp:cNvPr id="0" name=""/>
        <dsp:cNvSpPr/>
      </dsp:nvSpPr>
      <dsp:spPr>
        <a:xfrm>
          <a:off x="6339842" y="577794"/>
          <a:ext cx="1938369" cy="165888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4912E-A202-44C1-B408-CFD6D1972C4A}">
      <dsp:nvSpPr>
        <dsp:cNvPr id="0" name=""/>
        <dsp:cNvSpPr/>
      </dsp:nvSpPr>
      <dsp:spPr>
        <a:xfrm>
          <a:off x="6097438" y="2340187"/>
          <a:ext cx="2423176" cy="11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Reinforced curriculum objectives to ensure that goals are derived from patients in collaboration with the team – but not by the team</a:t>
          </a:r>
        </a:p>
      </dsp:txBody>
      <dsp:txXfrm>
        <a:off x="6097438" y="2340187"/>
        <a:ext cx="2423176" cy="1105378"/>
      </dsp:txXfrm>
    </dsp:sp>
    <dsp:sp modelId="{756C9D6C-A929-4DAF-B75A-7930B9A27B12}">
      <dsp:nvSpPr>
        <dsp:cNvPr id="0" name=""/>
        <dsp:cNvSpPr/>
      </dsp:nvSpPr>
      <dsp:spPr>
        <a:xfrm>
          <a:off x="9315800" y="561170"/>
          <a:ext cx="1680918" cy="1725375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C3658-3B3E-4F7B-AF6C-240D66FC5D9F}">
      <dsp:nvSpPr>
        <dsp:cNvPr id="0" name=""/>
        <dsp:cNvSpPr/>
      </dsp:nvSpPr>
      <dsp:spPr>
        <a:xfrm>
          <a:off x="8944671" y="2356810"/>
          <a:ext cx="2423176" cy="1105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Catalyzed refinement of documentation standards to better track patient demographics, patient goals, barriers to care, and interventions</a:t>
          </a:r>
        </a:p>
      </dsp:txBody>
      <dsp:txXfrm>
        <a:off x="8944671" y="2356810"/>
        <a:ext cx="2423176" cy="110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117465"/>
            <a:ext cx="12188825" cy="740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9" y="6245449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156101"/>
            <a:ext cx="12188825" cy="701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9" y="6264767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/>
              <a:t>2/15/2021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/>
              <a:t>2/15/2021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/>
              <a:t>2/15/2021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117465"/>
            <a:ext cx="12188825" cy="740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/>
              <a:t>2/15/2021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9" y="6245449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3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/>
              <a:t>2/15/2021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6245470"/>
            <a:ext cx="2897055" cy="4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3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96475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749065"/>
            <a:ext cx="10113264" cy="55818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/>
              <a:t>2/15/2021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2" y="6340344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220496"/>
            <a:ext cx="12192000" cy="637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/>
              <a:t>2/15/2021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62" y="6340344"/>
            <a:ext cx="4120636" cy="4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13164"/>
            <a:ext cx="10058400" cy="2911947"/>
          </a:xfrm>
        </p:spPr>
        <p:txBody>
          <a:bodyPr>
            <a:noAutofit/>
          </a:bodyPr>
          <a:lstStyle/>
          <a:p>
            <a:r>
              <a:rPr lang="en-US" sz="3600" dirty="0"/>
              <a:t>Interprofessional Student Hotspotting Learning Collaborative: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/>
              <a:t>A Pilot Study of Proposed Goals, Achieved Interventions, and Barriers Facing Hotspotting Patient and Teams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LAUREN HERSH md, BROOKE SALZMAN md, TRACEY EARLAND PHD OTR/L, MEGAN HERSHMAN MS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081074A-8BC7-3640-B38B-51B1D16F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77986"/>
            <a:ext cx="1657004" cy="11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23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EDCD-0B0F-424E-8E65-FC02865C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Sub-Categorical Breakdown </a:t>
            </a:r>
            <a:r>
              <a:rPr lang="en-US" i="1" dirty="0"/>
              <a:t>Navigating Healthcare System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661CB4FA-9130-CB48-9051-554CCED15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40661"/>
              </p:ext>
            </p:extLst>
          </p:nvPr>
        </p:nvGraphicFramePr>
        <p:xfrm>
          <a:off x="1097280" y="2091298"/>
          <a:ext cx="9997439" cy="3677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3780">
                  <a:extLst>
                    <a:ext uri="{9D8B030D-6E8A-4147-A177-3AD203B41FA5}">
                      <a16:colId xmlns:a16="http://schemas.microsoft.com/office/drawing/2014/main" val="3134269158"/>
                    </a:ext>
                  </a:extLst>
                </a:gridCol>
                <a:gridCol w="1603659">
                  <a:extLst>
                    <a:ext uri="{9D8B030D-6E8A-4147-A177-3AD203B41FA5}">
                      <a16:colId xmlns:a16="http://schemas.microsoft.com/office/drawing/2014/main" val="2747905921"/>
                    </a:ext>
                  </a:extLst>
                </a:gridCol>
              </a:tblGrid>
              <a:tr h="566270">
                <a:tc>
                  <a:txBody>
                    <a:bodyPr/>
                    <a:lstStyle/>
                    <a:p>
                      <a:r>
                        <a:rPr lang="en-US" sz="1600" i="1" dirty="0"/>
                        <a:t>NAVIGATING HEALTHCARE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Teams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516667"/>
                  </a:ext>
                </a:extLst>
              </a:tr>
              <a:tr h="267691">
                <a:tc>
                  <a:txBody>
                    <a:bodyPr/>
                    <a:lstStyle/>
                    <a:p>
                      <a:r>
                        <a:rPr lang="en-US" sz="1600" dirty="0"/>
                        <a:t>Appointment accompaniment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103334"/>
                  </a:ext>
                </a:extLst>
              </a:tr>
              <a:tr h="267691">
                <a:tc>
                  <a:txBody>
                    <a:bodyPr/>
                    <a:lstStyle/>
                    <a:p>
                      <a:r>
                        <a:rPr lang="en-US" sz="1600" dirty="0"/>
                        <a:t>Improve ability to schedule and keep appointments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14560"/>
                  </a:ext>
                </a:extLst>
              </a:tr>
              <a:tr h="267691">
                <a:tc>
                  <a:txBody>
                    <a:bodyPr/>
                    <a:lstStyle/>
                    <a:p>
                      <a:r>
                        <a:rPr lang="en-US" sz="1600" dirty="0"/>
                        <a:t>Establish/develop relationship with PCP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08379"/>
                  </a:ext>
                </a:extLst>
              </a:tr>
              <a:tr h="267691">
                <a:tc>
                  <a:txBody>
                    <a:bodyPr/>
                    <a:lstStyle/>
                    <a:p>
                      <a:r>
                        <a:rPr lang="en-US" sz="1600" dirty="0"/>
                        <a:t>Facilitate communication between healthcare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47765"/>
                  </a:ext>
                </a:extLst>
              </a:tr>
              <a:tr h="267691">
                <a:tc>
                  <a:txBody>
                    <a:bodyPr/>
                    <a:lstStyle/>
                    <a:p>
                      <a:r>
                        <a:rPr lang="en-US" sz="1600" dirty="0"/>
                        <a:t>Connect with referrals in health care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420134"/>
                  </a:ext>
                </a:extLst>
              </a:tr>
              <a:tr h="267691">
                <a:tc>
                  <a:txBody>
                    <a:bodyPr/>
                    <a:lstStyle/>
                    <a:p>
                      <a:r>
                        <a:rPr lang="en-US" sz="1600" dirty="0"/>
                        <a:t>Create emergency or crisis plan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743871"/>
                  </a:ext>
                </a:extLst>
              </a:tr>
              <a:tr h="355415">
                <a:tc>
                  <a:txBody>
                    <a:bodyPr/>
                    <a:lstStyle/>
                    <a:p>
                      <a:r>
                        <a:rPr lang="en-US" sz="1600" dirty="0"/>
                        <a:t>Patient education regarding accessing appropriate levels of care (ER versus PCP)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652877"/>
                  </a:ext>
                </a:extLst>
              </a:tr>
              <a:tr h="321077">
                <a:tc>
                  <a:txBody>
                    <a:bodyPr/>
                    <a:lstStyle/>
                    <a:p>
                      <a:r>
                        <a:rPr lang="en-US" sz="1600" dirty="0"/>
                        <a:t>Navigate healthcare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04605"/>
                  </a:ext>
                </a:extLst>
              </a:tr>
              <a:tr h="396389">
                <a:tc>
                  <a:txBody>
                    <a:bodyPr/>
                    <a:lstStyle/>
                    <a:p>
                      <a:r>
                        <a:rPr lang="en-US" sz="1600" dirty="0"/>
                        <a:t>Facilitate communication between patient and healthcare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719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56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D224-CF77-4943-8BD2-44C57066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Team-Based Barriers in Achieving Hotspotting Goals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849792-420D-EA4D-8A2E-ACF29D7EF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295706"/>
              </p:ext>
            </p:extLst>
          </p:nvPr>
        </p:nvGraphicFramePr>
        <p:xfrm>
          <a:off x="1036320" y="1737360"/>
          <a:ext cx="10058400" cy="439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912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24EC-568B-A341-820F-9CC7AB53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Patient-based Barriers to Achieving Hotspotting Goals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EF5EA4-3881-C54B-A130-EAFA89C6A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90604"/>
              </p:ext>
            </p:extLst>
          </p:nvPr>
        </p:nvGraphicFramePr>
        <p:xfrm>
          <a:off x="1097280" y="1911927"/>
          <a:ext cx="10058400" cy="422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032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3C6-1F83-9347-A186-58448F08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Lessons Learned / 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689EFC-F3EE-4B49-93F0-40006EF31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969522"/>
              </p:ext>
            </p:extLst>
          </p:nvPr>
        </p:nvGraphicFramePr>
        <p:xfrm>
          <a:off x="210589" y="1862359"/>
          <a:ext cx="11770822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63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A84360-FB5B-C045-B02F-BE3B6527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E02844-168A-534C-9A61-0929CDE6B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18" y="1318729"/>
            <a:ext cx="6330813" cy="42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5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Hotspotting?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2064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Hotspotting is the identification and engagement of the highest utilizing, highest cost patients whose unmet complex health and social needs land them repeatedly in emergency departments and hospitals.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 of engaging individuals in order to better understand barriers to health and address root causes of high utilization.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Shot 2017-09-27 at 7.27.05 PM.png">
            <a:extLst>
              <a:ext uri="{FF2B5EF4-FFF2-40B4-BE49-F238E27FC236}">
                <a16:creationId xmlns:a16="http://schemas.microsoft.com/office/drawing/2014/main" id="{A5CB1E3B-6F4C-874C-9062-903769BFD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845734"/>
            <a:ext cx="4937760" cy="41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5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Student Hotspotting (SH)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694125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Six-month program that trains interprofessional teams of students to embrace a person-centered approach while working with patients carrying complex medical and social needs.</a:t>
            </a:r>
          </a:p>
          <a:p>
            <a:pPr marL="0" indent="0">
              <a:buNone/>
            </a:pPr>
            <a:r>
              <a:rPr lang="en-US" sz="1800" dirty="0"/>
              <a:t>Curriculum provides education, support, and mentorship to teams as they connect with patients, learn about root causes of high healthcare utilization, support patient-driven pursuits in wellness, and share experiences with their institutions.</a:t>
            </a:r>
          </a:p>
          <a:p>
            <a:pPr marL="0" indent="0">
              <a:buNone/>
            </a:pPr>
            <a:r>
              <a:rPr lang="en-US" sz="1800" dirty="0"/>
              <a:t>Students utilize insight / skill from their professional backgrounds but NOT providing healthcare</a:t>
            </a:r>
          </a:p>
          <a:p>
            <a:pPr lvl="1"/>
            <a:r>
              <a:rPr lang="en-US" sz="1600" dirty="0"/>
              <a:t>Ethics</a:t>
            </a:r>
          </a:p>
          <a:p>
            <a:pPr lvl="1"/>
            <a:r>
              <a:rPr lang="en-US" sz="1600" dirty="0"/>
              <a:t>Roles and responsibilities </a:t>
            </a:r>
          </a:p>
          <a:p>
            <a:pPr lvl="1"/>
            <a:r>
              <a:rPr lang="en-US" sz="1600" dirty="0"/>
              <a:t>Teams / Teamwork</a:t>
            </a:r>
          </a:p>
          <a:p>
            <a:pPr lvl="1"/>
            <a:r>
              <a:rPr lang="en-US" sz="1600" dirty="0"/>
              <a:t>Interprofessional communication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62" y="1783949"/>
            <a:ext cx="2832741" cy="43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2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9069"/>
            <a:ext cx="3200400" cy="2286000"/>
          </a:xfrm>
        </p:spPr>
        <p:txBody>
          <a:bodyPr anchor="b">
            <a:normAutofit/>
          </a:bodyPr>
          <a:lstStyle/>
          <a:p>
            <a:r>
              <a:rPr lang="en-US" dirty="0"/>
              <a:t>Student Hotspotting at Jefferson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1EA1E-53AF-C245-8BED-D543BE47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898" y="2671672"/>
            <a:ext cx="7599408" cy="33791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ontent Placeholder 7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505200" cy="3379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2014</a:t>
            </a:r>
            <a:r>
              <a:rPr lang="en-US" dirty="0"/>
              <a:t>: 1 of 10 teams across the nation to participate in the first Student Hotspotting cohort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2017</a:t>
            </a:r>
            <a:r>
              <a:rPr lang="en-US" dirty="0"/>
              <a:t>: Recognized as 1 of 4 national “hotspotting hubs”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2020</a:t>
            </a:r>
            <a:r>
              <a:rPr lang="en-US" dirty="0"/>
              <a:t>: Reached an annual critical mass of nearly 50 interprofessional healthcare students from seven professions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5C566-856B-794F-BBB4-7DDB58D962C0}"/>
              </a:ext>
            </a:extLst>
          </p:cNvPr>
          <p:cNvSpPr txBox="1"/>
          <p:nvPr/>
        </p:nvSpPr>
        <p:spPr>
          <a:xfrm>
            <a:off x="4074695" y="1042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7546D6-506F-9A46-A202-843CCFB9F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269069"/>
            <a:ext cx="3200400" cy="22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7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E7DAA-9CB3-AD4A-B690-A6206CD1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Jefferson Student Hotspotting:</a:t>
            </a:r>
            <a:br>
              <a:rPr lang="en-US" dirty="0"/>
            </a:br>
            <a:r>
              <a:rPr lang="en-US" i="1" dirty="0"/>
              <a:t>Capstone Project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0026BB-258D-4C47-90FD-70637B183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450975" cy="4023360"/>
          </a:xfrm>
        </p:spPr>
        <p:txBody>
          <a:bodyPr/>
          <a:lstStyle/>
          <a:p>
            <a:pPr marL="0" indent="0">
              <a:buNone/>
              <a:tabLst>
                <a:tab pos="447675" algn="l"/>
              </a:tabLst>
            </a:pPr>
            <a:r>
              <a:rPr lang="en-US" dirty="0"/>
              <a:t>Each student team creates a capstone poster, which highlights their experiences with their patient, navigating through healthcare systems and community resources, as well as  the Hotspotting Program. </a:t>
            </a:r>
          </a:p>
          <a:p>
            <a:pPr marL="0" indent="0">
              <a:buNone/>
              <a:tabLst>
                <a:tab pos="447675" algn="l"/>
              </a:tabLst>
            </a:pPr>
            <a:r>
              <a:rPr lang="en-US" dirty="0"/>
              <a:t>Through the work of independent reviewers, we reviewed all posters from 2014 - 2020 and identified major themes related to </a:t>
            </a:r>
            <a:r>
              <a:rPr lang="en-US" b="1" dirty="0"/>
              <a:t>(1) </a:t>
            </a:r>
            <a:r>
              <a:rPr lang="en-US" dirty="0"/>
              <a:t>patient goals, </a:t>
            </a:r>
            <a:r>
              <a:rPr lang="en-US" b="1" dirty="0"/>
              <a:t>(2) </a:t>
            </a:r>
            <a:r>
              <a:rPr lang="en-US" dirty="0"/>
              <a:t>team interventions, and </a:t>
            </a:r>
            <a:r>
              <a:rPr lang="en-US" b="1" dirty="0"/>
              <a:t>(3) </a:t>
            </a:r>
            <a:r>
              <a:rPr lang="en-US" dirty="0"/>
              <a:t>barriers to intervention implementation. </a:t>
            </a:r>
          </a:p>
          <a:p>
            <a:pPr marL="0" indent="0">
              <a:buNone/>
              <a:tabLst>
                <a:tab pos="447675" algn="l"/>
              </a:tabLst>
            </a:pPr>
            <a:r>
              <a:rPr lang="en-US" dirty="0"/>
              <a:t>This study provides a first glimpse into the work and outcomes associated with a Student Hotspotting Program.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2110.JPG">
            <a:extLst>
              <a:ext uri="{FF2B5EF4-FFF2-40B4-BE49-F238E27FC236}">
                <a16:creationId xmlns:a16="http://schemas.microsoft.com/office/drawing/2014/main" id="{A6EF32EE-48CB-B745-9CC5-EA08AE005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2" r="4644" b="7657"/>
          <a:stretch/>
        </p:blipFill>
        <p:spPr>
          <a:xfrm rot="5400000">
            <a:off x="8951859" y="1882369"/>
            <a:ext cx="2812520" cy="3093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055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8F33A-9829-3746-8B50-40A4A34F5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Capstone Project</a:t>
            </a:r>
            <a:br>
              <a:rPr lang="en-US" dirty="0"/>
            </a:br>
            <a:r>
              <a:rPr lang="en-US" i="1" dirty="0"/>
              <a:t>Quantitative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A9800F-5A4D-3741-B246-545B0E618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664958"/>
              </p:ext>
            </p:extLst>
          </p:nvPr>
        </p:nvGraphicFramePr>
        <p:xfrm>
          <a:off x="2892829" y="2229732"/>
          <a:ext cx="5011712" cy="350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4F4A98A-6FD7-1740-8971-8C9473F6D7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42853"/>
              </p:ext>
            </p:extLst>
          </p:nvPr>
        </p:nvGraphicFramePr>
        <p:xfrm>
          <a:off x="7705036" y="2229732"/>
          <a:ext cx="4432590" cy="319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59FA881-117B-5649-942C-281278CB09B3}"/>
              </a:ext>
            </a:extLst>
          </p:cNvPr>
          <p:cNvGrpSpPr/>
          <p:nvPr/>
        </p:nvGrpSpPr>
        <p:grpSpPr>
          <a:xfrm>
            <a:off x="293718" y="2628396"/>
            <a:ext cx="2288770" cy="2136372"/>
            <a:chOff x="293717" y="2984269"/>
            <a:chExt cx="2288770" cy="213637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D50E21-EC1B-2544-B618-E28F747C3DDD}"/>
                </a:ext>
              </a:extLst>
            </p:cNvPr>
            <p:cNvSpPr/>
            <p:nvPr/>
          </p:nvSpPr>
          <p:spPr>
            <a:xfrm>
              <a:off x="293718" y="2984269"/>
              <a:ext cx="2288769" cy="213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BCC742-D863-2840-A73B-DB994F565FD4}"/>
                </a:ext>
              </a:extLst>
            </p:cNvPr>
            <p:cNvSpPr txBox="1"/>
            <p:nvPr/>
          </p:nvSpPr>
          <p:spPr>
            <a:xfrm>
              <a:off x="293717" y="3429000"/>
              <a:ext cx="22887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N = </a:t>
              </a:r>
            </a:p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31 patients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20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F0DA-D875-B34E-86A8-20D9B474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Prevalence of Common Medical and Mental Health Diagnoses within Study Population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172406-9585-084D-81EE-B6C74AC8A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533607"/>
              </p:ext>
            </p:extLst>
          </p:nvPr>
        </p:nvGraphicFramePr>
        <p:xfrm>
          <a:off x="210591" y="2154619"/>
          <a:ext cx="5638800" cy="397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C58732A-B68F-3043-B571-7A81A7BC4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131738"/>
              </p:ext>
            </p:extLst>
          </p:nvPr>
        </p:nvGraphicFramePr>
        <p:xfrm>
          <a:off x="6126480" y="2154619"/>
          <a:ext cx="5638799" cy="397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66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07F8-39B8-5B43-A4E7-73FBBD04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Reported Patient Goals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31CED9-4834-D747-862C-F010A43FA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008764"/>
              </p:ext>
            </p:extLst>
          </p:nvPr>
        </p:nvGraphicFramePr>
        <p:xfrm>
          <a:off x="1096963" y="1846263"/>
          <a:ext cx="10058400" cy="433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24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A92F-B01C-054F-8E62-AC37093C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Hotspotting Team Interventions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113419-9B71-F043-BFE8-9122A2B53B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2275460"/>
              </p:ext>
            </p:extLst>
          </p:nvPr>
        </p:nvGraphicFramePr>
        <p:xfrm>
          <a:off x="1036320" y="1737360"/>
          <a:ext cx="1011936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5876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E2A84"/>
      </a:dk2>
      <a:lt2>
        <a:srgbClr val="DCD8DC"/>
      </a:lt2>
      <a:accent1>
        <a:srgbClr val="4E2A84"/>
      </a:accent1>
      <a:accent2>
        <a:srgbClr val="372058"/>
      </a:accent2>
      <a:accent3>
        <a:srgbClr val="CDB5DC"/>
      </a:accent3>
      <a:accent4>
        <a:srgbClr val="EEE6F3"/>
      </a:accent4>
      <a:accent5>
        <a:srgbClr val="494949"/>
      </a:accent5>
      <a:accent6>
        <a:srgbClr val="7F7B99"/>
      </a:accent6>
      <a:hlink>
        <a:srgbClr val="595959"/>
      </a:hlink>
      <a:folHlink>
        <a:srgbClr val="8C8C8C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0B04FE1-6B33-403A-99B7-70ECF484447F}" vid="{C7459FCE-5889-4ED7-9D68-C72A97097A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 powerpoint template (1)</Template>
  <TotalTime>1944</TotalTime>
  <Words>576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Retrospect</vt:lpstr>
      <vt:lpstr>Interprofessional Student Hotspotting Learning Collaborative:  A Pilot Study of Proposed Goals, Achieved Interventions, and Barriers Facing Hotspotting Patient and Teams</vt:lpstr>
      <vt:lpstr>What is Hotspotting?</vt:lpstr>
      <vt:lpstr>What is Student Hotspotting (SH)</vt:lpstr>
      <vt:lpstr>Student Hotspotting at Jefferson</vt:lpstr>
      <vt:lpstr>Jefferson Student Hotspotting: Capstone Project</vt:lpstr>
      <vt:lpstr>Capstone Project Quantitative Results</vt:lpstr>
      <vt:lpstr>Prevalence of Common Medical and Mental Health Diagnoses within Study Population</vt:lpstr>
      <vt:lpstr>Reported Patient Goals</vt:lpstr>
      <vt:lpstr>Hotspotting Team Interventions</vt:lpstr>
      <vt:lpstr>Sub-Categorical Breakdown Navigating Healthcare System</vt:lpstr>
      <vt:lpstr>Team-Based Barriers in Achieving Hotspotting Goals</vt:lpstr>
      <vt:lpstr>Patient-based Barriers to Achieving Hotspotting Goals</vt:lpstr>
      <vt:lpstr>Lessons Learned / Next Steps</vt:lpstr>
      <vt:lpstr>Questions???</vt:lpstr>
    </vt:vector>
  </TitlesOfParts>
  <Company>Thomas Jefferson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Interprofessional Student Hotspotting Learning Collaborative:  A Pilot Study of Proposed Goals, Achieved Interventions, and Barriers Facing Hotspotting Patient and Teams</dc:title>
  <dc:creator>Lauren Hersh</dc:creator>
  <cp:lastModifiedBy>Clare Petrie</cp:lastModifiedBy>
  <cp:revision>19</cp:revision>
  <dcterms:created xsi:type="dcterms:W3CDTF">2021-02-10T19:35:38Z</dcterms:created>
  <dcterms:modified xsi:type="dcterms:W3CDTF">2021-02-15T23:28:32Z</dcterms:modified>
</cp:coreProperties>
</file>