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3"/>
  </p:normalViewPr>
  <p:slideViewPr>
    <p:cSldViewPr snapToGrid="0">
      <p:cViewPr varScale="1">
        <p:scale>
          <a:sx n="91" d="100"/>
          <a:sy n="91" d="100"/>
        </p:scale>
        <p:origin x="78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cc0904632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cc0904632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cc090463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cc090463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cc0904632_6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cc0904632_6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cc0904632_6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cc0904632_6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cc090463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cc090463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cc0904632_6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cc0904632_6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cc090463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cc090463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d467768f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bd467768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cc09046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cc09046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cc09046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cc09046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cc090463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cc090463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cc090463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cc090463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cc090463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cc090463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cc0904632_6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cc0904632_6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cc090463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cc090463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cc090463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cc090463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14"/>
          <p:cNvSpPr/>
          <p:nvPr/>
        </p:nvSpPr>
        <p:spPr>
          <a:xfrm>
            <a:off x="2381" y="4588099"/>
            <a:ext cx="9141618" cy="555401"/>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 name="Google Shape;60;p14"/>
          <p:cNvSpPr txBox="1">
            <a:spLocks noGrp="1"/>
          </p:cNvSpPr>
          <p:nvPr>
            <p:ph type="ctrTitle"/>
          </p:nvPr>
        </p:nvSpPr>
        <p:spPr>
          <a:xfrm>
            <a:off x="822960" y="569214"/>
            <a:ext cx="7543800" cy="267462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262626"/>
              </a:buClr>
              <a:buSzPts val="6000"/>
              <a:buFont typeface="Arial"/>
              <a:buNone/>
              <a:defRPr sz="60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825038" y="3341715"/>
            <a:ext cx="7543800" cy="857250"/>
          </a:xfrm>
          <a:prstGeom prst="rect">
            <a:avLst/>
          </a:prstGeom>
          <a:noFill/>
          <a:ln>
            <a:noFill/>
          </a:ln>
        </p:spPr>
        <p:txBody>
          <a:bodyPr spcFirstLastPara="1" wrap="square" lIns="68575" tIns="34275" rIns="68575" bIns="34275" anchor="t" anchorCtr="0">
            <a:normAutofit/>
          </a:bodyPr>
          <a:lstStyle>
            <a:lvl1pPr lvl="0" algn="l">
              <a:lnSpc>
                <a:spcPct val="90000"/>
              </a:lnSpc>
              <a:spcBef>
                <a:spcPts val="900"/>
              </a:spcBef>
              <a:spcAft>
                <a:spcPts val="0"/>
              </a:spcAft>
              <a:buSzPts val="1800"/>
              <a:buNone/>
              <a:defRPr sz="1800" cap="none">
                <a:solidFill>
                  <a:schemeClr val="dk2"/>
                </a:solidFill>
                <a:latin typeface="Arial"/>
                <a:ea typeface="Arial"/>
                <a:cs typeface="Arial"/>
                <a:sym typeface="Arial"/>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62" name="Google Shape;62;p14"/>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14"/>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64" name="Google Shape;64;p14"/>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pic>
        <p:nvPicPr>
          <p:cNvPr id="65" name="Google Shape;65;p14"/>
          <p:cNvPicPr preferRelativeResize="0"/>
          <p:nvPr/>
        </p:nvPicPr>
        <p:blipFill rotWithShape="1">
          <a:blip r:embed="rId2">
            <a:alphaModFix/>
          </a:blip>
          <a:srcRect/>
          <a:stretch/>
        </p:blipFill>
        <p:spPr>
          <a:xfrm>
            <a:off x="3027952" y="4684087"/>
            <a:ext cx="3090477" cy="3634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36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822960" y="1384300"/>
            <a:ext cx="7543800" cy="301752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69" name="Google Shape;69;p15"/>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5"/>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p:nvPr/>
        </p:nvSpPr>
        <p:spPr>
          <a:xfrm>
            <a:off x="2381" y="4617076"/>
            <a:ext cx="9141618" cy="526424"/>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title"/>
          </p:nvPr>
        </p:nvSpPr>
        <p:spPr>
          <a:xfrm>
            <a:off x="822960" y="569214"/>
            <a:ext cx="7543800" cy="267462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262626"/>
              </a:buClr>
              <a:buSzPts val="6000"/>
              <a:buFont typeface="Arial"/>
              <a:buNone/>
              <a:defRPr sz="6000" b="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6"/>
          <p:cNvSpPr txBox="1">
            <a:spLocks noGrp="1"/>
          </p:cNvSpPr>
          <p:nvPr>
            <p:ph type="body" idx="1"/>
          </p:nvPr>
        </p:nvSpPr>
        <p:spPr>
          <a:xfrm>
            <a:off x="822960" y="3339846"/>
            <a:ext cx="7543800" cy="85725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1400"/>
              <a:buNone/>
              <a:defRPr sz="140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100"/>
              <a:buNone/>
              <a:defRPr sz="1100">
                <a:solidFill>
                  <a:srgbClr val="888888"/>
                </a:solidFill>
              </a:defRPr>
            </a:lvl4pPr>
            <a:lvl5pPr marL="2286000" lvl="4" indent="-228600" algn="l">
              <a:lnSpc>
                <a:spcPct val="90000"/>
              </a:lnSpc>
              <a:spcBef>
                <a:spcPts val="300"/>
              </a:spcBef>
              <a:spcAft>
                <a:spcPts val="0"/>
              </a:spcAft>
              <a:buSzPts val="1100"/>
              <a:buNone/>
              <a:defRPr sz="1100">
                <a:solidFill>
                  <a:srgbClr val="888888"/>
                </a:solidFill>
              </a:defRPr>
            </a:lvl5pPr>
            <a:lvl6pPr marL="2743200" lvl="5" indent="-228600" algn="l">
              <a:lnSpc>
                <a:spcPct val="90000"/>
              </a:lnSpc>
              <a:spcBef>
                <a:spcPts val="300"/>
              </a:spcBef>
              <a:spcAft>
                <a:spcPts val="0"/>
              </a:spcAft>
              <a:buSzPts val="1100"/>
              <a:buNone/>
              <a:defRPr sz="1100">
                <a:solidFill>
                  <a:srgbClr val="888888"/>
                </a:solidFill>
              </a:defRPr>
            </a:lvl6pPr>
            <a:lvl7pPr marL="3200400" lvl="6" indent="-228600" algn="l">
              <a:lnSpc>
                <a:spcPct val="90000"/>
              </a:lnSpc>
              <a:spcBef>
                <a:spcPts val="300"/>
              </a:spcBef>
              <a:spcAft>
                <a:spcPts val="0"/>
              </a:spcAft>
              <a:buSzPts val="1100"/>
              <a:buNone/>
              <a:defRPr sz="1100">
                <a:solidFill>
                  <a:srgbClr val="888888"/>
                </a:solidFill>
              </a:defRPr>
            </a:lvl7pPr>
            <a:lvl8pPr marL="3657600" lvl="7" indent="-228600" algn="l">
              <a:lnSpc>
                <a:spcPct val="90000"/>
              </a:lnSpc>
              <a:spcBef>
                <a:spcPts val="300"/>
              </a:spcBef>
              <a:spcAft>
                <a:spcPts val="0"/>
              </a:spcAft>
              <a:buSzPts val="1100"/>
              <a:buNone/>
              <a:defRPr sz="1100">
                <a:solidFill>
                  <a:srgbClr val="888888"/>
                </a:solidFill>
              </a:defRPr>
            </a:lvl8pPr>
            <a:lvl9pPr marL="4114800" lvl="8" indent="-228600" algn="l">
              <a:lnSpc>
                <a:spcPct val="90000"/>
              </a:lnSpc>
              <a:spcBef>
                <a:spcPts val="300"/>
              </a:spcBef>
              <a:spcAft>
                <a:spcPts val="300"/>
              </a:spcAft>
              <a:buSzPts val="1100"/>
              <a:buNone/>
              <a:defRPr sz="1100">
                <a:solidFill>
                  <a:srgbClr val="888888"/>
                </a:solidFill>
              </a:defRPr>
            </a:lvl9pPr>
          </a:lstStyle>
          <a:p>
            <a:endParaRPr/>
          </a:p>
        </p:txBody>
      </p:sp>
      <p:sp>
        <p:nvSpPr>
          <p:cNvPr id="75" name="Google Shape;75;p16"/>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6"/>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pic>
        <p:nvPicPr>
          <p:cNvPr id="78" name="Google Shape;78;p16"/>
          <p:cNvPicPr preferRelativeResize="0"/>
          <p:nvPr/>
        </p:nvPicPr>
        <p:blipFill rotWithShape="1">
          <a:blip r:embed="rId2">
            <a:alphaModFix/>
          </a:blip>
          <a:srcRect/>
          <a:stretch/>
        </p:blipFill>
        <p:spPr>
          <a:xfrm>
            <a:off x="3027952" y="4698575"/>
            <a:ext cx="3090477" cy="3634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822959" y="1384300"/>
            <a:ext cx="3703320" cy="301752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82" name="Google Shape;82;p17"/>
          <p:cNvSpPr txBox="1">
            <a:spLocks noGrp="1"/>
          </p:cNvSpPr>
          <p:nvPr>
            <p:ph type="body" idx="2"/>
          </p:nvPr>
        </p:nvSpPr>
        <p:spPr>
          <a:xfrm>
            <a:off x="4663440" y="1384301"/>
            <a:ext cx="3703320" cy="301752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83" name="Google Shape;83;p17"/>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7"/>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822960" y="1384539"/>
            <a:ext cx="3703320" cy="55221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88" name="Google Shape;88;p18"/>
          <p:cNvSpPr txBox="1">
            <a:spLocks noGrp="1"/>
          </p:cNvSpPr>
          <p:nvPr>
            <p:ph type="body" idx="2"/>
          </p:nvPr>
        </p:nvSpPr>
        <p:spPr>
          <a:xfrm>
            <a:off x="822960" y="1936750"/>
            <a:ext cx="3703320" cy="253365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89" name="Google Shape;89;p18"/>
          <p:cNvSpPr txBox="1">
            <a:spLocks noGrp="1"/>
          </p:cNvSpPr>
          <p:nvPr>
            <p:ph type="body" idx="3"/>
          </p:nvPr>
        </p:nvSpPr>
        <p:spPr>
          <a:xfrm>
            <a:off x="4663440" y="1384539"/>
            <a:ext cx="3703320" cy="55221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90" name="Google Shape;90;p18"/>
          <p:cNvSpPr txBox="1">
            <a:spLocks noGrp="1"/>
          </p:cNvSpPr>
          <p:nvPr>
            <p:ph type="body" idx="4"/>
          </p:nvPr>
        </p:nvSpPr>
        <p:spPr>
          <a:xfrm>
            <a:off x="4663440" y="1936750"/>
            <a:ext cx="3703320" cy="253365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91" name="Google Shape;91;p18"/>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8"/>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7"/>
        <p:cNvGrpSpPr/>
        <p:nvPr/>
      </p:nvGrpSpPr>
      <p:grpSpPr>
        <a:xfrm>
          <a:off x="0" y="0"/>
          <a:ext cx="0" cy="0"/>
          <a:chOff x="0" y="0"/>
          <a:chExt cx="0" cy="0"/>
        </a:xfrm>
      </p:grpSpPr>
      <p:sp>
        <p:nvSpPr>
          <p:cNvPr id="98" name="Google Shape;98;p20"/>
          <p:cNvSpPr/>
          <p:nvPr/>
        </p:nvSpPr>
        <p:spPr>
          <a:xfrm>
            <a:off x="2381" y="4588099"/>
            <a:ext cx="9141618" cy="555401"/>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 name="Google Shape;99;p20"/>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0"/>
          <p:cNvPicPr preferRelativeResize="0"/>
          <p:nvPr/>
        </p:nvPicPr>
        <p:blipFill rotWithShape="1">
          <a:blip r:embed="rId2">
            <a:alphaModFix/>
          </a:blip>
          <a:srcRect/>
          <a:stretch/>
        </p:blipFill>
        <p:spPr>
          <a:xfrm>
            <a:off x="3027952" y="4684087"/>
            <a:ext cx="3090477" cy="36342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2"/>
        <p:cNvGrpSpPr/>
        <p:nvPr/>
      </p:nvGrpSpPr>
      <p:grpSpPr>
        <a:xfrm>
          <a:off x="0" y="0"/>
          <a:ext cx="0" cy="0"/>
          <a:chOff x="0" y="0"/>
          <a:chExt cx="0" cy="0"/>
        </a:xfrm>
      </p:grpSpPr>
      <p:sp>
        <p:nvSpPr>
          <p:cNvPr id="103" name="Google Shape;103;p21"/>
          <p:cNvSpPr/>
          <p:nvPr/>
        </p:nvSpPr>
        <p:spPr>
          <a:xfrm>
            <a:off x="12" y="0"/>
            <a:ext cx="3038093"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 name="Google Shape;104;p21"/>
          <p:cNvSpPr/>
          <p:nvPr/>
        </p:nvSpPr>
        <p:spPr>
          <a:xfrm>
            <a:off x="3030053" y="0"/>
            <a:ext cx="48006"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 name="Google Shape;105;p21"/>
          <p:cNvSpPr txBox="1">
            <a:spLocks noGrp="1"/>
          </p:cNvSpPr>
          <p:nvPr>
            <p:ph type="title"/>
          </p:nvPr>
        </p:nvSpPr>
        <p:spPr>
          <a:xfrm>
            <a:off x="342900" y="445769"/>
            <a:ext cx="2400300" cy="171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FFFFFF"/>
              </a:buClr>
              <a:buSzPts val="2700"/>
              <a:buFont typeface="Arial"/>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21"/>
          <p:cNvSpPr txBox="1">
            <a:spLocks noGrp="1"/>
          </p:cNvSpPr>
          <p:nvPr>
            <p:ph type="body" idx="1"/>
          </p:nvPr>
        </p:nvSpPr>
        <p:spPr>
          <a:xfrm>
            <a:off x="3600450" y="548640"/>
            <a:ext cx="4869180" cy="394335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107" name="Google Shape;107;p21"/>
          <p:cNvSpPr txBox="1">
            <a:spLocks noGrp="1"/>
          </p:cNvSpPr>
          <p:nvPr>
            <p:ph type="body" idx="2"/>
          </p:nvPr>
        </p:nvSpPr>
        <p:spPr>
          <a:xfrm>
            <a:off x="342900" y="2194560"/>
            <a:ext cx="2400300" cy="253434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100"/>
              <a:buNone/>
              <a:defRPr sz="1100">
                <a:solidFill>
                  <a:srgbClr val="FFFFFF"/>
                </a:solidFill>
              </a:defRPr>
            </a:lvl1pPr>
            <a:lvl2pPr marL="914400" lvl="1" indent="-228600" algn="l">
              <a:lnSpc>
                <a:spcPct val="90000"/>
              </a:lnSpc>
              <a:spcBef>
                <a:spcPts val="2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108" name="Google Shape;108;p21"/>
          <p:cNvSpPr txBox="1">
            <a:spLocks noGrp="1"/>
          </p:cNvSpPr>
          <p:nvPr>
            <p:ph type="dt" idx="10"/>
          </p:nvPr>
        </p:nvSpPr>
        <p:spPr>
          <a:xfrm>
            <a:off x="349134" y="4844839"/>
            <a:ext cx="1963882"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1"/>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b="0" i="0" u="none" strike="noStrike" cap="none">
                <a:solidFill>
                  <a:schemeClr val="dk2"/>
                </a:solidFill>
                <a:latin typeface="Arial"/>
                <a:ea typeface="Arial"/>
                <a:cs typeface="Arial"/>
                <a:sym typeface="Arial"/>
              </a:defRPr>
            </a:lvl1pPr>
            <a:lvl2pPr marL="0" lvl="1" indent="0" algn="r">
              <a:spcBef>
                <a:spcPts val="0"/>
              </a:spcBef>
              <a:buNone/>
              <a:defRPr sz="800" b="0" i="0" u="none" strike="noStrike" cap="none">
                <a:solidFill>
                  <a:schemeClr val="dk2"/>
                </a:solidFill>
                <a:latin typeface="Arial"/>
                <a:ea typeface="Arial"/>
                <a:cs typeface="Arial"/>
                <a:sym typeface="Arial"/>
              </a:defRPr>
            </a:lvl2pPr>
            <a:lvl3pPr marL="0" lvl="2" indent="0" algn="r">
              <a:spcBef>
                <a:spcPts val="0"/>
              </a:spcBef>
              <a:buNone/>
              <a:defRPr sz="800" b="0" i="0" u="none" strike="noStrike" cap="none">
                <a:solidFill>
                  <a:schemeClr val="dk2"/>
                </a:solidFill>
                <a:latin typeface="Arial"/>
                <a:ea typeface="Arial"/>
                <a:cs typeface="Arial"/>
                <a:sym typeface="Arial"/>
              </a:defRPr>
            </a:lvl3pPr>
            <a:lvl4pPr marL="0" lvl="3" indent="0" algn="r">
              <a:spcBef>
                <a:spcPts val="0"/>
              </a:spcBef>
              <a:buNone/>
              <a:defRPr sz="800" b="0" i="0" u="none" strike="noStrike" cap="none">
                <a:solidFill>
                  <a:schemeClr val="dk2"/>
                </a:solidFill>
                <a:latin typeface="Arial"/>
                <a:ea typeface="Arial"/>
                <a:cs typeface="Arial"/>
                <a:sym typeface="Arial"/>
              </a:defRPr>
            </a:lvl4pPr>
            <a:lvl5pPr marL="0" lvl="4" indent="0" algn="r">
              <a:spcBef>
                <a:spcPts val="0"/>
              </a:spcBef>
              <a:buNone/>
              <a:defRPr sz="800" b="0" i="0" u="none" strike="noStrike" cap="none">
                <a:solidFill>
                  <a:schemeClr val="dk2"/>
                </a:solidFill>
                <a:latin typeface="Arial"/>
                <a:ea typeface="Arial"/>
                <a:cs typeface="Arial"/>
                <a:sym typeface="Arial"/>
              </a:defRPr>
            </a:lvl5pPr>
            <a:lvl6pPr marL="0" lvl="5" indent="0" algn="r">
              <a:spcBef>
                <a:spcPts val="0"/>
              </a:spcBef>
              <a:buNone/>
              <a:defRPr sz="800" b="0" i="0" u="none" strike="noStrike" cap="none">
                <a:solidFill>
                  <a:schemeClr val="dk2"/>
                </a:solidFill>
                <a:latin typeface="Arial"/>
                <a:ea typeface="Arial"/>
                <a:cs typeface="Arial"/>
                <a:sym typeface="Arial"/>
              </a:defRPr>
            </a:lvl6pPr>
            <a:lvl7pPr marL="0" lvl="6" indent="0" algn="r">
              <a:spcBef>
                <a:spcPts val="0"/>
              </a:spcBef>
              <a:buNone/>
              <a:defRPr sz="800" b="0" i="0" u="none" strike="noStrike" cap="none">
                <a:solidFill>
                  <a:schemeClr val="dk2"/>
                </a:solidFill>
                <a:latin typeface="Arial"/>
                <a:ea typeface="Arial"/>
                <a:cs typeface="Arial"/>
                <a:sym typeface="Arial"/>
              </a:defRPr>
            </a:lvl7pPr>
            <a:lvl8pPr marL="0" lvl="7" indent="0" algn="r">
              <a:spcBef>
                <a:spcPts val="0"/>
              </a:spcBef>
              <a:buNone/>
              <a:defRPr sz="800" b="0" i="0" u="none" strike="noStrike" cap="none">
                <a:solidFill>
                  <a:schemeClr val="dk2"/>
                </a:solidFill>
                <a:latin typeface="Arial"/>
                <a:ea typeface="Arial"/>
                <a:cs typeface="Arial"/>
                <a:sym typeface="Arial"/>
              </a:defRPr>
            </a:lvl8pPr>
            <a:lvl9pPr marL="0" lvl="8" indent="0" algn="r">
              <a:spcBef>
                <a:spcPts val="0"/>
              </a:spcBef>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0" name="Google Shape;110;p21"/>
          <p:cNvPicPr preferRelativeResize="0"/>
          <p:nvPr/>
        </p:nvPicPr>
        <p:blipFill rotWithShape="1">
          <a:blip r:embed="rId2">
            <a:alphaModFix/>
          </a:blip>
          <a:srcRect/>
          <a:stretch/>
        </p:blipFill>
        <p:spPr>
          <a:xfrm>
            <a:off x="3600449" y="4684102"/>
            <a:ext cx="2172791" cy="3365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2"/>
          <p:cNvSpPr/>
          <p:nvPr/>
        </p:nvSpPr>
        <p:spPr>
          <a:xfrm>
            <a:off x="0" y="3714750"/>
            <a:ext cx="9141618" cy="142875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3" name="Google Shape;113;p22"/>
          <p:cNvSpPr/>
          <p:nvPr/>
        </p:nvSpPr>
        <p:spPr>
          <a:xfrm>
            <a:off x="11" y="3686307"/>
            <a:ext cx="9141618" cy="48006"/>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title"/>
          </p:nvPr>
        </p:nvSpPr>
        <p:spPr>
          <a:xfrm>
            <a:off x="822960" y="3672356"/>
            <a:ext cx="7584948" cy="617220"/>
          </a:xfrm>
          <a:prstGeom prst="rect">
            <a:avLst/>
          </a:prstGeom>
          <a:noFill/>
          <a:ln>
            <a:noFill/>
          </a:ln>
        </p:spPr>
        <p:txBody>
          <a:bodyPr spcFirstLastPara="1" wrap="square" lIns="68575" tIns="0" rIns="68575" bIns="0" anchor="b" anchorCtr="0">
            <a:noAutofit/>
          </a:bodyPr>
          <a:lstStyle>
            <a:lvl1pPr lvl="0" algn="l">
              <a:lnSpc>
                <a:spcPct val="85000"/>
              </a:lnSpc>
              <a:spcBef>
                <a:spcPts val="0"/>
              </a:spcBef>
              <a:spcAft>
                <a:spcPts val="0"/>
              </a:spcAft>
              <a:buClr>
                <a:srgbClr val="FFFFFF"/>
              </a:buClr>
              <a:buSzPts val="2700"/>
              <a:buFont typeface="Arial"/>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2"/>
          <p:cNvSpPr>
            <a:spLocks noGrp="1"/>
          </p:cNvSpPr>
          <p:nvPr>
            <p:ph type="pic" idx="2"/>
          </p:nvPr>
        </p:nvSpPr>
        <p:spPr>
          <a:xfrm>
            <a:off x="11" y="0"/>
            <a:ext cx="9143988" cy="3686307"/>
          </a:xfrm>
          <a:prstGeom prst="rect">
            <a:avLst/>
          </a:prstGeom>
          <a:blipFill rotWithShape="1">
            <a:blip r:embed="rId2">
              <a:alphaModFix/>
            </a:blip>
            <a:stretch>
              <a:fillRect/>
            </a:stretch>
          </a:blipFill>
          <a:ln>
            <a:noFill/>
          </a:ln>
        </p:spPr>
        <p:txBody>
          <a:bodyPr spcFirstLastPara="1" wrap="square" lIns="342900" tIns="342900" rIns="0" bIns="34275" anchor="t" anchorCtr="0">
            <a:no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chemeClr val="lt1"/>
                </a:solidFill>
                <a:latin typeface="Arial"/>
                <a:ea typeface="Arial"/>
                <a:cs typeface="Arial"/>
                <a:sym typeface="Arial"/>
              </a:defRPr>
            </a:lvl1pPr>
            <a:lvl2pPr marR="0" lvl="1" algn="l" rtl="0">
              <a:lnSpc>
                <a:spcPct val="90000"/>
              </a:lnSpc>
              <a:spcBef>
                <a:spcPts val="200"/>
              </a:spcBef>
              <a:spcAft>
                <a:spcPts val="0"/>
              </a:spcAft>
              <a:buClr>
                <a:schemeClr val="accent1"/>
              </a:buClr>
              <a:buSzPts val="2100"/>
              <a:buFont typeface="Calibri"/>
              <a:buNone/>
              <a:defRPr sz="2100" b="0" i="0" u="none" strike="noStrike" cap="none">
                <a:solidFill>
                  <a:srgbClr val="3F3F3F"/>
                </a:solidFill>
                <a:latin typeface="Arial"/>
                <a:ea typeface="Arial"/>
                <a:cs typeface="Arial"/>
                <a:sym typeface="Arial"/>
              </a:defRPr>
            </a:lvl2pPr>
            <a:lvl3pPr marR="0" lvl="2" algn="l" rtl="0">
              <a:lnSpc>
                <a:spcPct val="90000"/>
              </a:lnSpc>
              <a:spcBef>
                <a:spcPts val="300"/>
              </a:spcBef>
              <a:spcAft>
                <a:spcPts val="0"/>
              </a:spcAft>
              <a:buClr>
                <a:schemeClr val="accent1"/>
              </a:buClr>
              <a:buSzPts val="1800"/>
              <a:buFont typeface="Calibri"/>
              <a:buNone/>
              <a:defRPr sz="1800" b="0" i="0" u="none" strike="noStrike" cap="none">
                <a:solidFill>
                  <a:srgbClr val="3F3F3F"/>
                </a:solidFill>
                <a:latin typeface="Arial"/>
                <a:ea typeface="Arial"/>
                <a:cs typeface="Arial"/>
                <a:sym typeface="Arial"/>
              </a:defRPr>
            </a:lvl3pPr>
            <a:lvl4pPr marR="0" lvl="3"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4pPr>
            <a:lvl5pPr marR="0" lvl="4"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Arial"/>
                <a:ea typeface="Arial"/>
                <a:cs typeface="Arial"/>
                <a:sym typeface="Arial"/>
              </a:defRPr>
            </a:lvl9pPr>
          </a:lstStyle>
          <a:p>
            <a:endParaRPr/>
          </a:p>
        </p:txBody>
      </p:sp>
      <p:sp>
        <p:nvSpPr>
          <p:cNvPr id="116" name="Google Shape;116;p22"/>
          <p:cNvSpPr txBox="1">
            <a:spLocks noGrp="1"/>
          </p:cNvSpPr>
          <p:nvPr>
            <p:ph type="body" idx="1"/>
          </p:nvPr>
        </p:nvSpPr>
        <p:spPr>
          <a:xfrm>
            <a:off x="822960" y="4311799"/>
            <a:ext cx="7584948" cy="418642"/>
          </a:xfrm>
          <a:prstGeom prst="rect">
            <a:avLst/>
          </a:prstGeom>
          <a:noFill/>
          <a:ln>
            <a:noFill/>
          </a:ln>
        </p:spPr>
        <p:txBody>
          <a:bodyPr spcFirstLastPara="1" wrap="square" lIns="68575" tIns="0" rIns="68575" bIns="0" anchor="t" anchorCtr="0">
            <a:normAutofit/>
          </a:bodyPr>
          <a:lstStyle>
            <a:lvl1pPr marL="457200" lvl="0" indent="-228600" algn="l">
              <a:lnSpc>
                <a:spcPct val="90000"/>
              </a:lnSpc>
              <a:spcBef>
                <a:spcPts val="0"/>
              </a:spcBef>
              <a:spcAft>
                <a:spcPts val="0"/>
              </a:spcAft>
              <a:buSzPts val="1100"/>
              <a:buNone/>
              <a:defRPr sz="1100">
                <a:solidFill>
                  <a:srgbClr val="FFFFFF"/>
                </a:solidFill>
              </a:defRPr>
            </a:lvl1pPr>
            <a:lvl2pPr marL="914400" lvl="1" indent="-228600" algn="l">
              <a:lnSpc>
                <a:spcPct val="90000"/>
              </a:lnSpc>
              <a:spcBef>
                <a:spcPts val="5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117" name="Google Shape;117;p22"/>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2"/>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9" name="Google Shape;119;p22"/>
          <p:cNvPicPr preferRelativeResize="0"/>
          <p:nvPr/>
        </p:nvPicPr>
        <p:blipFill rotWithShape="1">
          <a:blip r:embed="rId3">
            <a:alphaModFix/>
          </a:blip>
          <a:srcRect/>
          <a:stretch/>
        </p:blipFill>
        <p:spPr>
          <a:xfrm>
            <a:off x="3049622" y="4755258"/>
            <a:ext cx="3090477" cy="3634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20"/>
        <p:cNvGrpSpPr/>
        <p:nvPr/>
      </p:nvGrpSpPr>
      <p:grpSpPr>
        <a:xfrm>
          <a:off x="0" y="0"/>
          <a:ext cx="0" cy="0"/>
          <a:chOff x="0" y="0"/>
          <a:chExt cx="0" cy="0"/>
        </a:xfrm>
      </p:grpSpPr>
      <p:cxnSp>
        <p:nvCxnSpPr>
          <p:cNvPr id="121" name="Google Shape;121;p2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22" name="Google Shape;122;p23"/>
          <p:cNvSpPr txBox="1">
            <a:spLocks noGrp="1"/>
          </p:cNvSpPr>
          <p:nvPr>
            <p:ph type="title"/>
          </p:nvPr>
        </p:nvSpPr>
        <p:spPr>
          <a:xfrm>
            <a:off x="480750" y="1764950"/>
            <a:ext cx="8222100" cy="9075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23" name="Google Shape;123;p2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1" y="4665372"/>
            <a:ext cx="9144000" cy="478128"/>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822960" y="214952"/>
            <a:ext cx="7543800" cy="1088068"/>
          </a:xfrm>
          <a:prstGeom prst="rect">
            <a:avLst/>
          </a:prstGeom>
          <a:noFill/>
          <a:ln>
            <a:noFill/>
          </a:ln>
        </p:spPr>
        <p:txBody>
          <a:bodyPr spcFirstLastPara="1" wrap="square" lIns="68575" tIns="34275" rIns="68575" bIns="34275" anchor="b" anchorCtr="0">
            <a:normAutofit/>
          </a:bodyPr>
          <a:lstStyle>
            <a:lvl1pPr marR="0" lvl="0" algn="l" rtl="0">
              <a:lnSpc>
                <a:spcPct val="85000"/>
              </a:lnSpc>
              <a:spcBef>
                <a:spcPts val="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822960" y="1384300"/>
            <a:ext cx="7543800" cy="3017520"/>
          </a:xfrm>
          <a:prstGeom prst="rect">
            <a:avLst/>
          </a:prstGeom>
          <a:noFill/>
          <a:ln>
            <a:noFill/>
          </a:ln>
        </p:spPr>
        <p:txBody>
          <a:bodyPr spcFirstLastPara="1" wrap="square" lIns="0" tIns="34275" rIns="0" bIns="34275" anchor="t" anchorCtr="0">
            <a:norm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Arial"/>
                <a:ea typeface="Arial"/>
                <a:cs typeface="Arial"/>
                <a:sym typeface="Arial"/>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Arial"/>
                <a:ea typeface="Arial"/>
                <a:cs typeface="Arial"/>
                <a:sym typeface="Arial"/>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Arial"/>
                <a:ea typeface="Arial"/>
                <a:cs typeface="Arial"/>
                <a:sym typeface="Arial"/>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Arial"/>
                <a:ea typeface="Arial"/>
                <a:cs typeface="Arial"/>
                <a:sym typeface="Arial"/>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Arial"/>
                <a:ea typeface="Arial"/>
                <a:cs typeface="Arial"/>
                <a:sym typeface="Arial"/>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Arial"/>
                <a:ea typeface="Arial"/>
                <a:cs typeface="Arial"/>
                <a:sym typeface="Arial"/>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Arial"/>
                <a:ea typeface="Arial"/>
                <a:cs typeface="Arial"/>
                <a:sym typeface="Arial"/>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Arial"/>
                <a:ea typeface="Arial"/>
                <a:cs typeface="Arial"/>
                <a:sym typeface="Arial"/>
              </a:defRPr>
            </a:lvl9pPr>
          </a:lstStyle>
          <a:p>
            <a:endParaRPr/>
          </a:p>
        </p:txBody>
      </p:sp>
      <p:sp>
        <p:nvSpPr>
          <p:cNvPr id="54" name="Google Shape;54;p13"/>
          <p:cNvSpPr txBox="1">
            <a:spLocks noGrp="1"/>
          </p:cNvSpPr>
          <p:nvPr>
            <p:ph type="dt" idx="10"/>
          </p:nvPr>
        </p:nvSpPr>
        <p:spPr>
          <a:xfrm>
            <a:off x="822960" y="4844839"/>
            <a:ext cx="1854203"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FFFFF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7425343" y="4844839"/>
            <a:ext cx="984019"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Arial"/>
                <a:ea typeface="Arial"/>
                <a:cs typeface="Arial"/>
                <a:sym typeface="Arial"/>
              </a:defRPr>
            </a:lvl1pPr>
            <a:lvl2pPr marL="0" marR="0" lvl="1" indent="0" algn="r" rtl="0">
              <a:spcBef>
                <a:spcPts val="0"/>
              </a:spcBef>
              <a:buNone/>
              <a:defRPr sz="800" b="0" i="0" u="none" strike="noStrike" cap="none">
                <a:solidFill>
                  <a:srgbClr val="FFFFFF"/>
                </a:solidFill>
                <a:latin typeface="Arial"/>
                <a:ea typeface="Arial"/>
                <a:cs typeface="Arial"/>
                <a:sym typeface="Arial"/>
              </a:defRPr>
            </a:lvl2pPr>
            <a:lvl3pPr marL="0" marR="0" lvl="2" indent="0" algn="r" rtl="0">
              <a:spcBef>
                <a:spcPts val="0"/>
              </a:spcBef>
              <a:buNone/>
              <a:defRPr sz="800" b="0" i="0" u="none" strike="noStrike" cap="none">
                <a:solidFill>
                  <a:srgbClr val="FFFFFF"/>
                </a:solidFill>
                <a:latin typeface="Arial"/>
                <a:ea typeface="Arial"/>
                <a:cs typeface="Arial"/>
                <a:sym typeface="Arial"/>
              </a:defRPr>
            </a:lvl3pPr>
            <a:lvl4pPr marL="0" marR="0" lvl="3" indent="0" algn="r" rtl="0">
              <a:spcBef>
                <a:spcPts val="0"/>
              </a:spcBef>
              <a:buNone/>
              <a:defRPr sz="800" b="0" i="0" u="none" strike="noStrike" cap="none">
                <a:solidFill>
                  <a:srgbClr val="FFFFFF"/>
                </a:solidFill>
                <a:latin typeface="Arial"/>
                <a:ea typeface="Arial"/>
                <a:cs typeface="Arial"/>
                <a:sym typeface="Arial"/>
              </a:defRPr>
            </a:lvl4pPr>
            <a:lvl5pPr marL="0" marR="0" lvl="4" indent="0" algn="r" rtl="0">
              <a:spcBef>
                <a:spcPts val="0"/>
              </a:spcBef>
              <a:buNone/>
              <a:defRPr sz="800" b="0" i="0" u="none" strike="noStrike" cap="none">
                <a:solidFill>
                  <a:srgbClr val="FFFFFF"/>
                </a:solidFill>
                <a:latin typeface="Arial"/>
                <a:ea typeface="Arial"/>
                <a:cs typeface="Arial"/>
                <a:sym typeface="Arial"/>
              </a:defRPr>
            </a:lvl5pPr>
            <a:lvl6pPr marL="0" marR="0" lvl="5" indent="0" algn="r" rtl="0">
              <a:spcBef>
                <a:spcPts val="0"/>
              </a:spcBef>
              <a:buNone/>
              <a:defRPr sz="800" b="0" i="0" u="none" strike="noStrike" cap="none">
                <a:solidFill>
                  <a:srgbClr val="FFFFFF"/>
                </a:solidFill>
                <a:latin typeface="Arial"/>
                <a:ea typeface="Arial"/>
                <a:cs typeface="Arial"/>
                <a:sym typeface="Arial"/>
              </a:defRPr>
            </a:lvl6pPr>
            <a:lvl7pPr marL="0" marR="0" lvl="6" indent="0" algn="r" rtl="0">
              <a:spcBef>
                <a:spcPts val="0"/>
              </a:spcBef>
              <a:buNone/>
              <a:defRPr sz="800" b="0" i="0" u="none" strike="noStrike" cap="none">
                <a:solidFill>
                  <a:srgbClr val="FFFFFF"/>
                </a:solidFill>
                <a:latin typeface="Arial"/>
                <a:ea typeface="Arial"/>
                <a:cs typeface="Arial"/>
                <a:sym typeface="Arial"/>
              </a:defRPr>
            </a:lvl7pPr>
            <a:lvl8pPr marL="0" marR="0" lvl="7" indent="0" algn="r" rtl="0">
              <a:spcBef>
                <a:spcPts val="0"/>
              </a:spcBef>
              <a:buNone/>
              <a:defRPr sz="800" b="0" i="0" u="none" strike="noStrike" cap="none">
                <a:solidFill>
                  <a:srgbClr val="FFFFFF"/>
                </a:solidFill>
                <a:latin typeface="Arial"/>
                <a:ea typeface="Arial"/>
                <a:cs typeface="Arial"/>
                <a:sym typeface="Arial"/>
              </a:defRPr>
            </a:lvl8pPr>
            <a:lvl9pPr marL="0" marR="0" lvl="8" indent="0" algn="r" rtl="0">
              <a:spcBef>
                <a:spcPts val="0"/>
              </a:spcBef>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56" name="Google Shape;56;p13"/>
          <p:cNvCxnSpPr/>
          <p:nvPr/>
        </p:nvCxnSpPr>
        <p:spPr>
          <a:xfrm>
            <a:off x="895149" y="1303384"/>
            <a:ext cx="7475220" cy="0"/>
          </a:xfrm>
          <a:prstGeom prst="straightConnector1">
            <a:avLst/>
          </a:prstGeom>
          <a:noFill/>
          <a:ln w="9525" cap="flat" cmpd="sng">
            <a:solidFill>
              <a:srgbClr val="7F7F7F"/>
            </a:solidFill>
            <a:prstDash val="solid"/>
            <a:round/>
            <a:headEnd type="none" w="sm" len="sm"/>
            <a:tailEnd type="none" w="sm" len="sm"/>
          </a:ln>
        </p:spPr>
      </p:cxnSp>
      <p:pic>
        <p:nvPicPr>
          <p:cNvPr id="57" name="Google Shape;57;p13"/>
          <p:cNvPicPr preferRelativeResize="0"/>
          <p:nvPr/>
        </p:nvPicPr>
        <p:blipFill rotWithShape="1">
          <a:blip r:embed="rId12">
            <a:alphaModFix/>
          </a:blip>
          <a:srcRect/>
          <a:stretch/>
        </p:blipFill>
        <p:spPr>
          <a:xfrm>
            <a:off x="3049622" y="4755258"/>
            <a:ext cx="3090477" cy="3634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hannah.marcovitch@emory.ed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mailto:eudora.olsen@emory.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fairfight.com/why-we-figh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ctrTitle"/>
          </p:nvPr>
        </p:nvSpPr>
        <p:spPr>
          <a:xfrm>
            <a:off x="822960" y="569214"/>
            <a:ext cx="7543800" cy="267462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500"/>
              <a:buFont typeface="Calibri"/>
              <a:buNone/>
            </a:pPr>
            <a:r>
              <a:rPr lang="en" sz="3400" b="1">
                <a:solidFill>
                  <a:srgbClr val="434343"/>
                </a:solidFill>
                <a:latin typeface="Cambria"/>
                <a:ea typeface="Cambria"/>
                <a:cs typeface="Cambria"/>
                <a:sym typeface="Cambria"/>
              </a:rPr>
              <a:t>Voting is Healthy: Grady Hospital’s Voter Engagement Campaign</a:t>
            </a:r>
            <a:endParaRPr sz="3400" b="1">
              <a:solidFill>
                <a:srgbClr val="434343"/>
              </a:solidFill>
              <a:latin typeface="Cambria"/>
              <a:ea typeface="Cambria"/>
              <a:cs typeface="Cambria"/>
              <a:sym typeface="Cambria"/>
            </a:endParaRPr>
          </a:p>
          <a:p>
            <a:pPr marL="0" lvl="0" indent="0" algn="l" rtl="0">
              <a:lnSpc>
                <a:spcPct val="85000"/>
              </a:lnSpc>
              <a:spcBef>
                <a:spcPts val="0"/>
              </a:spcBef>
              <a:spcAft>
                <a:spcPts val="0"/>
              </a:spcAft>
              <a:buClr>
                <a:srgbClr val="262626"/>
              </a:buClr>
              <a:buSzPts val="6000"/>
              <a:buFont typeface="Arial"/>
              <a:buNone/>
            </a:pPr>
            <a:endParaRPr sz="1100" b="1">
              <a:solidFill>
                <a:srgbClr val="000000"/>
              </a:solidFill>
              <a:latin typeface="Cambria"/>
              <a:ea typeface="Cambria"/>
              <a:cs typeface="Cambria"/>
              <a:sym typeface="Cambria"/>
            </a:endParaRPr>
          </a:p>
        </p:txBody>
      </p:sp>
      <p:sp>
        <p:nvSpPr>
          <p:cNvPr id="129" name="Google Shape;129;p24"/>
          <p:cNvSpPr txBox="1">
            <a:spLocks noGrp="1"/>
          </p:cNvSpPr>
          <p:nvPr>
            <p:ph type="subTitle" idx="1"/>
          </p:nvPr>
        </p:nvSpPr>
        <p:spPr>
          <a:xfrm>
            <a:off x="825038" y="3341715"/>
            <a:ext cx="7543800" cy="85725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lt1"/>
              </a:buClr>
              <a:buSzPct val="100000"/>
              <a:buFont typeface="Arial"/>
              <a:buNone/>
            </a:pPr>
            <a:r>
              <a:rPr lang="en">
                <a:solidFill>
                  <a:srgbClr val="434343"/>
                </a:solidFill>
                <a:latin typeface="Cambria"/>
                <a:ea typeface="Cambria"/>
                <a:cs typeface="Cambria"/>
                <a:sym typeface="Cambria"/>
              </a:rPr>
              <a:t>Hannah Marcovitch M2 &amp; Eudora Olsen M2</a:t>
            </a:r>
            <a:endParaRPr>
              <a:solidFill>
                <a:srgbClr val="434343"/>
              </a:solidFill>
              <a:latin typeface="Cambria"/>
              <a:ea typeface="Cambria"/>
              <a:cs typeface="Cambria"/>
              <a:sym typeface="Cambria"/>
            </a:endParaRPr>
          </a:p>
          <a:p>
            <a:pPr marL="0" lvl="0" indent="0" algn="l" rtl="0">
              <a:spcBef>
                <a:spcPts val="800"/>
              </a:spcBef>
              <a:spcAft>
                <a:spcPts val="0"/>
              </a:spcAft>
              <a:buClr>
                <a:schemeClr val="lt1"/>
              </a:buClr>
              <a:buSzPct val="100000"/>
              <a:buFont typeface="Arial"/>
              <a:buNone/>
            </a:pPr>
            <a:r>
              <a:rPr lang="en">
                <a:solidFill>
                  <a:srgbClr val="434343"/>
                </a:solidFill>
                <a:latin typeface="Cambria"/>
                <a:ea typeface="Cambria"/>
                <a:cs typeface="Cambria"/>
                <a:sym typeface="Cambria"/>
              </a:rPr>
              <a:t>Emory University School of Medicine</a:t>
            </a:r>
            <a:endParaRPr>
              <a:solidFill>
                <a:srgbClr val="434343"/>
              </a:solidFill>
              <a:latin typeface="Cambria"/>
              <a:ea typeface="Cambria"/>
              <a:cs typeface="Cambria"/>
              <a:sym typeface="Cambria"/>
            </a:endParaRPr>
          </a:p>
          <a:p>
            <a:pPr marL="0" lvl="0" indent="0" algn="l" rtl="0">
              <a:spcBef>
                <a:spcPts val="800"/>
              </a:spcBef>
              <a:spcAft>
                <a:spcPts val="0"/>
              </a:spcAft>
              <a:buClr>
                <a:schemeClr val="lt1"/>
              </a:buClr>
              <a:buSzPct val="100000"/>
              <a:buFont typeface="Arial"/>
              <a:buNone/>
            </a:pPr>
            <a:endParaRPr>
              <a:solidFill>
                <a:srgbClr val="434343"/>
              </a:solidFill>
              <a:latin typeface="Cambria"/>
              <a:ea typeface="Cambria"/>
              <a:cs typeface="Cambria"/>
              <a:sym typeface="Cambria"/>
            </a:endParaRPr>
          </a:p>
          <a:p>
            <a:pPr marL="0" lvl="0" indent="0" algn="l" rtl="0">
              <a:lnSpc>
                <a:spcPct val="90000"/>
              </a:lnSpc>
              <a:spcBef>
                <a:spcPts val="0"/>
              </a:spcBef>
              <a:spcAft>
                <a:spcPts val="0"/>
              </a:spcAft>
              <a:buSzPct val="163636"/>
              <a:buNone/>
            </a:pPr>
            <a:endParaRPr sz="1100">
              <a:solidFill>
                <a:srgbClr val="434343"/>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Internal - for Medical Staff and Employees</a:t>
            </a:r>
            <a:endParaRPr sz="2300" b="1">
              <a:latin typeface="Cambria"/>
              <a:ea typeface="Cambria"/>
              <a:cs typeface="Cambria"/>
              <a:sym typeface="Cambria"/>
            </a:endParaRPr>
          </a:p>
        </p:txBody>
      </p:sp>
      <p:pic>
        <p:nvPicPr>
          <p:cNvPr id="190" name="Google Shape;190;p33"/>
          <p:cNvPicPr preferRelativeResize="0"/>
          <p:nvPr/>
        </p:nvPicPr>
        <p:blipFill>
          <a:blip r:embed="rId3">
            <a:alphaModFix/>
          </a:blip>
          <a:stretch>
            <a:fillRect/>
          </a:stretch>
        </p:blipFill>
        <p:spPr>
          <a:xfrm>
            <a:off x="822948" y="1592091"/>
            <a:ext cx="3703200" cy="2601821"/>
          </a:xfrm>
          <a:prstGeom prst="rect">
            <a:avLst/>
          </a:prstGeom>
          <a:noFill/>
          <a:ln>
            <a:noFill/>
          </a:ln>
        </p:spPr>
      </p:pic>
      <p:pic>
        <p:nvPicPr>
          <p:cNvPr id="191" name="Google Shape;191;p33"/>
          <p:cNvPicPr preferRelativeResize="0"/>
          <p:nvPr/>
        </p:nvPicPr>
        <p:blipFill>
          <a:blip r:embed="rId4">
            <a:alphaModFix/>
          </a:blip>
          <a:stretch>
            <a:fillRect/>
          </a:stretch>
        </p:blipFill>
        <p:spPr>
          <a:xfrm>
            <a:off x="5198005" y="1410713"/>
            <a:ext cx="2634100" cy="2964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80011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Social Media</a:t>
            </a:r>
            <a:endParaRPr sz="2300" b="1">
              <a:latin typeface="Cambria"/>
              <a:ea typeface="Cambria"/>
              <a:cs typeface="Cambria"/>
              <a:sym typeface="Cambria"/>
            </a:endParaRPr>
          </a:p>
        </p:txBody>
      </p:sp>
      <p:pic>
        <p:nvPicPr>
          <p:cNvPr id="197" name="Google Shape;197;p34"/>
          <p:cNvPicPr preferRelativeResize="0"/>
          <p:nvPr/>
        </p:nvPicPr>
        <p:blipFill>
          <a:blip r:embed="rId3">
            <a:alphaModFix/>
          </a:blip>
          <a:stretch>
            <a:fillRect/>
          </a:stretch>
        </p:blipFill>
        <p:spPr>
          <a:xfrm>
            <a:off x="3243562" y="2068038"/>
            <a:ext cx="2909849" cy="2073550"/>
          </a:xfrm>
          <a:prstGeom prst="rect">
            <a:avLst/>
          </a:prstGeom>
          <a:noFill/>
          <a:ln>
            <a:noFill/>
          </a:ln>
        </p:spPr>
      </p:pic>
      <p:pic>
        <p:nvPicPr>
          <p:cNvPr id="198" name="Google Shape;198;p34"/>
          <p:cNvPicPr preferRelativeResize="0"/>
          <p:nvPr/>
        </p:nvPicPr>
        <p:blipFill>
          <a:blip r:embed="rId4">
            <a:alphaModFix/>
          </a:blip>
          <a:stretch>
            <a:fillRect/>
          </a:stretch>
        </p:blipFill>
        <p:spPr>
          <a:xfrm>
            <a:off x="6835549" y="1480074"/>
            <a:ext cx="1727405" cy="2929800"/>
          </a:xfrm>
          <a:prstGeom prst="rect">
            <a:avLst/>
          </a:prstGeom>
          <a:noFill/>
          <a:ln>
            <a:noFill/>
          </a:ln>
        </p:spPr>
      </p:pic>
      <p:pic>
        <p:nvPicPr>
          <p:cNvPr id="199" name="Google Shape;199;p34"/>
          <p:cNvPicPr preferRelativeResize="0"/>
          <p:nvPr/>
        </p:nvPicPr>
        <p:blipFill>
          <a:blip r:embed="rId5">
            <a:alphaModFix/>
          </a:blip>
          <a:stretch>
            <a:fillRect/>
          </a:stretch>
        </p:blipFill>
        <p:spPr>
          <a:xfrm>
            <a:off x="488227" y="1399326"/>
            <a:ext cx="2073174" cy="30912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solidFill>
                  <a:srgbClr val="434343"/>
                </a:solidFill>
                <a:latin typeface="Cambria"/>
                <a:ea typeface="Cambria"/>
                <a:cs typeface="Cambria"/>
                <a:sym typeface="Cambria"/>
              </a:rPr>
              <a:t>Banners &amp; Posters</a:t>
            </a:r>
            <a:endParaRPr sz="2300" b="1">
              <a:solidFill>
                <a:srgbClr val="434343"/>
              </a:solidFill>
              <a:latin typeface="Cambria"/>
              <a:ea typeface="Cambria"/>
              <a:cs typeface="Cambria"/>
              <a:sym typeface="Cambria"/>
            </a:endParaRPr>
          </a:p>
        </p:txBody>
      </p:sp>
      <p:pic>
        <p:nvPicPr>
          <p:cNvPr id="205" name="Google Shape;205;p35"/>
          <p:cNvPicPr preferRelativeResize="0"/>
          <p:nvPr/>
        </p:nvPicPr>
        <p:blipFill>
          <a:blip r:embed="rId3">
            <a:alphaModFix/>
          </a:blip>
          <a:stretch>
            <a:fillRect/>
          </a:stretch>
        </p:blipFill>
        <p:spPr>
          <a:xfrm>
            <a:off x="1647625" y="1350075"/>
            <a:ext cx="5848752" cy="3305124"/>
          </a:xfrm>
          <a:prstGeom prst="rect">
            <a:avLst/>
          </a:prstGeom>
          <a:noFill/>
          <a:ln>
            <a:noFill/>
          </a:ln>
        </p:spPr>
      </p:pic>
      <p:sp>
        <p:nvSpPr>
          <p:cNvPr id="206" name="Google Shape;206;p35"/>
          <p:cNvSpPr/>
          <p:nvPr/>
        </p:nvSpPr>
        <p:spPr>
          <a:xfrm>
            <a:off x="3488550" y="1607925"/>
            <a:ext cx="2143800" cy="329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solidFill>
                  <a:srgbClr val="434343"/>
                </a:solidFill>
                <a:latin typeface="Cambria"/>
                <a:ea typeface="Cambria"/>
                <a:cs typeface="Cambria"/>
                <a:sym typeface="Cambria"/>
              </a:rPr>
              <a:t>Text Messages</a:t>
            </a:r>
            <a:endParaRPr sz="2300" b="1">
              <a:solidFill>
                <a:srgbClr val="434343"/>
              </a:solidFill>
              <a:latin typeface="Cambria"/>
              <a:ea typeface="Cambria"/>
              <a:cs typeface="Cambria"/>
              <a:sym typeface="Cambria"/>
            </a:endParaRPr>
          </a:p>
        </p:txBody>
      </p:sp>
      <p:pic>
        <p:nvPicPr>
          <p:cNvPr id="212" name="Google Shape;212;p36"/>
          <p:cNvPicPr preferRelativeResize="0"/>
          <p:nvPr/>
        </p:nvPicPr>
        <p:blipFill>
          <a:blip r:embed="rId3">
            <a:alphaModFix/>
          </a:blip>
          <a:stretch>
            <a:fillRect/>
          </a:stretch>
        </p:blipFill>
        <p:spPr>
          <a:xfrm>
            <a:off x="1229225" y="1338012"/>
            <a:ext cx="2890650" cy="3109975"/>
          </a:xfrm>
          <a:prstGeom prst="rect">
            <a:avLst/>
          </a:prstGeom>
          <a:noFill/>
          <a:ln>
            <a:noFill/>
          </a:ln>
        </p:spPr>
      </p:pic>
      <p:pic>
        <p:nvPicPr>
          <p:cNvPr id="213" name="Google Shape;213;p36"/>
          <p:cNvPicPr preferRelativeResize="0"/>
          <p:nvPr/>
        </p:nvPicPr>
        <p:blipFill>
          <a:blip r:embed="rId4">
            <a:alphaModFix/>
          </a:blip>
          <a:stretch>
            <a:fillRect/>
          </a:stretch>
        </p:blipFill>
        <p:spPr>
          <a:xfrm>
            <a:off x="4637563" y="1409675"/>
            <a:ext cx="3754975" cy="2966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solidFill>
                  <a:srgbClr val="434343"/>
                </a:solidFill>
                <a:latin typeface="Cambria"/>
                <a:ea typeface="Cambria"/>
                <a:cs typeface="Cambria"/>
                <a:sym typeface="Cambria"/>
              </a:rPr>
              <a:t>Conclusion</a:t>
            </a:r>
            <a:endParaRPr sz="2300" b="1">
              <a:solidFill>
                <a:srgbClr val="434343"/>
              </a:solidFill>
              <a:latin typeface="Cambria"/>
              <a:ea typeface="Cambria"/>
              <a:cs typeface="Cambria"/>
              <a:sym typeface="Cambria"/>
            </a:endParaRPr>
          </a:p>
        </p:txBody>
      </p:sp>
      <p:sp>
        <p:nvSpPr>
          <p:cNvPr id="219" name="Google Shape;219;p37"/>
          <p:cNvSpPr txBox="1">
            <a:spLocks noGrp="1"/>
          </p:cNvSpPr>
          <p:nvPr>
            <p:ph type="body" idx="1"/>
          </p:nvPr>
        </p:nvSpPr>
        <p:spPr>
          <a:xfrm>
            <a:off x="822960" y="1515925"/>
            <a:ext cx="7543800" cy="3017400"/>
          </a:xfrm>
          <a:prstGeom prst="rect">
            <a:avLst/>
          </a:prstGeom>
        </p:spPr>
        <p:txBody>
          <a:bodyPr spcFirstLastPara="1" wrap="square" lIns="0" tIns="34275" rIns="0" bIns="34275" anchor="t" anchorCtr="0">
            <a:normAutofit/>
          </a:bodyPr>
          <a:lstStyle/>
          <a:p>
            <a:pPr marL="457200" lvl="0" indent="-330200" algn="l" rtl="0">
              <a:lnSpc>
                <a:spcPct val="115000"/>
              </a:lnSpc>
              <a:spcBef>
                <a:spcPts val="0"/>
              </a:spcBef>
              <a:spcAft>
                <a:spcPts val="0"/>
              </a:spcAft>
              <a:buClr>
                <a:srgbClr val="434343"/>
              </a:buClr>
              <a:buSzPts val="1600"/>
              <a:buFont typeface="Cambria"/>
              <a:buChar char="●"/>
            </a:pPr>
            <a:r>
              <a:rPr lang="en" sz="1600">
                <a:solidFill>
                  <a:srgbClr val="434343"/>
                </a:solidFill>
                <a:latin typeface="Cambria"/>
                <a:ea typeface="Cambria"/>
                <a:cs typeface="Cambria"/>
                <a:sym typeface="Cambria"/>
              </a:rPr>
              <a:t>Grady’s Voting is Healthy Campaign mobilized to deliver several effective materials to increase voter support at Grady</a:t>
            </a:r>
            <a:endParaRPr sz="1600">
              <a:solidFill>
                <a:srgbClr val="434343"/>
              </a:solidFill>
              <a:latin typeface="Cambria"/>
              <a:ea typeface="Cambria"/>
              <a:cs typeface="Cambria"/>
              <a:sym typeface="Cambria"/>
            </a:endParaRPr>
          </a:p>
          <a:p>
            <a:pPr marL="457200" lvl="0" indent="0" algn="l" rtl="0">
              <a:lnSpc>
                <a:spcPct val="115000"/>
              </a:lnSpc>
              <a:spcBef>
                <a:spcPts val="200"/>
              </a:spcBef>
              <a:spcAft>
                <a:spcPts val="0"/>
              </a:spcAft>
              <a:buNone/>
            </a:pPr>
            <a:endParaRPr sz="1600">
              <a:solidFill>
                <a:srgbClr val="434343"/>
              </a:solidFill>
              <a:latin typeface="Cambria"/>
              <a:ea typeface="Cambria"/>
              <a:cs typeface="Cambria"/>
              <a:sym typeface="Cambria"/>
            </a:endParaRPr>
          </a:p>
          <a:p>
            <a:pPr marL="457200" lvl="0" indent="-330200" algn="l" rtl="0">
              <a:lnSpc>
                <a:spcPct val="115000"/>
              </a:lnSpc>
              <a:spcBef>
                <a:spcPts val="200"/>
              </a:spcBef>
              <a:spcAft>
                <a:spcPts val="0"/>
              </a:spcAft>
              <a:buClr>
                <a:srgbClr val="434343"/>
              </a:buClr>
              <a:buSzPts val="1600"/>
              <a:buFont typeface="Cambria"/>
              <a:buChar char="●"/>
            </a:pPr>
            <a:r>
              <a:rPr lang="en" sz="1600">
                <a:solidFill>
                  <a:srgbClr val="434343"/>
                </a:solidFill>
                <a:latin typeface="Cambria"/>
                <a:ea typeface="Cambria"/>
                <a:cs typeface="Cambria"/>
                <a:sym typeface="Cambria"/>
              </a:rPr>
              <a:t>We were able to foster interdisciplinary action and advocacy to produce these low-cost and high-yield voter materials</a:t>
            </a:r>
            <a:endParaRPr sz="1600">
              <a:solidFill>
                <a:srgbClr val="434343"/>
              </a:solidFill>
              <a:latin typeface="Cambria"/>
              <a:ea typeface="Cambria"/>
              <a:cs typeface="Cambria"/>
              <a:sym typeface="Cambria"/>
            </a:endParaRPr>
          </a:p>
          <a:p>
            <a:pPr marL="457200" lvl="0" indent="0" algn="l" rtl="0">
              <a:lnSpc>
                <a:spcPct val="115000"/>
              </a:lnSpc>
              <a:spcBef>
                <a:spcPts val="200"/>
              </a:spcBef>
              <a:spcAft>
                <a:spcPts val="0"/>
              </a:spcAft>
              <a:buNone/>
            </a:pPr>
            <a:endParaRPr sz="1600">
              <a:solidFill>
                <a:srgbClr val="434343"/>
              </a:solidFill>
              <a:latin typeface="Cambria"/>
              <a:ea typeface="Cambria"/>
              <a:cs typeface="Cambria"/>
              <a:sym typeface="Cambria"/>
            </a:endParaRPr>
          </a:p>
          <a:p>
            <a:pPr marL="457200" lvl="0" indent="-330200" algn="l" rtl="0">
              <a:lnSpc>
                <a:spcPct val="115000"/>
              </a:lnSpc>
              <a:spcBef>
                <a:spcPts val="200"/>
              </a:spcBef>
              <a:spcAft>
                <a:spcPts val="0"/>
              </a:spcAft>
              <a:buClr>
                <a:srgbClr val="434343"/>
              </a:buClr>
              <a:buSzPts val="1600"/>
              <a:buFont typeface="Cambria"/>
              <a:buChar char="●"/>
            </a:pPr>
            <a:r>
              <a:rPr lang="en" sz="1600">
                <a:solidFill>
                  <a:srgbClr val="434343"/>
                </a:solidFill>
                <a:latin typeface="Cambria"/>
                <a:ea typeface="Cambria"/>
                <a:cs typeface="Cambria"/>
                <a:sym typeface="Cambria"/>
              </a:rPr>
              <a:t>Given the proven association between public policy and population health, this voting campaign should be replicated in future elections to increase voter registration and civic engagement at Grady Hospital and other major urban hospitals</a:t>
            </a:r>
            <a:endParaRPr>
              <a:solidFill>
                <a:srgbClr val="434343"/>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Acknowledgments</a:t>
            </a:r>
            <a:endParaRPr sz="2300" b="1">
              <a:latin typeface="Cambria"/>
              <a:ea typeface="Cambria"/>
              <a:cs typeface="Cambria"/>
              <a:sym typeface="Cambria"/>
            </a:endParaRPr>
          </a:p>
        </p:txBody>
      </p:sp>
      <p:sp>
        <p:nvSpPr>
          <p:cNvPr id="225" name="Google Shape;225;p38"/>
          <p:cNvSpPr txBox="1">
            <a:spLocks noGrp="1"/>
          </p:cNvSpPr>
          <p:nvPr>
            <p:ph type="body" idx="1"/>
          </p:nvPr>
        </p:nvSpPr>
        <p:spPr>
          <a:xfrm>
            <a:off x="822960" y="1384300"/>
            <a:ext cx="7543800" cy="3017400"/>
          </a:xfrm>
          <a:prstGeom prst="rect">
            <a:avLst/>
          </a:prstGeom>
        </p:spPr>
        <p:txBody>
          <a:bodyPr spcFirstLastPara="1" wrap="square" lIns="0" tIns="34275" rIns="0" bIns="34275" anchor="t" anchorCtr="0">
            <a:normAutofit lnSpcReduction="10000"/>
          </a:bodyPr>
          <a:lstStyle/>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Shannon Clawson - Georgia Equality</a:t>
            </a:r>
            <a:endParaRPr sz="1900">
              <a:solidFill>
                <a:srgbClr val="434343"/>
              </a:solidFill>
              <a:latin typeface="Cambria"/>
              <a:ea typeface="Cambria"/>
              <a:cs typeface="Cambria"/>
              <a:sym typeface="Cambria"/>
            </a:endParaRPr>
          </a:p>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Lindsay Caulfield, Leigh Reece, Sean O’Connor - Grady Marketing Team</a:t>
            </a:r>
            <a:endParaRPr sz="1900">
              <a:solidFill>
                <a:srgbClr val="434343"/>
              </a:solidFill>
              <a:latin typeface="Cambria"/>
              <a:ea typeface="Cambria"/>
              <a:cs typeface="Cambria"/>
              <a:sym typeface="Cambria"/>
            </a:endParaRPr>
          </a:p>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Matt Hicks, Ines Owens - Grady Government Affairs</a:t>
            </a:r>
            <a:endParaRPr sz="1900">
              <a:solidFill>
                <a:srgbClr val="434343"/>
              </a:solidFill>
              <a:latin typeface="Cambria"/>
              <a:ea typeface="Cambria"/>
              <a:cs typeface="Cambria"/>
              <a:sym typeface="Cambria"/>
            </a:endParaRPr>
          </a:p>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Onyi Okwandu Ezeike - Sr. Clinical Business Manager</a:t>
            </a:r>
            <a:endParaRPr sz="1900">
              <a:solidFill>
                <a:srgbClr val="434343"/>
              </a:solidFill>
              <a:latin typeface="Cambria"/>
              <a:ea typeface="Cambria"/>
              <a:cs typeface="Cambria"/>
              <a:sym typeface="Cambria"/>
            </a:endParaRPr>
          </a:p>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Raha Sadjadi, MD, Aadil Vora, MD, Gwanyalla Nguedab, MD - Residents</a:t>
            </a:r>
            <a:endParaRPr sz="1900">
              <a:solidFill>
                <a:srgbClr val="434343"/>
              </a:solidFill>
              <a:latin typeface="Cambria"/>
              <a:ea typeface="Cambria"/>
              <a:cs typeface="Cambria"/>
              <a:sym typeface="Cambria"/>
            </a:endParaRPr>
          </a:p>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Clifton Meals, MD - Team Lead</a:t>
            </a:r>
            <a:endParaRPr sz="1900">
              <a:solidFill>
                <a:srgbClr val="434343"/>
              </a:solidFill>
              <a:latin typeface="Cambria"/>
              <a:ea typeface="Cambria"/>
              <a:cs typeface="Cambria"/>
              <a:sym typeface="Cambria"/>
            </a:endParaRPr>
          </a:p>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Maura George, MD - Advisor</a:t>
            </a:r>
            <a:endParaRPr sz="1600">
              <a:solidFill>
                <a:srgbClr val="434343"/>
              </a:solidFill>
              <a:latin typeface="Cambria"/>
              <a:ea typeface="Cambria"/>
              <a:cs typeface="Cambria"/>
              <a:sym typeface="Cambria"/>
            </a:endParaRPr>
          </a:p>
          <a:p>
            <a:pPr marL="0" lvl="0" indent="0" algn="l" rtl="0">
              <a:spcBef>
                <a:spcPts val="1600"/>
              </a:spcBef>
              <a:spcAft>
                <a:spcPts val="200"/>
              </a:spcAft>
              <a:buNone/>
            </a:pPr>
            <a:endParaRPr>
              <a:solidFill>
                <a:srgbClr val="434343"/>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Contact Information</a:t>
            </a:r>
            <a:endParaRPr sz="2300" b="1">
              <a:latin typeface="Cambria"/>
              <a:ea typeface="Cambria"/>
              <a:cs typeface="Cambria"/>
              <a:sym typeface="Cambria"/>
            </a:endParaRPr>
          </a:p>
        </p:txBody>
      </p:sp>
      <p:sp>
        <p:nvSpPr>
          <p:cNvPr id="231" name="Google Shape;231;p39"/>
          <p:cNvSpPr txBox="1">
            <a:spLocks noGrp="1"/>
          </p:cNvSpPr>
          <p:nvPr>
            <p:ph type="body" idx="1"/>
          </p:nvPr>
        </p:nvSpPr>
        <p:spPr>
          <a:xfrm>
            <a:off x="822960" y="1384300"/>
            <a:ext cx="7543800" cy="3017400"/>
          </a:xfrm>
          <a:prstGeom prst="rect">
            <a:avLst/>
          </a:prstGeom>
        </p:spPr>
        <p:txBody>
          <a:bodyPr spcFirstLastPara="1" wrap="square" lIns="0" tIns="34275" rIns="0" bIns="34275" anchor="t" anchorCtr="0">
            <a:normAutofit/>
          </a:bodyPr>
          <a:lstStyle/>
          <a:p>
            <a:pPr marL="457200" lvl="0" indent="-355600" algn="l" rtl="0">
              <a:lnSpc>
                <a:spcPct val="115000"/>
              </a:lnSpc>
              <a:spcBef>
                <a:spcPts val="0"/>
              </a:spcBef>
              <a:spcAft>
                <a:spcPts val="0"/>
              </a:spcAft>
              <a:buClr>
                <a:srgbClr val="434343"/>
              </a:buClr>
              <a:buSzPts val="2000"/>
              <a:buFont typeface="Cambria"/>
              <a:buChar char="•"/>
            </a:pPr>
            <a:r>
              <a:rPr lang="en" sz="1900">
                <a:solidFill>
                  <a:srgbClr val="434343"/>
                </a:solidFill>
                <a:latin typeface="Cambria"/>
                <a:ea typeface="Cambria"/>
                <a:cs typeface="Cambria"/>
                <a:sym typeface="Cambria"/>
              </a:rPr>
              <a:t>Hannah Marcovitch: </a:t>
            </a:r>
            <a:r>
              <a:rPr lang="en" sz="1900">
                <a:solidFill>
                  <a:schemeClr val="hlink"/>
                </a:solidFill>
                <a:uFill>
                  <a:noFill/>
                </a:uFill>
                <a:latin typeface="Cambria"/>
                <a:ea typeface="Cambria"/>
                <a:cs typeface="Cambria"/>
                <a:sym typeface="Cambria"/>
                <a:hlinkClick r:id="rId3"/>
              </a:rPr>
              <a:t>hannah.marcovitch@emory.edu</a:t>
            </a:r>
            <a:endParaRPr sz="1900">
              <a:solidFill>
                <a:srgbClr val="434343"/>
              </a:solidFill>
              <a:latin typeface="Cambria"/>
              <a:ea typeface="Cambria"/>
              <a:cs typeface="Cambria"/>
              <a:sym typeface="Cambria"/>
            </a:endParaRPr>
          </a:p>
          <a:p>
            <a:pPr marL="457200" lvl="0" indent="-349250" algn="l" rtl="0">
              <a:lnSpc>
                <a:spcPct val="115000"/>
              </a:lnSpc>
              <a:spcBef>
                <a:spcPts val="0"/>
              </a:spcBef>
              <a:spcAft>
                <a:spcPts val="0"/>
              </a:spcAft>
              <a:buClr>
                <a:srgbClr val="434343"/>
              </a:buClr>
              <a:buSzPts val="1900"/>
              <a:buFont typeface="Cambria"/>
              <a:buChar char="•"/>
            </a:pPr>
            <a:r>
              <a:rPr lang="en" sz="1900">
                <a:solidFill>
                  <a:srgbClr val="434343"/>
                </a:solidFill>
                <a:latin typeface="Cambria"/>
                <a:ea typeface="Cambria"/>
                <a:cs typeface="Cambria"/>
                <a:sym typeface="Cambria"/>
              </a:rPr>
              <a:t>Eudora Olsen: </a:t>
            </a:r>
            <a:r>
              <a:rPr lang="en" sz="1900">
                <a:solidFill>
                  <a:schemeClr val="hlink"/>
                </a:solidFill>
                <a:uFill>
                  <a:noFill/>
                </a:uFill>
                <a:latin typeface="Cambria"/>
                <a:ea typeface="Cambria"/>
                <a:cs typeface="Cambria"/>
                <a:sym typeface="Cambria"/>
                <a:hlinkClick r:id="rId4"/>
              </a:rPr>
              <a:t>eudora.olsen@emory.edu</a:t>
            </a:r>
            <a:r>
              <a:rPr lang="en" sz="1900">
                <a:solidFill>
                  <a:srgbClr val="434343"/>
                </a:solidFill>
                <a:latin typeface="Cambria"/>
                <a:ea typeface="Cambria"/>
                <a:cs typeface="Cambria"/>
                <a:sym typeface="Cambria"/>
              </a:rPr>
              <a:t> </a:t>
            </a:r>
            <a:endParaRPr sz="1900">
              <a:solidFill>
                <a:srgbClr val="434343"/>
              </a:solidFill>
              <a:latin typeface="Cambria"/>
              <a:ea typeface="Cambria"/>
              <a:cs typeface="Cambria"/>
              <a:sym typeface="Cambria"/>
            </a:endParaRPr>
          </a:p>
          <a:p>
            <a:pPr marL="0" lvl="0" indent="0" algn="l" rtl="0">
              <a:spcBef>
                <a:spcPts val="1600"/>
              </a:spcBef>
              <a:spcAft>
                <a:spcPts val="200"/>
              </a:spcAft>
              <a:buNone/>
            </a:pPr>
            <a:endParaRPr>
              <a:solidFill>
                <a:srgbClr val="434343"/>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Disclaimers</a:t>
            </a:r>
            <a:endParaRPr sz="2300" b="1">
              <a:latin typeface="Cambria"/>
              <a:ea typeface="Cambria"/>
              <a:cs typeface="Cambria"/>
              <a:sym typeface="Cambria"/>
            </a:endParaRPr>
          </a:p>
        </p:txBody>
      </p:sp>
      <p:sp>
        <p:nvSpPr>
          <p:cNvPr id="135" name="Google Shape;135;p25"/>
          <p:cNvSpPr txBox="1">
            <a:spLocks noGrp="1"/>
          </p:cNvSpPr>
          <p:nvPr>
            <p:ph type="body" idx="1"/>
          </p:nvPr>
        </p:nvSpPr>
        <p:spPr>
          <a:xfrm>
            <a:off x="822960" y="1384300"/>
            <a:ext cx="7543800" cy="3017400"/>
          </a:xfrm>
          <a:prstGeom prst="rect">
            <a:avLst/>
          </a:prstGeom>
        </p:spPr>
        <p:txBody>
          <a:bodyPr spcFirstLastPara="1" wrap="square" lIns="0" tIns="34275" rIns="0" bIns="34275" anchor="t" anchorCtr="0">
            <a:normAutofit/>
          </a:bodyPr>
          <a:lstStyle/>
          <a:p>
            <a:pPr marL="0" lvl="0" indent="0" algn="l" rtl="0">
              <a:spcBef>
                <a:spcPts val="900"/>
              </a:spcBef>
              <a:spcAft>
                <a:spcPts val="200"/>
              </a:spcAft>
              <a:buNone/>
            </a:pPr>
            <a:r>
              <a:rPr lang="en">
                <a:latin typeface="Cambria"/>
                <a:ea typeface="Cambria"/>
                <a:cs typeface="Cambria"/>
                <a:sym typeface="Cambria"/>
              </a:rPr>
              <a:t>Neither of us has any actual or potential conflicts of interest in relation to this presentation.</a:t>
            </a:r>
            <a:endParaRPr>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300" b="1">
                <a:solidFill>
                  <a:srgbClr val="434343"/>
                </a:solidFill>
                <a:latin typeface="Cambria"/>
                <a:ea typeface="Cambria"/>
                <a:cs typeface="Cambria"/>
                <a:sym typeface="Cambria"/>
              </a:rPr>
              <a:t>Background:  Effect of Policy on Health</a:t>
            </a:r>
            <a:endParaRPr>
              <a:solidFill>
                <a:srgbClr val="434343"/>
              </a:solidFill>
            </a:endParaRPr>
          </a:p>
        </p:txBody>
      </p:sp>
      <p:sp>
        <p:nvSpPr>
          <p:cNvPr id="141" name="Google Shape;141;p26"/>
          <p:cNvSpPr txBox="1">
            <a:spLocks noGrp="1"/>
          </p:cNvSpPr>
          <p:nvPr>
            <p:ph type="body" idx="1"/>
          </p:nvPr>
        </p:nvSpPr>
        <p:spPr>
          <a:xfrm>
            <a:off x="822960" y="1384300"/>
            <a:ext cx="7543800" cy="3017400"/>
          </a:xfrm>
          <a:prstGeom prst="rect">
            <a:avLst/>
          </a:prstGeom>
        </p:spPr>
        <p:txBody>
          <a:bodyPr spcFirstLastPara="1" wrap="square" lIns="0" tIns="34275" rIns="0" bIns="34275" anchor="t" anchorCtr="0">
            <a:normAutofit/>
          </a:bodyPr>
          <a:lstStyle/>
          <a:p>
            <a:pPr marL="457200" lvl="0" indent="-368300" algn="l" rtl="0">
              <a:spcBef>
                <a:spcPts val="0"/>
              </a:spcBef>
              <a:spcAft>
                <a:spcPts val="0"/>
              </a:spcAft>
              <a:buSzPts val="2200"/>
              <a:buFont typeface="Cambria"/>
              <a:buChar char="●"/>
            </a:pPr>
            <a:r>
              <a:rPr lang="en" sz="1600">
                <a:latin typeface="Cambria"/>
                <a:ea typeface="Cambria"/>
                <a:cs typeface="Cambria"/>
                <a:sym typeface="Cambria"/>
              </a:rPr>
              <a:t>Social determinants of health lead to health disparities</a:t>
            </a:r>
            <a:endParaRPr sz="1600">
              <a:latin typeface="Cambria"/>
              <a:ea typeface="Cambria"/>
              <a:cs typeface="Cambria"/>
              <a:sym typeface="Cambria"/>
            </a:endParaRPr>
          </a:p>
          <a:p>
            <a:pPr marL="457200" lvl="0" indent="0" algn="l" rtl="0">
              <a:spcBef>
                <a:spcPts val="200"/>
              </a:spcBef>
              <a:spcAft>
                <a:spcPts val="0"/>
              </a:spcAft>
              <a:buNone/>
            </a:pPr>
            <a:endParaRPr sz="1600">
              <a:latin typeface="Cambria"/>
              <a:ea typeface="Cambria"/>
              <a:cs typeface="Cambria"/>
              <a:sym typeface="Cambria"/>
            </a:endParaRPr>
          </a:p>
          <a:p>
            <a:pPr marL="457200" lvl="0" indent="-368300" algn="l" rtl="0">
              <a:spcBef>
                <a:spcPts val="200"/>
              </a:spcBef>
              <a:spcAft>
                <a:spcPts val="0"/>
              </a:spcAft>
              <a:buSzPts val="2200"/>
              <a:buFont typeface="Cambria"/>
              <a:buChar char="●"/>
            </a:pPr>
            <a:r>
              <a:rPr lang="en" sz="1600">
                <a:latin typeface="Cambria"/>
                <a:ea typeface="Cambria"/>
                <a:cs typeface="Cambria"/>
                <a:sym typeface="Cambria"/>
              </a:rPr>
              <a:t>Policy interventions aimed at education, urban planning, housing, income, employment, and healthcare improve health outcomes more effectively than interventions limited to the healthcare sector</a:t>
            </a:r>
            <a:r>
              <a:rPr lang="en" sz="1600" baseline="30000">
                <a:latin typeface="Cambria"/>
                <a:ea typeface="Cambria"/>
                <a:cs typeface="Cambria"/>
                <a:sym typeface="Cambria"/>
              </a:rPr>
              <a:t>1,2</a:t>
            </a:r>
            <a:endParaRPr sz="1600">
              <a:latin typeface="Cambria"/>
              <a:ea typeface="Cambria"/>
              <a:cs typeface="Cambria"/>
              <a:sym typeface="Cambria"/>
            </a:endParaRPr>
          </a:p>
          <a:p>
            <a:pPr marL="457200" lvl="0" indent="0" algn="l" rtl="0">
              <a:spcBef>
                <a:spcPts val="200"/>
              </a:spcBef>
              <a:spcAft>
                <a:spcPts val="0"/>
              </a:spcAft>
              <a:buNone/>
            </a:pPr>
            <a:endParaRPr sz="1600">
              <a:latin typeface="Cambria"/>
              <a:ea typeface="Cambria"/>
              <a:cs typeface="Cambria"/>
              <a:sym typeface="Cambria"/>
            </a:endParaRPr>
          </a:p>
          <a:p>
            <a:pPr marL="457200" lvl="0" indent="-368300" algn="l" rtl="0">
              <a:spcBef>
                <a:spcPts val="200"/>
              </a:spcBef>
              <a:spcAft>
                <a:spcPts val="0"/>
              </a:spcAft>
              <a:buSzPts val="2200"/>
              <a:buFont typeface="Cambria"/>
              <a:buChar char="●"/>
            </a:pPr>
            <a:r>
              <a:rPr lang="en" sz="1600">
                <a:latin typeface="Cambria"/>
                <a:ea typeface="Cambria"/>
                <a:cs typeface="Cambria"/>
                <a:sym typeface="Cambria"/>
              </a:rPr>
              <a:t>Despite the direct impact policies have on patients and the community, physicians consistently vote at lower rates than the general population</a:t>
            </a:r>
            <a:r>
              <a:rPr lang="en" sz="1600" baseline="30000">
                <a:latin typeface="Cambria"/>
                <a:ea typeface="Cambria"/>
                <a:cs typeface="Cambria"/>
                <a:sym typeface="Cambria"/>
              </a:rPr>
              <a:t>3</a:t>
            </a:r>
            <a:endParaRPr sz="1600">
              <a:latin typeface="Cambria"/>
              <a:ea typeface="Cambria"/>
              <a:cs typeface="Cambria"/>
              <a:sym typeface="Cambria"/>
            </a:endParaRPr>
          </a:p>
          <a:p>
            <a:pPr marL="177800" lvl="0" indent="0" algn="l" rtl="0">
              <a:spcBef>
                <a:spcPts val="200"/>
              </a:spcBef>
              <a:spcAft>
                <a:spcPts val="0"/>
              </a:spcAft>
              <a:buNone/>
            </a:pPr>
            <a:endParaRPr sz="1200">
              <a:latin typeface="Cambria"/>
              <a:ea typeface="Cambria"/>
              <a:cs typeface="Cambria"/>
              <a:sym typeface="Cambria"/>
            </a:endParaRPr>
          </a:p>
          <a:p>
            <a:pPr marL="0" lvl="0" indent="0" algn="l" rtl="0">
              <a:spcBef>
                <a:spcPts val="900"/>
              </a:spcBef>
              <a:spcAft>
                <a:spcPts val="200"/>
              </a:spcAft>
              <a:buNone/>
            </a:pPr>
            <a:endParaRPr sz="1600">
              <a:latin typeface="Cambria"/>
              <a:ea typeface="Cambria"/>
              <a:cs typeface="Cambria"/>
              <a:sym typeface="Cambria"/>
            </a:endParaRPr>
          </a:p>
        </p:txBody>
      </p:sp>
      <p:sp>
        <p:nvSpPr>
          <p:cNvPr id="142" name="Google Shape;142;p26"/>
          <p:cNvSpPr txBox="1"/>
          <p:nvPr/>
        </p:nvSpPr>
        <p:spPr>
          <a:xfrm>
            <a:off x="0" y="4176150"/>
            <a:ext cx="9144000" cy="48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600">
                <a:solidFill>
                  <a:srgbClr val="303030"/>
                </a:solidFill>
                <a:latin typeface="Times New Roman"/>
                <a:ea typeface="Times New Roman"/>
                <a:cs typeface="Times New Roman"/>
                <a:sym typeface="Times New Roman"/>
              </a:rPr>
              <a:t>1. McCartney G, Hearty W, Arnot J, Popham F, Cumbers A, McMaster R. Impact of Political Economy on Population Health: A Systematic Review of Reviews. </a:t>
            </a:r>
            <a:r>
              <a:rPr lang="en" sz="600" i="1">
                <a:solidFill>
                  <a:srgbClr val="303030"/>
                </a:solidFill>
                <a:latin typeface="Times New Roman"/>
                <a:ea typeface="Times New Roman"/>
                <a:cs typeface="Times New Roman"/>
                <a:sym typeface="Times New Roman"/>
              </a:rPr>
              <a:t>Am J Public Health</a:t>
            </a:r>
            <a:r>
              <a:rPr lang="en" sz="600">
                <a:solidFill>
                  <a:srgbClr val="303030"/>
                </a:solidFill>
                <a:latin typeface="Times New Roman"/>
                <a:ea typeface="Times New Roman"/>
                <a:cs typeface="Times New Roman"/>
                <a:sym typeface="Times New Roman"/>
              </a:rPr>
              <a:t>. 2019;109(6):e1-e12. doi:10.2105/AJPH.2019.305001</a:t>
            </a:r>
            <a:endParaRPr sz="600">
              <a:solidFill>
                <a:srgbClr val="30303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600">
                <a:solidFill>
                  <a:srgbClr val="303030"/>
                </a:solidFill>
                <a:latin typeface="Times New Roman"/>
                <a:ea typeface="Times New Roman"/>
                <a:cs typeface="Times New Roman"/>
                <a:sym typeface="Times New Roman"/>
              </a:rPr>
              <a:t>2. Thornton RL, Glover CM, Cené CW, Glik DC, Henderson JA, Williams DR. Evaluating Strategies For Reducing Health Disparities By Addressing The Social Determinants Of Health. </a:t>
            </a:r>
            <a:r>
              <a:rPr lang="en" sz="600" i="1">
                <a:solidFill>
                  <a:srgbClr val="303030"/>
                </a:solidFill>
                <a:latin typeface="Times New Roman"/>
                <a:ea typeface="Times New Roman"/>
                <a:cs typeface="Times New Roman"/>
                <a:sym typeface="Times New Roman"/>
              </a:rPr>
              <a:t>Health Aff (Millwood)</a:t>
            </a:r>
            <a:r>
              <a:rPr lang="en" sz="600">
                <a:solidFill>
                  <a:srgbClr val="303030"/>
                </a:solidFill>
                <a:latin typeface="Times New Roman"/>
                <a:ea typeface="Times New Roman"/>
                <a:cs typeface="Times New Roman"/>
                <a:sym typeface="Times New Roman"/>
              </a:rPr>
              <a:t>. 2016;35(8):1416-1423. doi:10.1377/hlthaff.2015.1357</a:t>
            </a:r>
            <a:endParaRPr sz="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600">
                <a:solidFill>
                  <a:schemeClr val="dk1"/>
                </a:solidFill>
                <a:latin typeface="Times New Roman"/>
                <a:ea typeface="Times New Roman"/>
                <a:cs typeface="Times New Roman"/>
                <a:sym typeface="Times New Roman"/>
              </a:rPr>
              <a:t>3. Grande D, Asch DA, Armstrong K. Do doctors vote?. </a:t>
            </a:r>
            <a:r>
              <a:rPr lang="en" sz="600" i="1">
                <a:solidFill>
                  <a:schemeClr val="dk1"/>
                </a:solidFill>
                <a:latin typeface="Times New Roman"/>
                <a:ea typeface="Times New Roman"/>
                <a:cs typeface="Times New Roman"/>
                <a:sym typeface="Times New Roman"/>
              </a:rPr>
              <a:t>J Gen Intern Med</a:t>
            </a:r>
            <a:r>
              <a:rPr lang="en" sz="600">
                <a:solidFill>
                  <a:schemeClr val="dk1"/>
                </a:solidFill>
                <a:latin typeface="Times New Roman"/>
                <a:ea typeface="Times New Roman"/>
                <a:cs typeface="Times New Roman"/>
                <a:sym typeface="Times New Roman"/>
              </a:rPr>
              <a:t>. 2007;22(5):585-589. doi:10.1007/s11606-007-0105-8</a:t>
            </a:r>
            <a:endParaRPr sz="6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300" b="1">
                <a:solidFill>
                  <a:srgbClr val="434343"/>
                </a:solidFill>
                <a:latin typeface="Cambria"/>
                <a:ea typeface="Cambria"/>
                <a:cs typeface="Cambria"/>
                <a:sym typeface="Cambria"/>
              </a:rPr>
              <a:t>Background:  Georgia voting landscape</a:t>
            </a:r>
            <a:endParaRPr>
              <a:solidFill>
                <a:srgbClr val="434343"/>
              </a:solidFill>
            </a:endParaRPr>
          </a:p>
        </p:txBody>
      </p:sp>
      <p:sp>
        <p:nvSpPr>
          <p:cNvPr id="148" name="Google Shape;148;p27"/>
          <p:cNvSpPr txBox="1">
            <a:spLocks noGrp="1"/>
          </p:cNvSpPr>
          <p:nvPr>
            <p:ph type="body" idx="1"/>
          </p:nvPr>
        </p:nvSpPr>
        <p:spPr>
          <a:xfrm>
            <a:off x="822960" y="1468925"/>
            <a:ext cx="7543800" cy="3017400"/>
          </a:xfrm>
          <a:prstGeom prst="rect">
            <a:avLst/>
          </a:prstGeom>
        </p:spPr>
        <p:txBody>
          <a:bodyPr spcFirstLastPara="1" wrap="square" lIns="0" tIns="34275" rIns="0" bIns="34275" anchor="t" anchorCtr="0">
            <a:normAutofit/>
          </a:bodyPr>
          <a:lstStyle/>
          <a:p>
            <a:pPr marL="457200" lvl="0" indent="-342900" algn="l" rtl="0">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2010-2018:  1.6 mil voters were purged from voter rolls </a:t>
            </a:r>
            <a:endParaRPr sz="1800">
              <a:solidFill>
                <a:srgbClr val="434343"/>
              </a:solidFill>
              <a:latin typeface="Cambria"/>
              <a:ea typeface="Cambria"/>
              <a:cs typeface="Cambria"/>
              <a:sym typeface="Cambria"/>
            </a:endParaRPr>
          </a:p>
          <a:p>
            <a:pPr marL="457200" lvl="0" indent="0" algn="l" rtl="0">
              <a:spcBef>
                <a:spcPts val="200"/>
              </a:spcBef>
              <a:spcAft>
                <a:spcPts val="0"/>
              </a:spcAft>
              <a:buNone/>
            </a:pPr>
            <a:endParaRPr sz="1800">
              <a:solidFill>
                <a:srgbClr val="434343"/>
              </a:solidFill>
              <a:latin typeface="Cambria"/>
              <a:ea typeface="Cambria"/>
              <a:cs typeface="Cambria"/>
              <a:sym typeface="Cambria"/>
            </a:endParaRPr>
          </a:p>
          <a:p>
            <a:pPr marL="457200" lvl="0" indent="-342900" algn="l" rtl="0">
              <a:spcBef>
                <a:spcPts val="2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2018: &gt;53,000 voter registrations held in “pending” status and  &gt;100,000 votes went “missing,” 80% of which were registrations from people of color</a:t>
            </a:r>
            <a:r>
              <a:rPr lang="en" sz="1800" baseline="30000">
                <a:solidFill>
                  <a:srgbClr val="434343"/>
                </a:solidFill>
                <a:latin typeface="Cambria"/>
                <a:ea typeface="Cambria"/>
                <a:cs typeface="Cambria"/>
                <a:sym typeface="Cambria"/>
              </a:rPr>
              <a:t>4</a:t>
            </a:r>
            <a:endParaRPr sz="1800">
              <a:solidFill>
                <a:srgbClr val="434343"/>
              </a:solidFill>
              <a:latin typeface="Cambria"/>
              <a:ea typeface="Cambria"/>
              <a:cs typeface="Cambria"/>
              <a:sym typeface="Cambria"/>
            </a:endParaRPr>
          </a:p>
          <a:p>
            <a:pPr marL="457200" lvl="0" indent="0" algn="l" rtl="0">
              <a:spcBef>
                <a:spcPts val="200"/>
              </a:spcBef>
              <a:spcAft>
                <a:spcPts val="0"/>
              </a:spcAft>
              <a:buNone/>
            </a:pPr>
            <a:endParaRPr sz="1800">
              <a:solidFill>
                <a:srgbClr val="434343"/>
              </a:solidFill>
              <a:latin typeface="Cambria"/>
              <a:ea typeface="Cambria"/>
              <a:cs typeface="Cambria"/>
              <a:sym typeface="Cambria"/>
            </a:endParaRPr>
          </a:p>
          <a:p>
            <a:pPr marL="457200" lvl="0" indent="-342900" algn="l" rtl="0">
              <a:spcBef>
                <a:spcPts val="2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These same disenfranchised voters disproportionately suffer health disparities</a:t>
            </a:r>
            <a:r>
              <a:rPr lang="en" sz="1800" baseline="30000">
                <a:solidFill>
                  <a:srgbClr val="434343"/>
                </a:solidFill>
                <a:latin typeface="Cambria"/>
                <a:ea typeface="Cambria"/>
                <a:cs typeface="Cambria"/>
                <a:sym typeface="Cambria"/>
              </a:rPr>
              <a:t>1, 5</a:t>
            </a:r>
            <a:endParaRPr sz="1800">
              <a:solidFill>
                <a:srgbClr val="434343"/>
              </a:solidFill>
              <a:latin typeface="Cambria"/>
              <a:ea typeface="Cambria"/>
              <a:cs typeface="Cambria"/>
              <a:sym typeface="Cambria"/>
            </a:endParaRPr>
          </a:p>
          <a:p>
            <a:pPr marL="0" lvl="0" indent="0" algn="l" rtl="0">
              <a:spcBef>
                <a:spcPts val="200"/>
              </a:spcBef>
              <a:spcAft>
                <a:spcPts val="0"/>
              </a:spcAft>
              <a:buNone/>
            </a:pPr>
            <a:endParaRPr>
              <a:solidFill>
                <a:srgbClr val="434343"/>
              </a:solidFill>
              <a:latin typeface="Cambria"/>
              <a:ea typeface="Cambria"/>
              <a:cs typeface="Cambria"/>
              <a:sym typeface="Cambria"/>
            </a:endParaRPr>
          </a:p>
          <a:p>
            <a:pPr marL="0" lvl="0" indent="0" algn="l" rtl="0">
              <a:spcBef>
                <a:spcPts val="900"/>
              </a:spcBef>
              <a:spcAft>
                <a:spcPts val="200"/>
              </a:spcAft>
              <a:buNone/>
            </a:pPr>
            <a:endParaRPr sz="1300">
              <a:solidFill>
                <a:srgbClr val="434343"/>
              </a:solidFill>
              <a:latin typeface="Cambria"/>
              <a:ea typeface="Cambria"/>
              <a:cs typeface="Cambria"/>
              <a:sym typeface="Cambria"/>
            </a:endParaRPr>
          </a:p>
        </p:txBody>
      </p:sp>
      <p:pic>
        <p:nvPicPr>
          <p:cNvPr id="149" name="Google Shape;149;p27"/>
          <p:cNvPicPr preferRelativeResize="0"/>
          <p:nvPr/>
        </p:nvPicPr>
        <p:blipFill>
          <a:blip r:embed="rId3">
            <a:alphaModFix/>
          </a:blip>
          <a:stretch>
            <a:fillRect/>
          </a:stretch>
        </p:blipFill>
        <p:spPr>
          <a:xfrm>
            <a:off x="7307000" y="149125"/>
            <a:ext cx="1059750" cy="1016275"/>
          </a:xfrm>
          <a:prstGeom prst="rect">
            <a:avLst/>
          </a:prstGeom>
          <a:noFill/>
          <a:ln>
            <a:noFill/>
          </a:ln>
        </p:spPr>
      </p:pic>
      <p:sp>
        <p:nvSpPr>
          <p:cNvPr id="150" name="Google Shape;150;p27"/>
          <p:cNvSpPr txBox="1"/>
          <p:nvPr/>
        </p:nvSpPr>
        <p:spPr>
          <a:xfrm>
            <a:off x="0" y="4194450"/>
            <a:ext cx="9144000" cy="475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600">
                <a:solidFill>
                  <a:schemeClr val="dk1"/>
                </a:solidFill>
                <a:latin typeface="Times New Roman"/>
                <a:ea typeface="Times New Roman"/>
                <a:cs typeface="Times New Roman"/>
                <a:sym typeface="Times New Roman"/>
              </a:rPr>
              <a:t>4. Why We Fight. Fair Fight website. Accessed August 20, 2020. </a:t>
            </a:r>
            <a:r>
              <a:rPr lang="en" sz="6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https://fairfight.com/why-we-fight/. </a:t>
            </a:r>
            <a:endParaRPr sz="600">
              <a:solidFill>
                <a:srgbClr val="30303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600">
                <a:solidFill>
                  <a:srgbClr val="303030"/>
                </a:solidFill>
                <a:latin typeface="Times New Roman"/>
                <a:ea typeface="Times New Roman"/>
                <a:cs typeface="Times New Roman"/>
                <a:sym typeface="Times New Roman"/>
              </a:rPr>
              <a:t>5. Yagoda N. Addressing Health Disparities Through Voter Engagement. </a:t>
            </a:r>
            <a:r>
              <a:rPr lang="en" sz="600" i="1">
                <a:solidFill>
                  <a:srgbClr val="303030"/>
                </a:solidFill>
                <a:latin typeface="Times New Roman"/>
                <a:ea typeface="Times New Roman"/>
                <a:cs typeface="Times New Roman"/>
                <a:sym typeface="Times New Roman"/>
              </a:rPr>
              <a:t>Ann Fam Med</a:t>
            </a:r>
            <a:r>
              <a:rPr lang="en" sz="600">
                <a:solidFill>
                  <a:srgbClr val="303030"/>
                </a:solidFill>
                <a:latin typeface="Times New Roman"/>
                <a:ea typeface="Times New Roman"/>
                <a:cs typeface="Times New Roman"/>
                <a:sym typeface="Times New Roman"/>
              </a:rPr>
              <a:t>. 2019;17(5):459-461. doi:10.1370/afm.2441</a:t>
            </a:r>
            <a:endParaRPr sz="6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Background: Barriers to voting</a:t>
            </a:r>
            <a:endParaRPr sz="2300" b="1">
              <a:latin typeface="Cambria"/>
              <a:ea typeface="Cambria"/>
              <a:cs typeface="Cambria"/>
              <a:sym typeface="Cambria"/>
            </a:endParaRPr>
          </a:p>
        </p:txBody>
      </p:sp>
      <p:sp>
        <p:nvSpPr>
          <p:cNvPr id="156" name="Google Shape;156;p28"/>
          <p:cNvSpPr txBox="1">
            <a:spLocks noGrp="1"/>
          </p:cNvSpPr>
          <p:nvPr>
            <p:ph type="body" idx="1"/>
          </p:nvPr>
        </p:nvSpPr>
        <p:spPr>
          <a:xfrm>
            <a:off x="822960" y="1600575"/>
            <a:ext cx="7543800" cy="3017400"/>
          </a:xfrm>
          <a:prstGeom prst="rect">
            <a:avLst/>
          </a:prstGeom>
        </p:spPr>
        <p:txBody>
          <a:bodyPr spcFirstLastPara="1" wrap="square" lIns="0" tIns="34275" rIns="0" bIns="34275" anchor="t" anchorCtr="0">
            <a:noAutofit/>
          </a:bodyPr>
          <a:lstStyle/>
          <a:p>
            <a:pPr marL="457200" lvl="0" indent="-342900" algn="l" rtl="0">
              <a:spcBef>
                <a:spcPts val="9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Voting Rights Act</a:t>
            </a:r>
            <a:endParaRPr sz="1800">
              <a:solidFill>
                <a:srgbClr val="434343"/>
              </a:solidFill>
              <a:latin typeface="Cambria"/>
              <a:ea typeface="Cambria"/>
              <a:cs typeface="Cambria"/>
              <a:sym typeface="Cambria"/>
            </a:endParaRPr>
          </a:p>
          <a:p>
            <a:pPr marL="914400" lvl="1" indent="-342900" algn="l" rtl="0">
              <a:lnSpc>
                <a:spcPct val="10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Required Federal Oversight of Election Changes</a:t>
            </a:r>
            <a:endParaRPr sz="1800">
              <a:solidFill>
                <a:srgbClr val="434343"/>
              </a:solidFill>
              <a:latin typeface="Cambria"/>
              <a:ea typeface="Cambria"/>
              <a:cs typeface="Cambria"/>
              <a:sym typeface="Cambria"/>
            </a:endParaRPr>
          </a:p>
          <a:p>
            <a:pPr marL="914400" lvl="1" indent="-342900" algn="l" rtl="0">
              <a:lnSpc>
                <a:spcPct val="100000"/>
              </a:lnSpc>
              <a:spcBef>
                <a:spcPts val="4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Affected 9 states (mostly in the south)</a:t>
            </a:r>
            <a:endParaRPr sz="1800">
              <a:solidFill>
                <a:srgbClr val="434343"/>
              </a:solidFill>
              <a:latin typeface="Cambria"/>
              <a:ea typeface="Cambria"/>
              <a:cs typeface="Cambria"/>
              <a:sym typeface="Cambria"/>
            </a:endParaRPr>
          </a:p>
          <a:p>
            <a:pPr marL="457200" lvl="0" indent="-342900" algn="l" rtl="0">
              <a:lnSpc>
                <a:spcPct val="100000"/>
              </a:lnSpc>
              <a:spcBef>
                <a:spcPts val="4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Gutted by 2013 Supreme Court ruling, leading to:</a:t>
            </a:r>
            <a:endParaRPr sz="1800">
              <a:solidFill>
                <a:srgbClr val="434343"/>
              </a:solidFill>
              <a:latin typeface="Cambria"/>
              <a:ea typeface="Cambria"/>
              <a:cs typeface="Cambria"/>
              <a:sym typeface="Cambria"/>
            </a:endParaRPr>
          </a:p>
          <a:p>
            <a:pPr marL="914400" lvl="1" indent="-342900" algn="l" rtl="0">
              <a:lnSpc>
                <a:spcPct val="100000"/>
              </a:lnSpc>
              <a:spcBef>
                <a:spcPts val="44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Voter ID Laws</a:t>
            </a:r>
            <a:endParaRPr sz="1800">
              <a:solidFill>
                <a:srgbClr val="434343"/>
              </a:solidFill>
              <a:latin typeface="Cambria"/>
              <a:ea typeface="Cambria"/>
              <a:cs typeface="Cambria"/>
              <a:sym typeface="Cambria"/>
            </a:endParaRPr>
          </a:p>
          <a:p>
            <a:pPr marL="914400" lvl="1" indent="-342900" algn="l" rtl="0">
              <a:lnSpc>
                <a:spcPct val="100000"/>
              </a:lnSpc>
              <a:spcBef>
                <a:spcPts val="44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Precinct/Polling Changes</a:t>
            </a:r>
            <a:endParaRPr sz="1800">
              <a:solidFill>
                <a:srgbClr val="434343"/>
              </a:solidFill>
              <a:latin typeface="Cambria"/>
              <a:ea typeface="Cambria"/>
              <a:cs typeface="Cambria"/>
              <a:sym typeface="Cambria"/>
            </a:endParaRPr>
          </a:p>
          <a:p>
            <a:pPr marL="914400" lvl="1" indent="-342900" algn="l" rtl="0">
              <a:lnSpc>
                <a:spcPct val="100000"/>
              </a:lnSpc>
              <a:spcBef>
                <a:spcPts val="44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Early Voting/Registration Restrictions</a:t>
            </a:r>
            <a:endParaRPr sz="1800">
              <a:solidFill>
                <a:srgbClr val="434343"/>
              </a:solidFill>
              <a:latin typeface="Cambria"/>
              <a:ea typeface="Cambria"/>
              <a:cs typeface="Cambria"/>
              <a:sym typeface="Cambria"/>
            </a:endParaRPr>
          </a:p>
          <a:p>
            <a:pPr marL="914400" lvl="1" indent="-342900" algn="l" rtl="0">
              <a:lnSpc>
                <a:spcPct val="100000"/>
              </a:lnSpc>
              <a:spcBef>
                <a:spcPts val="44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Gerrymandered Districts</a:t>
            </a:r>
            <a:endParaRPr sz="1800">
              <a:solidFill>
                <a:srgbClr val="434343"/>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latin typeface="Cambria"/>
                <a:ea typeface="Cambria"/>
                <a:cs typeface="Cambria"/>
                <a:sym typeface="Cambria"/>
              </a:rPr>
              <a:t>Background: Barriers to voting</a:t>
            </a:r>
            <a:endParaRPr sz="2300" b="1">
              <a:latin typeface="Cambria"/>
              <a:ea typeface="Cambria"/>
              <a:cs typeface="Cambria"/>
              <a:sym typeface="Cambria"/>
            </a:endParaRPr>
          </a:p>
        </p:txBody>
      </p:sp>
      <p:sp>
        <p:nvSpPr>
          <p:cNvPr id="162" name="Google Shape;162;p29"/>
          <p:cNvSpPr txBox="1">
            <a:spLocks noGrp="1"/>
          </p:cNvSpPr>
          <p:nvPr>
            <p:ph type="body" idx="1"/>
          </p:nvPr>
        </p:nvSpPr>
        <p:spPr>
          <a:xfrm>
            <a:off x="822950" y="1642050"/>
            <a:ext cx="3771900" cy="1859400"/>
          </a:xfrm>
          <a:prstGeom prst="rect">
            <a:avLst/>
          </a:prstGeom>
        </p:spPr>
        <p:txBody>
          <a:bodyPr spcFirstLastPara="1" wrap="square" lIns="0" tIns="34275" rIns="0" bIns="34275" anchor="t" anchorCtr="0">
            <a:noAutofit/>
          </a:bodyPr>
          <a:lstStyle/>
          <a:p>
            <a:pPr marL="457200" lvl="0" indent="-355600" algn="l" rtl="0">
              <a:lnSpc>
                <a:spcPct val="70000"/>
              </a:lnSpc>
              <a:spcBef>
                <a:spcPts val="90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Registration Barriers</a:t>
            </a:r>
            <a:endParaRPr sz="2000">
              <a:solidFill>
                <a:srgbClr val="434343"/>
              </a:solidFill>
              <a:latin typeface="Cambria"/>
              <a:ea typeface="Cambria"/>
              <a:cs typeface="Cambria"/>
              <a:sym typeface="Cambria"/>
            </a:endParaRPr>
          </a:p>
          <a:p>
            <a:pPr marL="457200" lvl="0" indent="0" algn="l" rtl="0">
              <a:lnSpc>
                <a:spcPct val="70000"/>
              </a:lnSpc>
              <a:spcBef>
                <a:spcPts val="900"/>
              </a:spcBef>
              <a:spcAft>
                <a:spcPts val="0"/>
              </a:spcAft>
              <a:buNone/>
            </a:pPr>
            <a:endParaRPr sz="2000">
              <a:solidFill>
                <a:srgbClr val="434343"/>
              </a:solidFill>
              <a:latin typeface="Cambria"/>
              <a:ea typeface="Cambria"/>
              <a:cs typeface="Cambria"/>
              <a:sym typeface="Cambria"/>
            </a:endParaRPr>
          </a:p>
          <a:p>
            <a:pPr marL="457200" lvl="0" indent="-355600" algn="l" rtl="0">
              <a:lnSpc>
                <a:spcPct val="70000"/>
              </a:lnSpc>
              <a:spcBef>
                <a:spcPts val="90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Institutional Barriers</a:t>
            </a:r>
            <a:endParaRPr sz="2000">
              <a:solidFill>
                <a:srgbClr val="434343"/>
              </a:solidFill>
              <a:latin typeface="Cambria"/>
              <a:ea typeface="Cambria"/>
              <a:cs typeface="Cambria"/>
              <a:sym typeface="Cambria"/>
            </a:endParaRPr>
          </a:p>
          <a:p>
            <a:pPr marL="457200" lvl="0" indent="0" algn="l" rtl="0">
              <a:lnSpc>
                <a:spcPct val="70000"/>
              </a:lnSpc>
              <a:spcBef>
                <a:spcPts val="900"/>
              </a:spcBef>
              <a:spcAft>
                <a:spcPts val="0"/>
              </a:spcAft>
              <a:buNone/>
            </a:pPr>
            <a:endParaRPr sz="2000">
              <a:solidFill>
                <a:srgbClr val="434343"/>
              </a:solidFill>
              <a:latin typeface="Cambria"/>
              <a:ea typeface="Cambria"/>
              <a:cs typeface="Cambria"/>
              <a:sym typeface="Cambria"/>
            </a:endParaRPr>
          </a:p>
          <a:p>
            <a:pPr marL="457200" lvl="0" indent="-355600" algn="l" rtl="0">
              <a:lnSpc>
                <a:spcPct val="70000"/>
              </a:lnSpc>
              <a:spcBef>
                <a:spcPts val="90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Personal Barriers</a:t>
            </a:r>
            <a:endParaRPr sz="2000">
              <a:solidFill>
                <a:srgbClr val="434343"/>
              </a:solidFill>
              <a:latin typeface="Cambria"/>
              <a:ea typeface="Cambria"/>
              <a:cs typeface="Cambria"/>
              <a:sym typeface="Cambria"/>
            </a:endParaRPr>
          </a:p>
          <a:p>
            <a:pPr marL="914400" lvl="0" indent="0" algn="l" rtl="0">
              <a:lnSpc>
                <a:spcPct val="80000"/>
              </a:lnSpc>
              <a:spcBef>
                <a:spcPts val="480"/>
              </a:spcBef>
              <a:spcAft>
                <a:spcPts val="0"/>
              </a:spcAft>
              <a:buNone/>
            </a:pPr>
            <a:endParaRPr sz="1700">
              <a:solidFill>
                <a:srgbClr val="000000"/>
              </a:solidFill>
              <a:latin typeface="Cambria"/>
              <a:ea typeface="Cambria"/>
              <a:cs typeface="Cambria"/>
              <a:sym typeface="Cambria"/>
            </a:endParaRPr>
          </a:p>
        </p:txBody>
      </p:sp>
      <p:pic>
        <p:nvPicPr>
          <p:cNvPr id="163" name="Google Shape;163;p29"/>
          <p:cNvPicPr preferRelativeResize="0"/>
          <p:nvPr/>
        </p:nvPicPr>
        <p:blipFill rotWithShape="1">
          <a:blip r:embed="rId3">
            <a:alphaModFix/>
          </a:blip>
          <a:srcRect/>
          <a:stretch/>
        </p:blipFill>
        <p:spPr>
          <a:xfrm>
            <a:off x="5308800" y="1607125"/>
            <a:ext cx="3057951" cy="2695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solidFill>
                  <a:srgbClr val="434343"/>
                </a:solidFill>
                <a:latin typeface="Cambria"/>
                <a:ea typeface="Cambria"/>
                <a:cs typeface="Cambria"/>
                <a:sym typeface="Cambria"/>
              </a:rPr>
              <a:t>Background: Unique Circumstances of 2020</a:t>
            </a:r>
            <a:endParaRPr sz="2300" b="1">
              <a:solidFill>
                <a:srgbClr val="434343"/>
              </a:solidFill>
              <a:latin typeface="Cambria"/>
              <a:ea typeface="Cambria"/>
              <a:cs typeface="Cambria"/>
              <a:sym typeface="Cambria"/>
            </a:endParaRPr>
          </a:p>
        </p:txBody>
      </p:sp>
      <p:sp>
        <p:nvSpPr>
          <p:cNvPr id="169" name="Google Shape;169;p30"/>
          <p:cNvSpPr txBox="1">
            <a:spLocks noGrp="1"/>
          </p:cNvSpPr>
          <p:nvPr>
            <p:ph type="body" idx="1"/>
          </p:nvPr>
        </p:nvSpPr>
        <p:spPr>
          <a:xfrm>
            <a:off x="822950" y="1632175"/>
            <a:ext cx="6567600" cy="2317200"/>
          </a:xfrm>
          <a:prstGeom prst="rect">
            <a:avLst/>
          </a:prstGeom>
        </p:spPr>
        <p:txBody>
          <a:bodyPr spcFirstLastPara="1" wrap="square" lIns="0" tIns="34275" rIns="0" bIns="34275" anchor="t" anchorCtr="0">
            <a:noAutofit/>
          </a:bodyPr>
          <a:lstStyle/>
          <a:p>
            <a:pPr marL="457200" lvl="0" indent="-355600" algn="l" rtl="0">
              <a:lnSpc>
                <a:spcPct val="100000"/>
              </a:lnSpc>
              <a:spcBef>
                <a:spcPts val="48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COVID-19</a:t>
            </a:r>
            <a:endParaRPr sz="2000">
              <a:solidFill>
                <a:srgbClr val="434343"/>
              </a:solidFill>
              <a:latin typeface="Cambria"/>
              <a:ea typeface="Cambria"/>
              <a:cs typeface="Cambria"/>
              <a:sym typeface="Cambria"/>
            </a:endParaRPr>
          </a:p>
          <a:p>
            <a:pPr marL="457200" lvl="0" indent="0" algn="l" rtl="0">
              <a:lnSpc>
                <a:spcPct val="100000"/>
              </a:lnSpc>
              <a:spcBef>
                <a:spcPts val="480"/>
              </a:spcBef>
              <a:spcAft>
                <a:spcPts val="0"/>
              </a:spcAft>
              <a:buNone/>
            </a:pPr>
            <a:endParaRPr sz="2000">
              <a:solidFill>
                <a:srgbClr val="434343"/>
              </a:solidFill>
              <a:latin typeface="Cambria"/>
              <a:ea typeface="Cambria"/>
              <a:cs typeface="Cambria"/>
              <a:sym typeface="Cambria"/>
            </a:endParaRPr>
          </a:p>
          <a:p>
            <a:pPr marL="457200" lvl="0" indent="-355600" algn="l" rtl="0">
              <a:lnSpc>
                <a:spcPct val="100000"/>
              </a:lnSpc>
              <a:spcBef>
                <a:spcPts val="48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Economy</a:t>
            </a:r>
            <a:endParaRPr sz="2000">
              <a:solidFill>
                <a:srgbClr val="434343"/>
              </a:solidFill>
              <a:latin typeface="Cambria"/>
              <a:ea typeface="Cambria"/>
              <a:cs typeface="Cambria"/>
              <a:sym typeface="Cambria"/>
            </a:endParaRPr>
          </a:p>
          <a:p>
            <a:pPr marL="457200" lvl="0" indent="0" algn="l" rtl="0">
              <a:lnSpc>
                <a:spcPct val="100000"/>
              </a:lnSpc>
              <a:spcBef>
                <a:spcPts val="480"/>
              </a:spcBef>
              <a:spcAft>
                <a:spcPts val="0"/>
              </a:spcAft>
              <a:buNone/>
            </a:pPr>
            <a:endParaRPr sz="2000">
              <a:solidFill>
                <a:srgbClr val="434343"/>
              </a:solidFill>
              <a:latin typeface="Cambria"/>
              <a:ea typeface="Cambria"/>
              <a:cs typeface="Cambria"/>
              <a:sym typeface="Cambria"/>
            </a:endParaRPr>
          </a:p>
          <a:p>
            <a:pPr marL="457200" lvl="0" indent="-355600" algn="l" rtl="0">
              <a:lnSpc>
                <a:spcPct val="100000"/>
              </a:lnSpc>
              <a:spcBef>
                <a:spcPts val="48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Widespread Black Lives Matter protests</a:t>
            </a:r>
            <a:endParaRPr sz="2000">
              <a:solidFill>
                <a:srgbClr val="434343"/>
              </a:solidFill>
              <a:latin typeface="Cambria"/>
              <a:ea typeface="Cambria"/>
              <a:cs typeface="Cambria"/>
              <a:sym typeface="Cambria"/>
            </a:endParaRPr>
          </a:p>
          <a:p>
            <a:pPr marL="0" lvl="0" indent="0" algn="l" rtl="0">
              <a:lnSpc>
                <a:spcPct val="70000"/>
              </a:lnSpc>
              <a:spcBef>
                <a:spcPts val="900"/>
              </a:spcBef>
              <a:spcAft>
                <a:spcPts val="0"/>
              </a:spcAft>
              <a:buSzPts val="935"/>
              <a:buNone/>
            </a:pPr>
            <a:endParaRPr sz="1900">
              <a:solidFill>
                <a:srgbClr val="434343"/>
              </a:solidFill>
              <a:latin typeface="Cambria"/>
              <a:ea typeface="Cambria"/>
              <a:cs typeface="Cambria"/>
              <a:sym typeface="Cambria"/>
            </a:endParaRPr>
          </a:p>
          <a:p>
            <a:pPr marL="0" lvl="0" indent="0" algn="l" rtl="0">
              <a:lnSpc>
                <a:spcPct val="70000"/>
              </a:lnSpc>
              <a:spcBef>
                <a:spcPts val="900"/>
              </a:spcBef>
              <a:spcAft>
                <a:spcPts val="200"/>
              </a:spcAft>
              <a:buSzPts val="935"/>
              <a:buNone/>
            </a:pPr>
            <a:endParaRPr sz="1900">
              <a:solidFill>
                <a:srgbClr val="434343"/>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300" b="1">
                <a:solidFill>
                  <a:srgbClr val="434343"/>
                </a:solidFill>
                <a:latin typeface="Cambria"/>
                <a:ea typeface="Cambria"/>
                <a:cs typeface="Cambria"/>
                <a:sym typeface="Cambria"/>
              </a:rPr>
              <a:t>Methods</a:t>
            </a:r>
            <a:endParaRPr>
              <a:solidFill>
                <a:srgbClr val="434343"/>
              </a:solidFill>
            </a:endParaRPr>
          </a:p>
        </p:txBody>
      </p:sp>
      <p:sp>
        <p:nvSpPr>
          <p:cNvPr id="175" name="Google Shape;175;p31"/>
          <p:cNvSpPr txBox="1">
            <a:spLocks noGrp="1"/>
          </p:cNvSpPr>
          <p:nvPr>
            <p:ph type="body" idx="1"/>
          </p:nvPr>
        </p:nvSpPr>
        <p:spPr>
          <a:xfrm>
            <a:off x="822960" y="1384300"/>
            <a:ext cx="7543800" cy="3017400"/>
          </a:xfrm>
          <a:prstGeom prst="rect">
            <a:avLst/>
          </a:prstGeom>
        </p:spPr>
        <p:txBody>
          <a:bodyPr spcFirstLastPara="1" wrap="square" lIns="0" tIns="34275" rIns="0" bIns="3427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700" i="1">
                <a:solidFill>
                  <a:srgbClr val="434343"/>
                </a:solidFill>
                <a:latin typeface="Cambria"/>
                <a:ea typeface="Cambria"/>
                <a:cs typeface="Cambria"/>
                <a:sym typeface="Cambria"/>
              </a:rPr>
              <a:t>Goal: To increase voter registration among Grady staff and patients</a:t>
            </a:r>
            <a:endParaRPr sz="1700" i="1">
              <a:solidFill>
                <a:srgbClr val="434343"/>
              </a:solidFill>
              <a:latin typeface="Cambria"/>
              <a:ea typeface="Cambria"/>
              <a:cs typeface="Cambria"/>
              <a:sym typeface="Cambria"/>
            </a:endParaRPr>
          </a:p>
          <a:p>
            <a:pPr marL="457200" lvl="0" indent="0" algn="l" rtl="0">
              <a:lnSpc>
                <a:spcPct val="115000"/>
              </a:lnSpc>
              <a:spcBef>
                <a:spcPts val="0"/>
              </a:spcBef>
              <a:spcAft>
                <a:spcPts val="0"/>
              </a:spcAft>
              <a:buClr>
                <a:schemeClr val="dk1"/>
              </a:buClr>
              <a:buSzPts val="1100"/>
              <a:buFont typeface="Arial"/>
              <a:buNone/>
            </a:pPr>
            <a:endParaRPr sz="1700">
              <a:solidFill>
                <a:srgbClr val="434343"/>
              </a:solidFill>
              <a:latin typeface="Cambria"/>
              <a:ea typeface="Cambria"/>
              <a:cs typeface="Cambria"/>
              <a:sym typeface="Cambria"/>
            </a:endParaRPr>
          </a:p>
          <a:p>
            <a:pPr marL="457200" lvl="0" indent="-323850" algn="l" rtl="0">
              <a:lnSpc>
                <a:spcPct val="115000"/>
              </a:lnSpc>
              <a:spcBef>
                <a:spcPts val="0"/>
              </a:spcBef>
              <a:spcAft>
                <a:spcPts val="0"/>
              </a:spcAft>
              <a:buClr>
                <a:srgbClr val="434343"/>
              </a:buClr>
              <a:buSzPts val="1500"/>
              <a:buFont typeface="Cambria"/>
              <a:buChar char="•"/>
            </a:pPr>
            <a:r>
              <a:rPr lang="en">
                <a:solidFill>
                  <a:srgbClr val="434343"/>
                </a:solidFill>
                <a:latin typeface="Cambria"/>
                <a:ea typeface="Cambria"/>
                <a:cs typeface="Cambria"/>
                <a:sym typeface="Cambria"/>
              </a:rPr>
              <a:t>Interdisciplinary, multi-institutional team met weekly and designed a campaign to increase voter registration at Grady</a:t>
            </a:r>
            <a:endParaRPr>
              <a:solidFill>
                <a:srgbClr val="434343"/>
              </a:solidFill>
              <a:latin typeface="Cambria"/>
              <a:ea typeface="Cambria"/>
              <a:cs typeface="Cambria"/>
              <a:sym typeface="Cambria"/>
            </a:endParaRPr>
          </a:p>
          <a:p>
            <a:pPr marL="457200" lvl="0" indent="0" algn="l" rtl="0">
              <a:lnSpc>
                <a:spcPct val="115000"/>
              </a:lnSpc>
              <a:spcBef>
                <a:spcPts val="0"/>
              </a:spcBef>
              <a:spcAft>
                <a:spcPts val="0"/>
              </a:spcAft>
              <a:buNone/>
            </a:pPr>
            <a:endParaRPr>
              <a:solidFill>
                <a:srgbClr val="434343"/>
              </a:solidFill>
              <a:latin typeface="Cambria"/>
              <a:ea typeface="Cambria"/>
              <a:cs typeface="Cambria"/>
              <a:sym typeface="Cambria"/>
            </a:endParaRPr>
          </a:p>
          <a:p>
            <a:pPr marL="457200" lvl="0" indent="-323850" algn="l" rtl="0">
              <a:lnSpc>
                <a:spcPct val="115000"/>
              </a:lnSpc>
              <a:spcBef>
                <a:spcPts val="0"/>
              </a:spcBef>
              <a:spcAft>
                <a:spcPts val="0"/>
              </a:spcAft>
              <a:buClr>
                <a:srgbClr val="434343"/>
              </a:buClr>
              <a:buSzPts val="1500"/>
              <a:buFont typeface="Cambria"/>
              <a:buChar char="•"/>
            </a:pPr>
            <a:r>
              <a:rPr lang="en">
                <a:solidFill>
                  <a:srgbClr val="434343"/>
                </a:solidFill>
                <a:latin typeface="Cambria"/>
                <a:ea typeface="Cambria"/>
                <a:cs typeface="Cambria"/>
                <a:sym typeface="Cambria"/>
              </a:rPr>
              <a:t>Collaborated with Georgia Equality, a member group of the non-partisan organization Pro Georgia</a:t>
            </a:r>
            <a:endParaRPr>
              <a:solidFill>
                <a:srgbClr val="434343"/>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700">
              <a:solidFill>
                <a:srgbClr val="434343"/>
              </a:solidFill>
              <a:latin typeface="Cambria"/>
              <a:ea typeface="Cambria"/>
              <a:cs typeface="Cambria"/>
              <a:sym typeface="Cambria"/>
            </a:endParaRPr>
          </a:p>
          <a:p>
            <a:pPr marL="0" lvl="0" indent="0" algn="l" rtl="0">
              <a:spcBef>
                <a:spcPts val="900"/>
              </a:spcBef>
              <a:spcAft>
                <a:spcPts val="200"/>
              </a:spcAft>
              <a:buNone/>
            </a:pPr>
            <a:endParaRPr>
              <a:solidFill>
                <a:srgbClr val="434343"/>
              </a:solidFill>
              <a:latin typeface="Cambria"/>
              <a:ea typeface="Cambria"/>
              <a:cs typeface="Cambria"/>
              <a:sym typeface="Cambria"/>
            </a:endParaRPr>
          </a:p>
        </p:txBody>
      </p:sp>
      <p:pic>
        <p:nvPicPr>
          <p:cNvPr id="176" name="Google Shape;176;p31" descr="Morehouse School of Medicine Launches New Online Programs"/>
          <p:cNvPicPr preferRelativeResize="0"/>
          <p:nvPr/>
        </p:nvPicPr>
        <p:blipFill>
          <a:blip r:embed="rId3">
            <a:alphaModFix/>
          </a:blip>
          <a:stretch>
            <a:fillRect/>
          </a:stretch>
        </p:blipFill>
        <p:spPr>
          <a:xfrm>
            <a:off x="6101625" y="3576548"/>
            <a:ext cx="1606275" cy="844600"/>
          </a:xfrm>
          <a:prstGeom prst="rect">
            <a:avLst/>
          </a:prstGeom>
          <a:noFill/>
          <a:ln>
            <a:noFill/>
          </a:ln>
        </p:spPr>
      </p:pic>
      <p:pic>
        <p:nvPicPr>
          <p:cNvPr id="177" name="Google Shape;177;p31" descr="Emory University School of Medicine - Medical School Headquarters"/>
          <p:cNvPicPr preferRelativeResize="0"/>
          <p:nvPr/>
        </p:nvPicPr>
        <p:blipFill>
          <a:blip r:embed="rId4">
            <a:alphaModFix/>
          </a:blip>
          <a:stretch>
            <a:fillRect/>
          </a:stretch>
        </p:blipFill>
        <p:spPr>
          <a:xfrm>
            <a:off x="1499313" y="3400272"/>
            <a:ext cx="880111" cy="1197175"/>
          </a:xfrm>
          <a:prstGeom prst="rect">
            <a:avLst/>
          </a:prstGeom>
          <a:noFill/>
          <a:ln>
            <a:noFill/>
          </a:ln>
        </p:spPr>
      </p:pic>
      <p:pic>
        <p:nvPicPr>
          <p:cNvPr id="178" name="Google Shape;178;p31" descr="Grady Health System and Care Logistics Sign Agreement to Improve Patient  Experience &amp; Drive Efficiencies — Care Logistics"/>
          <p:cNvPicPr preferRelativeResize="0"/>
          <p:nvPr/>
        </p:nvPicPr>
        <p:blipFill>
          <a:blip r:embed="rId5">
            <a:alphaModFix/>
          </a:blip>
          <a:stretch>
            <a:fillRect/>
          </a:stretch>
        </p:blipFill>
        <p:spPr>
          <a:xfrm>
            <a:off x="3410975" y="3674962"/>
            <a:ext cx="2098800" cy="64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42900" y="445769"/>
            <a:ext cx="2400300" cy="1714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300" b="1">
                <a:solidFill>
                  <a:srgbClr val="FFFFFF"/>
                </a:solidFill>
                <a:latin typeface="Cambria"/>
                <a:ea typeface="Cambria"/>
                <a:cs typeface="Cambria"/>
                <a:sym typeface="Cambria"/>
              </a:rPr>
              <a:t>Voter Landing Page</a:t>
            </a:r>
            <a:endParaRPr>
              <a:solidFill>
                <a:srgbClr val="FFFFFF"/>
              </a:solidFill>
            </a:endParaRPr>
          </a:p>
        </p:txBody>
      </p:sp>
      <p:pic>
        <p:nvPicPr>
          <p:cNvPr id="184" name="Google Shape;184;p32"/>
          <p:cNvPicPr preferRelativeResize="0"/>
          <p:nvPr/>
        </p:nvPicPr>
        <p:blipFill>
          <a:blip r:embed="rId3">
            <a:alphaModFix/>
          </a:blip>
          <a:stretch>
            <a:fillRect/>
          </a:stretch>
        </p:blipFill>
        <p:spPr>
          <a:xfrm>
            <a:off x="3979550" y="262875"/>
            <a:ext cx="4229624" cy="3897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ustom 1">
      <a:dk1>
        <a:srgbClr val="000000"/>
      </a:dk1>
      <a:lt1>
        <a:srgbClr val="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585</Words>
  <Application>Microsoft Office PowerPoint</Application>
  <PresentationFormat>On-screen Show (16:9)</PresentationFormat>
  <Paragraphs>72</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Cambria</vt:lpstr>
      <vt:lpstr>Times New Roman</vt:lpstr>
      <vt:lpstr>Simple Light</vt:lpstr>
      <vt:lpstr>Retrospect</vt:lpstr>
      <vt:lpstr>Voting is Healthy: Grady Hospital’s Voter Engagement Campaign </vt:lpstr>
      <vt:lpstr>Disclaimers</vt:lpstr>
      <vt:lpstr>Background:  Effect of Policy on Health</vt:lpstr>
      <vt:lpstr>Background:  Georgia voting landscape</vt:lpstr>
      <vt:lpstr>Background: Barriers to voting</vt:lpstr>
      <vt:lpstr>Background: Barriers to voting</vt:lpstr>
      <vt:lpstr>Background: Unique Circumstances of 2020</vt:lpstr>
      <vt:lpstr>Methods</vt:lpstr>
      <vt:lpstr>Voter Landing Page</vt:lpstr>
      <vt:lpstr>Internal - for Medical Staff and Employees</vt:lpstr>
      <vt:lpstr>Social Media</vt:lpstr>
      <vt:lpstr>Banners &amp; Posters</vt:lpstr>
      <vt:lpstr>Text Messages</vt:lpstr>
      <vt:lpstr>Conclusion</vt:lpstr>
      <vt:lpstr>Acknowledgments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is Healthy: Grady Hospital’s Voter Engagement Campaign</dc:title>
  <dc:creator>Clare Petrie</dc:creator>
  <cp:lastModifiedBy>Clare Petrie</cp:lastModifiedBy>
  <cp:revision>3</cp:revision>
  <dcterms:modified xsi:type="dcterms:W3CDTF">2021-02-15T20:50:24Z</dcterms:modified>
</cp:coreProperties>
</file>