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63" r:id="rId3"/>
  </p:sldMasterIdLst>
  <p:notesMasterIdLst>
    <p:notesMasterId r:id="rId3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Roboto" panose="020B0604020202020204" charset="0"/>
      <p:regular r:id="rId39"/>
      <p:bold r:id="rId40"/>
      <p:italic r:id="rId41"/>
      <p:boldItalic r:id="rId42"/>
    </p:embeddedFont>
    <p:embeddedFont>
      <p:font typeface="Dancing Script" panose="020B0604020202020204" charset="0"/>
      <p:regular r:id="rId43"/>
      <p:bold r:id="rId44"/>
    </p:embeddedFont>
    <p:embeddedFont>
      <p:font typeface="Roboto Mono" panose="020B060402020202020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jegyk50F5CdMr61evKUZMGQ/us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Good afternoon and thanks for joining us. We are representing the Center for Collaborative Study of Trauma, Health Equity and Neurobiology (THEN Center) Today we’re going to share an abbreviated core lesson from our curriculum to guide us in applying the science at the intersection of racism, trauma and health disparities.</a:t>
            </a:r>
            <a:endParaRPr/>
          </a:p>
        </p:txBody>
      </p:sp>
      <p:sp>
        <p:nvSpPr>
          <p:cNvPr id="177" name="Google Shape;1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Researchers have developed measurement tools of perceived discrimination and racial traumatic stress.  Here is an example of the Everyday Discrimination Questionnaire. Others are developing tools to measure anti-racism and other anti-ism policies, practices and outcomes.  </a:t>
            </a:r>
            <a:endParaRPr/>
          </a:p>
        </p:txBody>
      </p:sp>
      <p:sp>
        <p:nvSpPr>
          <p:cNvPr id="258" name="Google Shape;25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ba65756e0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ba65756e0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Racial trauma adds another layer of injustice and pain to many people’s already full plate of adversity increasing the intensity of suffering.</a:t>
            </a:r>
            <a:endParaRPr/>
          </a:p>
        </p:txBody>
      </p:sp>
      <p:sp>
        <p:nvSpPr>
          <p:cNvPr id="269" name="Google Shape;269;gba65756e0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bd3e4d6d7e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bd3e4d6d7e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bd3e4d6d7e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Complex, long-standing problems like racism and health inequity require new ways of thinking.  Basic science research supports the idea that a comprehensive approach based on the rigorous science of Brain Body Regulation is key to...</a:t>
            </a:r>
            <a:endParaRPr/>
          </a:p>
        </p:txBody>
      </p:sp>
      <p:sp>
        <p:nvSpPr>
          <p:cNvPr id="288" name="Google Shape;28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be2254507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be22545077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2017, we and 2 other healthcare leaders formed THEN</a:t>
            </a:r>
            <a:endParaRPr/>
          </a:p>
          <a:p>
            <a:pPr marL="0" lvl="0" indent="0" algn="l" rtl="0">
              <a:spcBef>
                <a:spcPts val="0"/>
              </a:spcBef>
              <a:spcAft>
                <a:spcPts val="0"/>
              </a:spcAft>
              <a:buNone/>
            </a:pPr>
            <a:r>
              <a:rPr lang="en-US"/>
              <a:t>The Center for Collaborative Study of Trauma, Health Equity, and Neurobiology</a:t>
            </a:r>
            <a:endParaRPr/>
          </a:p>
          <a:p>
            <a:pPr marL="0" lvl="0" indent="0" algn="l" rtl="0">
              <a:spcBef>
                <a:spcPts val="0"/>
              </a:spcBef>
              <a:spcAft>
                <a:spcPts val="0"/>
              </a:spcAft>
              <a:buNone/>
            </a:pPr>
            <a:endParaRPr/>
          </a:p>
          <a:p>
            <a:pPr marL="0" lvl="0" indent="0" algn="l" rtl="0">
              <a:spcBef>
                <a:spcPts val="0"/>
              </a:spcBef>
              <a:spcAft>
                <a:spcPts val="0"/>
              </a:spcAft>
              <a:buNone/>
            </a:pPr>
            <a:r>
              <a:rPr lang="en-US"/>
              <a:t>Our mission is to:</a:t>
            </a:r>
            <a:endParaRPr/>
          </a:p>
          <a:p>
            <a:pPr marL="0" lvl="0" indent="0" algn="l" rtl="0">
              <a:spcBef>
                <a:spcPts val="0"/>
              </a:spcBef>
              <a:spcAft>
                <a:spcPts val="0"/>
              </a:spcAft>
              <a:buNone/>
            </a:pPr>
            <a:endParaRPr sz="1100">
              <a:latin typeface="Times New Roman"/>
              <a:ea typeface="Times New Roman"/>
              <a:cs typeface="Times New Roman"/>
              <a:sym typeface="Times New Roman"/>
            </a:endParaRPr>
          </a:p>
          <a:p>
            <a:pPr marL="0" lvl="0" indent="0" algn="l" rtl="0">
              <a:spcBef>
                <a:spcPts val="0"/>
              </a:spcBef>
              <a:spcAft>
                <a:spcPts val="0"/>
              </a:spcAft>
              <a:buNone/>
            </a:pPr>
            <a:r>
              <a:rPr lang="en-US" sz="1250">
                <a:solidFill>
                  <a:srgbClr val="293E72"/>
                </a:solidFill>
                <a:highlight>
                  <a:srgbClr val="FFFFFF"/>
                </a:highlight>
                <a:latin typeface="Times New Roman"/>
                <a:ea typeface="Times New Roman"/>
                <a:cs typeface="Times New Roman"/>
                <a:sym typeface="Times New Roman"/>
              </a:rPr>
              <a:t> Build a multidisciplinary community of trainees, faculty and activists</a:t>
            </a:r>
            <a:endParaRPr sz="1250">
              <a:solidFill>
                <a:srgbClr val="293E72"/>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US" sz="1250">
                <a:solidFill>
                  <a:srgbClr val="293E72"/>
                </a:solidFill>
                <a:highlight>
                  <a:srgbClr val="FFFFFF"/>
                </a:highlight>
                <a:latin typeface="Times New Roman"/>
                <a:ea typeface="Times New Roman"/>
                <a:cs typeface="Times New Roman"/>
                <a:sym typeface="Times New Roman"/>
              </a:rPr>
              <a:t>Offer FREE science education based on this rigorous research</a:t>
            </a:r>
            <a:endParaRPr sz="1250">
              <a:solidFill>
                <a:srgbClr val="293E72"/>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US" sz="1250">
                <a:solidFill>
                  <a:srgbClr val="293E72"/>
                </a:solidFill>
                <a:highlight>
                  <a:srgbClr val="FFFFFF"/>
                </a:highlight>
                <a:latin typeface="Times New Roman"/>
                <a:ea typeface="Times New Roman"/>
                <a:cs typeface="Times New Roman"/>
                <a:sym typeface="Times New Roman"/>
              </a:rPr>
              <a:t>Inspire the creation of an expanded medical model focused around neurophysiology, human development and Brain-Body regulation</a:t>
            </a:r>
            <a:endParaRPr sz="1250">
              <a:solidFill>
                <a:srgbClr val="293E72"/>
              </a:solidFill>
              <a:highlight>
                <a:srgbClr val="FFFFFF"/>
              </a:highlight>
              <a:latin typeface="Times New Roman"/>
              <a:ea typeface="Times New Roman"/>
              <a:cs typeface="Times New Roman"/>
              <a:sym typeface="Times New Roman"/>
            </a:endParaRPr>
          </a:p>
        </p:txBody>
      </p:sp>
      <p:sp>
        <p:nvSpPr>
          <p:cNvPr id="299" name="Google Shape;299;gbe22545077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be22545077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be22545077_1_1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Please meet our Advisory Board.</a:t>
            </a:r>
            <a:endParaRPr/>
          </a:p>
          <a:p>
            <a:pPr marL="457200" lvl="0" indent="-317500" algn="l" rtl="0">
              <a:spcBef>
                <a:spcPts val="0"/>
              </a:spcBef>
              <a:spcAft>
                <a:spcPts val="0"/>
              </a:spcAft>
              <a:buSzPts val="1400"/>
              <a:buChar char="-"/>
            </a:pPr>
            <a:r>
              <a:rPr lang="en-US"/>
              <a:t>clinicians</a:t>
            </a:r>
            <a:endParaRPr/>
          </a:p>
          <a:p>
            <a:pPr marL="457200" lvl="0" indent="-317500" algn="l" rtl="0">
              <a:spcBef>
                <a:spcPts val="0"/>
              </a:spcBef>
              <a:spcAft>
                <a:spcPts val="0"/>
              </a:spcAft>
              <a:buSzPts val="1400"/>
              <a:buChar char="-"/>
            </a:pPr>
            <a:r>
              <a:rPr lang="en-US"/>
              <a:t>researchers</a:t>
            </a:r>
            <a:endParaRPr/>
          </a:p>
          <a:p>
            <a:pPr marL="457200" lvl="0" indent="-317500" algn="l" rtl="0">
              <a:spcBef>
                <a:spcPts val="0"/>
              </a:spcBef>
              <a:spcAft>
                <a:spcPts val="0"/>
              </a:spcAft>
              <a:buSzPts val="1400"/>
              <a:buChar char="-"/>
            </a:pPr>
            <a:r>
              <a:rPr lang="en-US"/>
              <a:t>educators</a:t>
            </a:r>
            <a:endParaRPr/>
          </a:p>
          <a:p>
            <a:pPr marL="457200" lvl="0" indent="-317500" algn="l" rtl="0">
              <a:spcBef>
                <a:spcPts val="0"/>
              </a:spcBef>
              <a:spcAft>
                <a:spcPts val="0"/>
              </a:spcAft>
              <a:buSzPts val="1400"/>
              <a:buChar char="-"/>
            </a:pPr>
            <a:r>
              <a:rPr lang="en-US"/>
              <a:t>and advocates</a:t>
            </a:r>
            <a:endParaRPr/>
          </a:p>
        </p:txBody>
      </p:sp>
      <p:sp>
        <p:nvSpPr>
          <p:cNvPr id="308" name="Google Shape;308;gbe22545077_1_1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bd3e4d6d7e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bd3e4d6d7e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Let’s explore how we can use a model of Brain Body Regulation to understand...</a:t>
            </a:r>
            <a:endParaRPr/>
          </a:p>
        </p:txBody>
      </p:sp>
      <p:sp>
        <p:nvSpPr>
          <p:cNvPr id="315" name="Google Shape;315;gbd3e4d6d7e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identify brain-body regulation in daily life in our ability to awaken refreshed, digest and eliminate our food, concentrate remember and learn, have positive relationships with ourselves and others, resolve conflicts and sleep restoratively for 6-8 hours.</a:t>
            </a:r>
            <a:endParaRPr/>
          </a:p>
        </p:txBody>
      </p:sp>
      <p:sp>
        <p:nvSpPr>
          <p:cNvPr id="323" name="Google Shape;32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latin typeface="Arial"/>
                <a:ea typeface="Arial"/>
                <a:cs typeface="Arial"/>
                <a:sym typeface="Arial"/>
              </a:rPr>
              <a:t>We can characterize experiences to help as understand their impact.  Read slide.</a:t>
            </a:r>
            <a:endParaRPr>
              <a:latin typeface="Arial"/>
              <a:ea typeface="Arial"/>
              <a:cs typeface="Arial"/>
              <a:sym typeface="Arial"/>
            </a:endParaRPr>
          </a:p>
          <a:p>
            <a:pPr marL="0" lvl="0" indent="0" algn="l" rtl="0">
              <a:lnSpc>
                <a:spcPct val="115000"/>
              </a:lnSpc>
              <a:spcBef>
                <a:spcPts val="0"/>
              </a:spcBef>
              <a:spcAft>
                <a:spcPts val="0"/>
              </a:spcAft>
              <a:buNone/>
            </a:pPr>
            <a:endParaRPr>
              <a:latin typeface="Arial"/>
              <a:ea typeface="Arial"/>
              <a:cs typeface="Arial"/>
              <a:sym typeface="Arial"/>
            </a:endParaRPr>
          </a:p>
          <a:p>
            <a:pPr marL="0" lvl="0" indent="0" algn="l" rtl="0">
              <a:lnSpc>
                <a:spcPct val="115000"/>
              </a:lnSpc>
              <a:spcBef>
                <a:spcPts val="0"/>
              </a:spcBef>
              <a:spcAft>
                <a:spcPts val="0"/>
              </a:spcAft>
              <a:buNone/>
            </a:pPr>
            <a:r>
              <a:rPr lang="en-US">
                <a:latin typeface="Arial"/>
                <a:ea typeface="Arial"/>
                <a:cs typeface="Arial"/>
                <a:sym typeface="Arial"/>
              </a:rPr>
              <a:t>All of our experiences, positive, negative and neutral, enter the body-mind through the senses and are sent to the brain for processing, interpretation, and responsive action .  In response to Experience, the brain adjusts its signals – throughout the brain &amp; to other systems.</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b="1">
                <a:latin typeface="Arial"/>
                <a:ea typeface="Arial"/>
                <a:cs typeface="Arial"/>
                <a:sym typeface="Arial"/>
              </a:rPr>
              <a:t>The brain has deep and connections to the Endocrine, Immune and all other body systems.</a:t>
            </a:r>
            <a:endParaRPr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The coordination and synchronization of these systems is the core of REGULATION</a:t>
            </a:r>
            <a:endParaRPr>
              <a:latin typeface="Arial"/>
              <a:ea typeface="Arial"/>
              <a:cs typeface="Arial"/>
              <a:sym typeface="Arial"/>
            </a:endParaRPr>
          </a:p>
          <a:p>
            <a:pPr marL="0" lvl="0" indent="0" algn="l" rtl="0">
              <a:lnSpc>
                <a:spcPct val="115000"/>
              </a:lnSpc>
              <a:spcBef>
                <a:spcPts val="0"/>
              </a:spcBef>
              <a:spcAft>
                <a:spcPts val="0"/>
              </a:spcAft>
              <a:buNone/>
            </a:pPr>
            <a:r>
              <a:rPr lang="en-US">
                <a:latin typeface="Arial"/>
                <a:ea typeface="Arial"/>
                <a:cs typeface="Arial"/>
                <a:sym typeface="Arial"/>
              </a:rPr>
              <a:t>The brain and Autonomic Nervous System send hormonal and other chemical signals to the Endocrine, Immune &amp; other systems and the body systems also send signals back to the Brain.</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None/>
            </a:pPr>
            <a:r>
              <a:rPr lang="en-US">
                <a:latin typeface="Arial"/>
                <a:ea typeface="Arial"/>
                <a:cs typeface="Arial"/>
                <a:sym typeface="Arial"/>
              </a:rPr>
              <a:t>When the brain-body is exposed to toxic experiences, there is “wear and tear on the body" referred to as allostatic load or weathering,which accumulates over time when positive experiences are insufficient.</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Under the burden of toxic stress from experiences like racism and poverty, the Brain is unable to “settle or calm” and continues to send dysregulated signals to the immune and endocrine systems impairing their optimal functioning.</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Being stuck in a dysregulated state can result in sleep disruption and eventually the inflammation which drives many diseases, including hypertension, heart disease, cancer, and autoimmune disease.</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Lack of brain regulation is also seen as a major factor in Mental Suffering and Behavioral and relational Challenges</a:t>
            </a:r>
            <a:endParaRPr/>
          </a:p>
        </p:txBody>
      </p:sp>
      <p:sp>
        <p:nvSpPr>
          <p:cNvPr id="333" name="Google Shape;3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bd3e4d6d7e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Sufficient resources to meet our physiologic needs like food, housing, safe neighborhoods, etc, support brain-body regulation</a:t>
            </a:r>
            <a:endParaRPr/>
          </a:p>
          <a:p>
            <a:pPr marL="0" lvl="0" indent="0" algn="l" rtl="0">
              <a:spcBef>
                <a:spcPts val="0"/>
              </a:spcBef>
              <a:spcAft>
                <a:spcPts val="0"/>
              </a:spcAft>
              <a:buClr>
                <a:schemeClr val="dk1"/>
              </a:buClr>
              <a:buSzPts val="1100"/>
              <a:buFont typeface="Arial"/>
              <a:buNone/>
            </a:pPr>
            <a:r>
              <a:rPr lang="en-US"/>
              <a:t>There are also many activities that support brain body regulation.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Child Psychiatrist Dr Bruce Perry identifies 6 common characteristics of regulatory activities,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Regulatory activities  are rhythmic, repetitive, relational, rewarding, match current development and are respectful of the culture of the individual and their community.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In born regulatory processes and regulatory activities work best when we engage in them often, that is in the right DOSE for us.</a:t>
            </a:r>
            <a:endParaRPr/>
          </a:p>
          <a:p>
            <a:pPr marL="0" lvl="0" indent="0" algn="l" rtl="0">
              <a:spcBef>
                <a:spcPts val="0"/>
              </a:spcBef>
              <a:spcAft>
                <a:spcPts val="0"/>
              </a:spcAft>
              <a:buNone/>
            </a:pPr>
            <a:endParaRPr/>
          </a:p>
        </p:txBody>
      </p:sp>
      <p:sp>
        <p:nvSpPr>
          <p:cNvPr id="348" name="Google Shape;348;gbd3e4d6d7e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e22545077_1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be22545077_1_2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be22545077_1_2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Each person has a complex combination of experiences and they all matter although the ones that have the most impact are those that happen earliest in our lives.</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All of our experiences, positive, negative and neutral, enter the body-mind through the senses and are sent to the brain for processing, interpretation, and responsive action .  In response to Experience, the brain adjusts its signals – throughout the brain &amp; to other systems.</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b="1">
                <a:latin typeface="Arial"/>
                <a:ea typeface="Arial"/>
                <a:cs typeface="Arial"/>
                <a:sym typeface="Arial"/>
              </a:rPr>
              <a:t>The brain has deep and connections to the Endocrine, Immune and all other body systems.</a:t>
            </a:r>
            <a:endParaRPr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The coordination and synchronization of these systems is the core of REGULATION</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The brain and Autonomic Nervous System send hormonal and other chemical signals to the Endocrine, Immune &amp; other systems and the body systems also send signals back to the Brain.</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When the brain-body is exposed to toxic experiences, there is “wear and tear on the body" referred to as allostatic load or weathering,which accumulates over time when positive experiences are insufficient.</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Under the burden of toxic stress from experiences like racism and poverty, the Brain is unable to “settle or calm” and continues to send dysregulated signals to the immune and endocrine systems impairing their optimal functioning.</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Being stuck in a dysregulated state can result in sleep disruption and eventually the inflammation which drives many diseases, including hypertension, heart disease, cancer, and autoimmune disease.</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Lack of brain regulation is also seen as a major factor in Mental Suffering and Behavioral and relational Challenges</a:t>
            </a:r>
            <a:endParaRPr/>
          </a:p>
          <a:p>
            <a:pPr marL="0" lvl="0" indent="0" algn="l" rtl="0">
              <a:spcBef>
                <a:spcPts val="0"/>
              </a:spcBef>
              <a:spcAft>
                <a:spcPts val="0"/>
              </a:spcAft>
              <a:buClr>
                <a:schemeClr val="dk1"/>
              </a:buClr>
              <a:buFont typeface="Arial"/>
              <a:buNone/>
            </a:pPr>
            <a:r>
              <a:rPr lang="en-US"/>
              <a:t>In this example, the Scale is tipping toward the positive, ie, this person has had more positive than adverse experiences.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Although Everybody has a genetic map and is born at a certain time in history-culture</a:t>
            </a:r>
            <a:endParaRPr/>
          </a:p>
          <a:p>
            <a:pPr marL="0" lvl="0" indent="0" algn="l" rtl="0">
              <a:spcBef>
                <a:spcPts val="0"/>
              </a:spcBef>
              <a:spcAft>
                <a:spcPts val="0"/>
              </a:spcAft>
              <a:buClr>
                <a:schemeClr val="dk1"/>
              </a:buClr>
              <a:buFont typeface="Arial"/>
              <a:buNone/>
            </a:pPr>
            <a:r>
              <a:rPr lang="en-US"/>
              <a:t>the experiences we have matter most</a:t>
            </a:r>
            <a:endParaRPr/>
          </a:p>
          <a:p>
            <a:pPr marL="0" lvl="0" indent="0" algn="l" rtl="0">
              <a:spcBef>
                <a:spcPts val="0"/>
              </a:spcBef>
              <a:spcAft>
                <a:spcPts val="0"/>
              </a:spcAft>
              <a:buNone/>
            </a:pPr>
            <a:endParaRPr/>
          </a:p>
        </p:txBody>
      </p:sp>
      <p:sp>
        <p:nvSpPr>
          <p:cNvPr id="360" name="Google Shape;36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be22545077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be22545077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slide shows to trajectories of health, one for a person privileged to have their basic needs met and access to health care, education and other social influences of health.  It highlights the intergenerational impact of deprivation and trauma beginning with maternal experiences preconception  and resulting in increasing disparities across the life span and into the next generation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0" name="Google Shape;370;gbe22545077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Although all traumatic experience deserves acknowledgement, we want to emphasize again that an important source of TRAUMA remains unrecognized by most of Medical Science</a:t>
            </a:r>
            <a:endParaRPr/>
          </a:p>
          <a:p>
            <a:pPr marL="0" lvl="0" indent="0" algn="l" rtl="0">
              <a:spcBef>
                <a:spcPts val="0"/>
              </a:spcBef>
              <a:spcAft>
                <a:spcPts val="0"/>
              </a:spcAft>
              <a:buClr>
                <a:schemeClr val="dk1"/>
              </a:buClr>
              <a:buSzPts val="1200"/>
              <a:buFont typeface="Calibri"/>
              <a:buNone/>
            </a:pPr>
            <a:r>
              <a:rPr lang="en-US"/>
              <a:t>And that is RACIAL TRAUMA and OPPRESSION</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All forms of Discrimination are a particularly severe and cruel Trauma</a:t>
            </a:r>
            <a:endParaRPr/>
          </a:p>
          <a:p>
            <a:pPr marL="0" lvl="0" indent="0" algn="l" rtl="0">
              <a:spcBef>
                <a:spcPts val="0"/>
              </a:spcBef>
              <a:spcAft>
                <a:spcPts val="0"/>
              </a:spcAft>
              <a:buClr>
                <a:schemeClr val="dk1"/>
              </a:buClr>
              <a:buSzPts val="1200"/>
              <a:buFont typeface="Calibri"/>
              <a:buNone/>
            </a:pPr>
            <a:r>
              <a:rPr lang="en-US"/>
              <a:t>Creating a feeling of inescapable fear and disrupting brain-body regulaton.</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What can we do to help HEAL this Trauma?</a:t>
            </a:r>
            <a:endParaRPr/>
          </a:p>
          <a:p>
            <a:pPr marL="0" lvl="0" indent="0" algn="l" rtl="0">
              <a:spcBef>
                <a:spcPts val="0"/>
              </a:spcBef>
              <a:spcAft>
                <a:spcPts val="0"/>
              </a:spcAft>
              <a:buClr>
                <a:schemeClr val="dk1"/>
              </a:buClr>
              <a:buSzPts val="1200"/>
              <a:buFont typeface="Calibri"/>
              <a:buNone/>
            </a:pPr>
            <a:endParaRPr/>
          </a:p>
          <a:p>
            <a:pPr marL="457200" lvl="0" indent="-317500" algn="l" rtl="0">
              <a:spcBef>
                <a:spcPts val="0"/>
              </a:spcBef>
              <a:spcAft>
                <a:spcPts val="0"/>
              </a:spcAft>
              <a:buClr>
                <a:schemeClr val="dk1"/>
              </a:buClr>
              <a:buSzPts val="1400"/>
              <a:buFont typeface="Calibri"/>
              <a:buChar char="-"/>
            </a:pPr>
            <a:r>
              <a:rPr lang="en-US"/>
              <a:t>first we must acknowledge that the Traumatic Experience happened</a:t>
            </a:r>
            <a:endParaRPr/>
          </a:p>
          <a:p>
            <a:pPr marL="457200" lvl="0" indent="-317500" algn="l" rtl="0">
              <a:spcBef>
                <a:spcPts val="0"/>
              </a:spcBef>
              <a:spcAft>
                <a:spcPts val="0"/>
              </a:spcAft>
              <a:buClr>
                <a:schemeClr val="dk1"/>
              </a:buClr>
              <a:buSzPts val="1400"/>
              <a:buFont typeface="Calibri"/>
              <a:buChar char="-"/>
            </a:pPr>
            <a:r>
              <a:rPr lang="en-US"/>
              <a:t>Next we must support people to positively rewrite their narrative</a:t>
            </a:r>
            <a:endParaRPr/>
          </a:p>
          <a:p>
            <a:pPr marL="457200" lvl="0" indent="-317500" algn="l" rtl="0">
              <a:spcBef>
                <a:spcPts val="0"/>
              </a:spcBef>
              <a:spcAft>
                <a:spcPts val="0"/>
              </a:spcAft>
              <a:buClr>
                <a:schemeClr val="dk1"/>
              </a:buClr>
              <a:buSzPts val="1400"/>
              <a:buFont typeface="Calibri"/>
              <a:buChar char="-"/>
            </a:pPr>
            <a:r>
              <a:rPr lang="en-US"/>
              <a:t>And work to eliminate all forms of discrimination, racism and oppression</a:t>
            </a:r>
            <a:endParaRPr/>
          </a:p>
          <a:p>
            <a:pPr marL="457200" lvl="0" indent="-317500" algn="l" rtl="0">
              <a:spcBef>
                <a:spcPts val="0"/>
              </a:spcBef>
              <a:spcAft>
                <a:spcPts val="0"/>
              </a:spcAft>
              <a:buClr>
                <a:schemeClr val="dk1"/>
              </a:buClr>
              <a:buSzPts val="1400"/>
              <a:buFont typeface="Calibri"/>
              <a:buChar char="-"/>
            </a:pPr>
            <a:r>
              <a:rPr lang="en-US"/>
              <a:t>with creation of safety, dignity and respect</a:t>
            </a:r>
            <a:endParaRPr/>
          </a:p>
        </p:txBody>
      </p:sp>
      <p:sp>
        <p:nvSpPr>
          <p:cNvPr id="378" name="Google Shape;378;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2400"/>
              <a:t>Dismantle the structures of racism and  every form of discrimination to improve health for all!</a:t>
            </a:r>
            <a:endParaRPr sz="2400"/>
          </a:p>
          <a:p>
            <a:pPr marL="0" lvl="0" indent="0" algn="l" rtl="0">
              <a:spcBef>
                <a:spcPts val="0"/>
              </a:spcBef>
              <a:spcAft>
                <a:spcPts val="0"/>
              </a:spcAft>
              <a:buNone/>
            </a:pPr>
            <a:endParaRPr/>
          </a:p>
        </p:txBody>
      </p:sp>
      <p:sp>
        <p:nvSpPr>
          <p:cNvPr id="384" name="Google Shape;38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be22545077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be22545077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We’re going to take you through a mini version of activities we include in our lessons.  Please get paper and something to write with and we’ll begin with 3 minutes of reflective practice.  Write or draw thoughts, feelings, questions and comments that arose during the presentations and then we’ll reconvene and share.  Starting the timer now.</a:t>
            </a:r>
            <a:endParaRPr/>
          </a:p>
          <a:p>
            <a:pPr marL="0" lvl="0" indent="0" algn="l" rtl="0">
              <a:spcBef>
                <a:spcPts val="0"/>
              </a:spcBef>
              <a:spcAft>
                <a:spcPts val="0"/>
              </a:spcAft>
              <a:buNone/>
            </a:pPr>
            <a:endParaRPr/>
          </a:p>
          <a:p>
            <a:pPr marL="0" lvl="0" indent="0" algn="l" rtl="0">
              <a:spcBef>
                <a:spcPts val="0"/>
              </a:spcBef>
              <a:spcAft>
                <a:spcPts val="0"/>
              </a:spcAft>
              <a:buNone/>
            </a:pPr>
            <a:r>
              <a:rPr lang="en-US"/>
              <a:t>Q and A 5 minutes</a:t>
            </a:r>
            <a:endParaRPr/>
          </a:p>
          <a:p>
            <a:pPr marL="0" lvl="0" indent="0" algn="l" rtl="0">
              <a:spcBef>
                <a:spcPts val="0"/>
              </a:spcBef>
              <a:spcAft>
                <a:spcPts val="0"/>
              </a:spcAft>
              <a:buNone/>
            </a:pPr>
            <a:r>
              <a:rPr lang="en-US"/>
              <a:t>Now we’ll do a 2 minute regulatory practice that is easy to do during your day and to teach to patients, clients and family.</a:t>
            </a:r>
            <a:endParaRPr/>
          </a:p>
          <a:p>
            <a:pPr marL="0" lvl="0" indent="0" algn="l" rtl="0">
              <a:spcBef>
                <a:spcPts val="0"/>
              </a:spcBef>
              <a:spcAft>
                <a:spcPts val="0"/>
              </a:spcAft>
              <a:buNone/>
            </a:pPr>
            <a:r>
              <a:rPr lang="en-US"/>
              <a:t>Last, let’s discuss a case using our model of brain-body regulation.</a:t>
            </a:r>
            <a:endParaRPr/>
          </a:p>
        </p:txBody>
      </p:sp>
      <p:sp>
        <p:nvSpPr>
          <p:cNvPr id="394" name="Google Shape;394;gbe22545077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bd3e4d6d7e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bd3e4d6d7e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Ask: What factors may have contributed </a:t>
            </a:r>
            <a:r>
              <a:rPr lang="en-US" sz="1000">
                <a:latin typeface="Arial"/>
                <a:ea typeface="Arial"/>
                <a:cs typeface="Arial"/>
                <a:sym typeface="Arial"/>
              </a:rPr>
              <a:t>to the onset of multiple severe chronic illnesses at a young age?</a:t>
            </a:r>
            <a:endParaRPr sz="10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000" i="1">
                <a:latin typeface="Arial"/>
                <a:ea typeface="Arial"/>
                <a:cs typeface="Arial"/>
                <a:sym typeface="Arial"/>
              </a:rPr>
              <a:t> </a:t>
            </a:r>
            <a:endParaRPr sz="1000" i="1">
              <a:latin typeface="Arial"/>
              <a:ea typeface="Arial"/>
              <a:cs typeface="Arial"/>
              <a:sym typeface="Arial"/>
            </a:endParaRPr>
          </a:p>
          <a:p>
            <a:pPr marL="0" lvl="0" indent="0" algn="l" rtl="0">
              <a:spcBef>
                <a:spcPts val="1200"/>
              </a:spcBef>
              <a:spcAft>
                <a:spcPts val="0"/>
              </a:spcAft>
              <a:buNone/>
            </a:pPr>
            <a:endParaRPr/>
          </a:p>
        </p:txBody>
      </p:sp>
      <p:sp>
        <p:nvSpPr>
          <p:cNvPr id="403" name="Google Shape;403;gbd3e4d6d7e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bd3e4d6d7e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bd3e4d6d7e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Entering Karen’s problem list into a life course chart prompts us to wonder, What happened prior to the onset of karen’s medical problems to disrupt Karen’s Brain-Body regulation?</a:t>
            </a:r>
            <a:endParaRPr/>
          </a:p>
        </p:txBody>
      </p:sp>
      <p:sp>
        <p:nvSpPr>
          <p:cNvPr id="413" name="Google Shape;413;gbd3e4d6d7e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bd3e4d6d7e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bd3e4d6d7e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gbd3e4d6d7e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bd3e4d6d7e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bd3e4d6d7e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gbd3e4d6d7e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bd3e4d6d7e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bd3e4d6d7e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gbd3e4d6d7e_0_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Need to make a pitch about </a:t>
            </a:r>
            <a:r>
              <a:rPr lang="en-US" b="1"/>
              <a:t>how EXCITING and o this new model is</a:t>
            </a:r>
            <a:endParaRPr/>
          </a:p>
          <a:p>
            <a:pPr marL="0" lvl="0" indent="0" algn="l" rtl="0">
              <a:spcBef>
                <a:spcPts val="0"/>
              </a:spcBef>
              <a:spcAft>
                <a:spcPts val="0"/>
              </a:spcAft>
              <a:buClr>
                <a:schemeClr val="dk1"/>
              </a:buClr>
              <a:buSzPts val="1200"/>
              <a:buFont typeface="Calibri"/>
              <a:buNone/>
            </a:pPr>
            <a:r>
              <a:rPr lang="en-US"/>
              <a:t>And how it will help us</a:t>
            </a:r>
            <a:endParaRPr/>
          </a:p>
          <a:p>
            <a:pPr marL="171450" lvl="0" indent="-171450" algn="l" rtl="0">
              <a:spcBef>
                <a:spcPts val="0"/>
              </a:spcBef>
              <a:spcAft>
                <a:spcPts val="0"/>
              </a:spcAft>
              <a:buClr>
                <a:schemeClr val="dk1"/>
              </a:buClr>
              <a:buSzPts val="1200"/>
              <a:buFont typeface="Calibri"/>
              <a:buChar char="-"/>
            </a:pPr>
            <a:r>
              <a:rPr lang="en-US"/>
              <a:t>As patients</a:t>
            </a:r>
            <a:endParaRPr/>
          </a:p>
          <a:p>
            <a:pPr marL="171450" lvl="0" indent="-171450" algn="l" rtl="0">
              <a:spcBef>
                <a:spcPts val="0"/>
              </a:spcBef>
              <a:spcAft>
                <a:spcPts val="0"/>
              </a:spcAft>
              <a:buClr>
                <a:schemeClr val="dk1"/>
              </a:buClr>
              <a:buSzPts val="1200"/>
              <a:buFont typeface="Calibri"/>
              <a:buChar char="-"/>
            </a:pPr>
            <a:r>
              <a:rPr lang="en-US"/>
              <a:t>- as clinicians</a:t>
            </a:r>
            <a:endParaRPr/>
          </a:p>
          <a:p>
            <a:pPr marL="171450" lvl="0" indent="-95250" algn="l" rtl="0">
              <a:spcBef>
                <a:spcPts val="0"/>
              </a:spcBef>
              <a:spcAft>
                <a:spcPts val="0"/>
              </a:spcAft>
              <a:buClr>
                <a:schemeClr val="dk1"/>
              </a:buClr>
              <a:buSzPts val="1200"/>
              <a:buFont typeface="Calibri"/>
              <a:buNone/>
            </a:pPr>
            <a:endParaRPr/>
          </a:p>
          <a:p>
            <a:pPr marL="171450" lvl="0" indent="-171450" algn="l" rtl="0">
              <a:spcBef>
                <a:spcPts val="0"/>
              </a:spcBef>
              <a:spcAft>
                <a:spcPts val="0"/>
              </a:spcAft>
              <a:buClr>
                <a:schemeClr val="dk1"/>
              </a:buClr>
              <a:buSzPts val="1200"/>
              <a:buFont typeface="Calibri"/>
              <a:buChar char="-"/>
            </a:pPr>
            <a:r>
              <a:rPr lang="en-US"/>
              <a:t>Requires learning new Concepts</a:t>
            </a:r>
            <a:endParaRPr/>
          </a:p>
          <a:p>
            <a:pPr marL="171450" lvl="0" indent="-171450" algn="l" rtl="0">
              <a:spcBef>
                <a:spcPts val="0"/>
              </a:spcBef>
              <a:spcAft>
                <a:spcPts val="0"/>
              </a:spcAft>
              <a:buClr>
                <a:schemeClr val="dk1"/>
              </a:buClr>
              <a:buSzPts val="1200"/>
              <a:buFont typeface="Calibri"/>
              <a:buChar char="-"/>
            </a:pPr>
            <a:r>
              <a:rPr lang="en-US"/>
              <a:t>But will pay off</a:t>
            </a:r>
            <a:endParaRPr/>
          </a:p>
          <a:p>
            <a:pPr marL="171450" lvl="0" indent="-95250" algn="l" rtl="0">
              <a:spcBef>
                <a:spcPts val="0"/>
              </a:spcBef>
              <a:spcAft>
                <a:spcPts val="0"/>
              </a:spcAft>
              <a:buClr>
                <a:schemeClr val="dk1"/>
              </a:buClr>
              <a:buSzPts val="1200"/>
              <a:buFont typeface="Calibri"/>
              <a:buNone/>
            </a:pPr>
            <a:endParaRPr/>
          </a:p>
          <a:p>
            <a:pPr marL="171450" lvl="0" indent="-9525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
        <p:nvSpPr>
          <p:cNvPr id="194" name="Google Shape;1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be22545077_1_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be22545077_1_3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gbe22545077_1_3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you need to take a break at any point in the presentation, please do.</a:t>
            </a:r>
            <a:endParaRPr/>
          </a:p>
        </p:txBody>
      </p:sp>
      <p:sp>
        <p:nvSpPr>
          <p:cNvPr id="204" name="Google Shape;20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The number of problems we face can seem overwhelming! Could these seemingly separate problems be connected to each other?</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Is part of the PROBLEM our </a:t>
            </a:r>
            <a:r>
              <a:rPr lang="en-US" b="1"/>
              <a:t>current MODEL</a:t>
            </a:r>
            <a:r>
              <a:rPr lang="en-US"/>
              <a:t> of Health?</a:t>
            </a:r>
            <a:endParaRPr/>
          </a:p>
        </p:txBody>
      </p:sp>
      <p:sp>
        <p:nvSpPr>
          <p:cNvPr id="211" name="Google Shape;21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0" name="Google Shape;2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bd3e4d6d7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bd3e4d6d7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Inequities in health are unfairly connected to a person’s race, gender, sexual orientation, immigrant  and economic status and more. Race is a social construct rather than a biological or genetic reality.   </a:t>
            </a:r>
            <a:endParaRPr/>
          </a:p>
          <a:p>
            <a:pPr marL="0" lvl="0" indent="0" algn="l" rtl="0">
              <a:spcBef>
                <a:spcPts val="0"/>
              </a:spcBef>
              <a:spcAft>
                <a:spcPts val="0"/>
              </a:spcAft>
              <a:buNone/>
            </a:pPr>
            <a:r>
              <a:rPr lang="en-US"/>
              <a:t>Racial categories have been used as weak proxies for genetic diversity—a concept too crude to provide meaningful information in any realm. </a:t>
            </a:r>
            <a:endParaRPr/>
          </a:p>
          <a:p>
            <a:pPr marL="0" lvl="0" indent="0" algn="l" rtl="0">
              <a:spcBef>
                <a:spcPts val="0"/>
              </a:spcBef>
              <a:spcAft>
                <a:spcPts val="0"/>
              </a:spcAft>
              <a:buNone/>
            </a:pPr>
            <a:endParaRPr/>
          </a:p>
          <a:p>
            <a:pPr marL="0" lvl="0" indent="0" algn="l" rtl="0">
              <a:spcBef>
                <a:spcPts val="0"/>
              </a:spcBef>
              <a:spcAft>
                <a:spcPts val="0"/>
              </a:spcAft>
              <a:buNone/>
            </a:pPr>
            <a:r>
              <a:rPr lang="en-US" sz="1100">
                <a:solidFill>
                  <a:srgbClr val="202124"/>
                </a:solidFill>
                <a:highlight>
                  <a:srgbClr val="FFFFFF"/>
                </a:highlight>
                <a:latin typeface="Roboto"/>
                <a:ea typeface="Roboto"/>
                <a:cs typeface="Roboto"/>
                <a:sym typeface="Roboto"/>
              </a:rPr>
              <a:t>Many people indentify with social categorizations applying to multiple different groups and are injured by overlapping and interdependent, or intersectional,  systems of discrimination or disadvantage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between Africa and Europe, for example, there is not a single absolute genetic difference, meaning no single variant where all Africans have one variant and all Europeans another one, even when recent migration is disregarded," Pääbo told Live Science. "It is all a question of differences in how frequent different variants are on different continents and in different regions.“https://www.scientificamerican.com/article/race-is-a-social-construct-scientists-argue/</a:t>
            </a:r>
            <a:endParaRPr/>
          </a:p>
        </p:txBody>
      </p:sp>
      <p:sp>
        <p:nvSpPr>
          <p:cNvPr id="230" name="Google Shape;230;gbd3e4d6d7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There is growing awareness that Health Inequity is not only the result of unequal treatment by the health care system as a result of lack of respect, limited access to diagnosis and treatment BUT ALSO the result of the toxic experiences of disrimination, trauma and neglect which dysregulate the brain-body systems </a:t>
            </a:r>
            <a:endParaRPr/>
          </a:p>
        </p:txBody>
      </p:sp>
      <p:sp>
        <p:nvSpPr>
          <p:cNvPr id="238" name="Google Shape;23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This definition of allows us to see clearly how racism and all forms of disrimination/oppression are traumatic experiences </a:t>
            </a:r>
            <a:endParaRPr/>
          </a:p>
        </p:txBody>
      </p:sp>
      <p:sp>
        <p:nvSpPr>
          <p:cNvPr id="250" name="Google Shape;25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3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3" name="Google Shape;73;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6"/>
        <p:cNvGrpSpPr/>
        <p:nvPr/>
      </p:nvGrpSpPr>
      <p:grpSpPr>
        <a:xfrm>
          <a:off x="0" y="0"/>
          <a:ext cx="0" cy="0"/>
          <a:chOff x="0" y="0"/>
          <a:chExt cx="0" cy="0"/>
        </a:xfrm>
      </p:grpSpPr>
      <p:sp>
        <p:nvSpPr>
          <p:cNvPr id="107" name="Google Shape;107;gbe22545077_1_19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 name="Google Shape;108;gbe22545077_1_19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9" name="Google Shape;109;gbe22545077_1_19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 name="Google Shape;110;gbe22545077_1_19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1" name="Google Shape;111;gbe22545077_1_19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2"/>
        <p:cNvGrpSpPr/>
        <p:nvPr/>
      </p:nvGrpSpPr>
      <p:grpSpPr>
        <a:xfrm>
          <a:off x="0" y="0"/>
          <a:ext cx="0" cy="0"/>
          <a:chOff x="0" y="0"/>
          <a:chExt cx="0" cy="0"/>
        </a:xfrm>
      </p:grpSpPr>
      <p:sp>
        <p:nvSpPr>
          <p:cNvPr id="113" name="Google Shape;113;gbe22545077_1_20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gbe22545077_1_20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5" name="Google Shape;115;gbe22545077_1_20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gbe22545077_1_20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Google Shape;118;gbe22545077_1_20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 name="Google Shape;119;gbe22545077_1_20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 name="Google Shape;120;gbe22545077_1_20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1"/>
        <p:cNvGrpSpPr/>
        <p:nvPr/>
      </p:nvGrpSpPr>
      <p:grpSpPr>
        <a:xfrm>
          <a:off x="0" y="0"/>
          <a:ext cx="0" cy="0"/>
          <a:chOff x="0" y="0"/>
          <a:chExt cx="0" cy="0"/>
        </a:xfrm>
      </p:grpSpPr>
      <p:sp>
        <p:nvSpPr>
          <p:cNvPr id="122" name="Google Shape;122;gbe22545077_1_21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 name="Google Shape;123;gbe22545077_1_21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24" name="Google Shape;124;gbe22545077_1_2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gbe22545077_1_2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gbe22545077_1_2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7"/>
        <p:cNvGrpSpPr/>
        <p:nvPr/>
      </p:nvGrpSpPr>
      <p:grpSpPr>
        <a:xfrm>
          <a:off x="0" y="0"/>
          <a:ext cx="0" cy="0"/>
          <a:chOff x="0" y="0"/>
          <a:chExt cx="0" cy="0"/>
        </a:xfrm>
      </p:grpSpPr>
      <p:sp>
        <p:nvSpPr>
          <p:cNvPr id="128" name="Google Shape;128;gbe22545077_1_21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gbe22545077_1_21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30" name="Google Shape;130;gbe22545077_1_21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1" name="Google Shape;131;gbe22545077_1_21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32" name="Google Shape;132;gbe22545077_1_21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3" name="Google Shape;133;gbe22545077_1_2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gbe22545077_1_2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gbe22545077_1_2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6"/>
        <p:cNvGrpSpPr/>
        <p:nvPr/>
      </p:nvGrpSpPr>
      <p:grpSpPr>
        <a:xfrm>
          <a:off x="0" y="0"/>
          <a:ext cx="0" cy="0"/>
          <a:chOff x="0" y="0"/>
          <a:chExt cx="0" cy="0"/>
        </a:xfrm>
      </p:grpSpPr>
      <p:sp>
        <p:nvSpPr>
          <p:cNvPr id="137" name="Google Shape;137;gbe22545077_1_2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gbe22545077_1_22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9" name="Google Shape;139;gbe22545077_1_22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0" name="Google Shape;140;gbe22545077_1_2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gbe22545077_1_2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gbe22545077_1_2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gbe22545077_1_23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gbe22545077_1_232"/>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6" name="Google Shape;146;gbe22545077_1_2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gbe22545077_1_2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8" name="Google Shape;148;gbe22545077_1_2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9"/>
        <p:cNvGrpSpPr/>
        <p:nvPr/>
      </p:nvGrpSpPr>
      <p:grpSpPr>
        <a:xfrm>
          <a:off x="0" y="0"/>
          <a:ext cx="0" cy="0"/>
          <a:chOff x="0" y="0"/>
          <a:chExt cx="0" cy="0"/>
        </a:xfrm>
      </p:grpSpPr>
      <p:sp>
        <p:nvSpPr>
          <p:cNvPr id="150" name="Google Shape;150;gbe22545077_1_23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gbe22545077_1_23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52" name="Google Shape;152;gbe22545077_1_23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53" name="Google Shape;153;gbe22545077_1_2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4" name="Google Shape;154;gbe22545077_1_2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5" name="Google Shape;155;gbe22545077_1_2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6"/>
        <p:cNvGrpSpPr/>
        <p:nvPr/>
      </p:nvGrpSpPr>
      <p:grpSpPr>
        <a:xfrm>
          <a:off x="0" y="0"/>
          <a:ext cx="0" cy="0"/>
          <a:chOff x="0" y="0"/>
          <a:chExt cx="0" cy="0"/>
        </a:xfrm>
      </p:grpSpPr>
      <p:sp>
        <p:nvSpPr>
          <p:cNvPr id="157" name="Google Shape;157;gbe22545077_1_24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8" name="Google Shape;158;gbe22545077_1_245"/>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gbe22545077_1_24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60" name="Google Shape;160;gbe22545077_1_2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1" name="Google Shape;161;gbe22545077_1_2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2" name="Google Shape;162;gbe22545077_1_2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3"/>
        <p:cNvGrpSpPr/>
        <p:nvPr/>
      </p:nvGrpSpPr>
      <p:grpSpPr>
        <a:xfrm>
          <a:off x="0" y="0"/>
          <a:ext cx="0" cy="0"/>
          <a:chOff x="0" y="0"/>
          <a:chExt cx="0" cy="0"/>
        </a:xfrm>
      </p:grpSpPr>
      <p:sp>
        <p:nvSpPr>
          <p:cNvPr id="164" name="Google Shape;164;gbe22545077_1_2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5" name="Google Shape;165;gbe22545077_1_25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6" name="Google Shape;166;gbe22545077_1_2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7" name="Google Shape;167;gbe22545077_1_2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8" name="Google Shape;168;gbe22545077_1_2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9"/>
        <p:cNvGrpSpPr/>
        <p:nvPr/>
      </p:nvGrpSpPr>
      <p:grpSpPr>
        <a:xfrm>
          <a:off x="0" y="0"/>
          <a:ext cx="0" cy="0"/>
          <a:chOff x="0" y="0"/>
          <a:chExt cx="0" cy="0"/>
        </a:xfrm>
      </p:grpSpPr>
      <p:sp>
        <p:nvSpPr>
          <p:cNvPr id="170" name="Google Shape;170;gbe22545077_1_25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1" name="Google Shape;171;gbe22545077_1_25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2" name="Google Shape;172;gbe22545077_1_2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3" name="Google Shape;173;gbe22545077_1_2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4" name="Google Shape;174;gbe22545077_1_2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rgbClr val="FFFFFF"/>
        </a:solidFill>
        <a:effectLst/>
      </p:bgPr>
    </p:bg>
    <p:spTree>
      <p:nvGrpSpPr>
        <p:cNvPr id="1" name="Shape 36"/>
        <p:cNvGrpSpPr/>
        <p:nvPr/>
      </p:nvGrpSpPr>
      <p:grpSpPr>
        <a:xfrm>
          <a:off x="0" y="0"/>
          <a:ext cx="0" cy="0"/>
          <a:chOff x="0" y="0"/>
          <a:chExt cx="0" cy="0"/>
        </a:xfrm>
      </p:grpSpPr>
      <p:sp>
        <p:nvSpPr>
          <p:cNvPr id="37" name="Google Shape;37;p29"/>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 name="Google Shape;38;p29"/>
          <p:cNvSpPr txBox="1">
            <a:spLocks noGrp="1"/>
          </p:cNvSpPr>
          <p:nvPr>
            <p:ph type="title"/>
          </p:nvPr>
        </p:nvSpPr>
        <p:spPr>
          <a:xfrm>
            <a:off x="5398817" y="410433"/>
            <a:ext cx="6372300" cy="18909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4000"/>
              <a:buFont typeface="Calibri"/>
              <a:buNone/>
              <a:defRPr sz="4000">
                <a:solidFill>
                  <a:srgbClr val="C55A11"/>
                </a:solidFill>
              </a:defRPr>
            </a:lvl1pPr>
            <a:lvl2pPr lvl="1" algn="l">
              <a:lnSpc>
                <a:spcPct val="100000"/>
              </a:lnSpc>
              <a:spcBef>
                <a:spcPts val="0"/>
              </a:spcBef>
              <a:spcAft>
                <a:spcPts val="0"/>
              </a:spcAft>
              <a:buClr>
                <a:schemeClr val="dk1"/>
              </a:buClr>
              <a:buSzPts val="4000"/>
              <a:buNone/>
              <a:defRPr sz="4000">
                <a:solidFill>
                  <a:srgbClr val="C55A11"/>
                </a:solidFill>
              </a:defRPr>
            </a:lvl2pPr>
            <a:lvl3pPr lvl="2" algn="l">
              <a:lnSpc>
                <a:spcPct val="100000"/>
              </a:lnSpc>
              <a:spcBef>
                <a:spcPts val="0"/>
              </a:spcBef>
              <a:spcAft>
                <a:spcPts val="0"/>
              </a:spcAft>
              <a:buClr>
                <a:schemeClr val="dk1"/>
              </a:buClr>
              <a:buSzPts val="4000"/>
              <a:buNone/>
              <a:defRPr sz="4000">
                <a:solidFill>
                  <a:srgbClr val="C55A11"/>
                </a:solidFill>
              </a:defRPr>
            </a:lvl3pPr>
            <a:lvl4pPr lvl="3" algn="l">
              <a:lnSpc>
                <a:spcPct val="100000"/>
              </a:lnSpc>
              <a:spcBef>
                <a:spcPts val="0"/>
              </a:spcBef>
              <a:spcAft>
                <a:spcPts val="0"/>
              </a:spcAft>
              <a:buClr>
                <a:schemeClr val="dk1"/>
              </a:buClr>
              <a:buSzPts val="4000"/>
              <a:buNone/>
              <a:defRPr sz="4000">
                <a:solidFill>
                  <a:srgbClr val="C55A11"/>
                </a:solidFill>
              </a:defRPr>
            </a:lvl4pPr>
            <a:lvl5pPr lvl="4" algn="l">
              <a:lnSpc>
                <a:spcPct val="100000"/>
              </a:lnSpc>
              <a:spcBef>
                <a:spcPts val="0"/>
              </a:spcBef>
              <a:spcAft>
                <a:spcPts val="0"/>
              </a:spcAft>
              <a:buClr>
                <a:schemeClr val="dk1"/>
              </a:buClr>
              <a:buSzPts val="4000"/>
              <a:buNone/>
              <a:defRPr sz="4000">
                <a:solidFill>
                  <a:srgbClr val="C55A11"/>
                </a:solidFill>
              </a:defRPr>
            </a:lvl5pPr>
            <a:lvl6pPr lvl="5" algn="l">
              <a:lnSpc>
                <a:spcPct val="100000"/>
              </a:lnSpc>
              <a:spcBef>
                <a:spcPts val="0"/>
              </a:spcBef>
              <a:spcAft>
                <a:spcPts val="0"/>
              </a:spcAft>
              <a:buClr>
                <a:schemeClr val="dk1"/>
              </a:buClr>
              <a:buSzPts val="4000"/>
              <a:buNone/>
              <a:defRPr sz="4000">
                <a:solidFill>
                  <a:srgbClr val="C55A11"/>
                </a:solidFill>
              </a:defRPr>
            </a:lvl6pPr>
            <a:lvl7pPr lvl="6" algn="l">
              <a:lnSpc>
                <a:spcPct val="100000"/>
              </a:lnSpc>
              <a:spcBef>
                <a:spcPts val="0"/>
              </a:spcBef>
              <a:spcAft>
                <a:spcPts val="0"/>
              </a:spcAft>
              <a:buClr>
                <a:schemeClr val="dk1"/>
              </a:buClr>
              <a:buSzPts val="4000"/>
              <a:buNone/>
              <a:defRPr sz="4000">
                <a:solidFill>
                  <a:srgbClr val="C55A11"/>
                </a:solidFill>
              </a:defRPr>
            </a:lvl7pPr>
            <a:lvl8pPr lvl="7" algn="l">
              <a:lnSpc>
                <a:spcPct val="100000"/>
              </a:lnSpc>
              <a:spcBef>
                <a:spcPts val="0"/>
              </a:spcBef>
              <a:spcAft>
                <a:spcPts val="0"/>
              </a:spcAft>
              <a:buClr>
                <a:schemeClr val="dk1"/>
              </a:buClr>
              <a:buSzPts val="4000"/>
              <a:buNone/>
              <a:defRPr sz="4000">
                <a:solidFill>
                  <a:srgbClr val="C55A11"/>
                </a:solidFill>
              </a:defRPr>
            </a:lvl8pPr>
            <a:lvl9pPr lvl="8" algn="l">
              <a:lnSpc>
                <a:spcPct val="100000"/>
              </a:lnSpc>
              <a:spcBef>
                <a:spcPts val="0"/>
              </a:spcBef>
              <a:spcAft>
                <a:spcPts val="0"/>
              </a:spcAft>
              <a:buClr>
                <a:schemeClr val="dk1"/>
              </a:buClr>
              <a:buSzPts val="4000"/>
              <a:buNone/>
              <a:defRPr sz="4000">
                <a:solidFill>
                  <a:srgbClr val="C55A11"/>
                </a:solidFill>
              </a:defRPr>
            </a:lvl9pPr>
          </a:lstStyle>
          <a:p>
            <a:endParaRPr/>
          </a:p>
        </p:txBody>
      </p:sp>
      <p:sp>
        <p:nvSpPr>
          <p:cNvPr id="39" name="Google Shape;39;p29"/>
          <p:cNvSpPr txBox="1">
            <a:spLocks noGrp="1"/>
          </p:cNvSpPr>
          <p:nvPr>
            <p:ph type="body" idx="1"/>
          </p:nvPr>
        </p:nvSpPr>
        <p:spPr>
          <a:xfrm>
            <a:off x="5406517" y="2410833"/>
            <a:ext cx="6372300" cy="3691500"/>
          </a:xfrm>
          <a:prstGeom prst="rect">
            <a:avLst/>
          </a:prstGeom>
          <a:noFill/>
          <a:ln>
            <a:noFill/>
          </a:ln>
        </p:spPr>
        <p:txBody>
          <a:bodyPr spcFirstLastPara="1" wrap="square" lIns="91425" tIns="45700" rIns="91425" bIns="45700" anchor="t" anchorCtr="0">
            <a:normAutofit/>
          </a:bodyPr>
          <a:lstStyle>
            <a:lvl1pPr marL="457200" lvl="0" indent="-349250" algn="l">
              <a:lnSpc>
                <a:spcPct val="115000"/>
              </a:lnSpc>
              <a:spcBef>
                <a:spcPts val="1000"/>
              </a:spcBef>
              <a:spcAft>
                <a:spcPts val="0"/>
              </a:spcAft>
              <a:buClr>
                <a:schemeClr val="dk2"/>
              </a:buClr>
              <a:buSzPts val="1900"/>
              <a:buChar char="•"/>
              <a:defRPr sz="1900">
                <a:solidFill>
                  <a:schemeClr val="dk2"/>
                </a:solidFill>
              </a:defRPr>
            </a:lvl1pPr>
            <a:lvl2pPr marL="914400" lvl="1" indent="-330200" algn="l">
              <a:lnSpc>
                <a:spcPct val="115000"/>
              </a:lnSpc>
              <a:spcBef>
                <a:spcPts val="2100"/>
              </a:spcBef>
              <a:spcAft>
                <a:spcPts val="0"/>
              </a:spcAft>
              <a:buClr>
                <a:schemeClr val="dk2"/>
              </a:buClr>
              <a:buSzPts val="1600"/>
              <a:buChar char="•"/>
              <a:defRPr sz="1600">
                <a:solidFill>
                  <a:schemeClr val="dk2"/>
                </a:solidFill>
              </a:defRPr>
            </a:lvl2pPr>
            <a:lvl3pPr marL="1371600" lvl="2" indent="-330200" algn="l">
              <a:lnSpc>
                <a:spcPct val="115000"/>
              </a:lnSpc>
              <a:spcBef>
                <a:spcPts val="2100"/>
              </a:spcBef>
              <a:spcAft>
                <a:spcPts val="0"/>
              </a:spcAft>
              <a:buClr>
                <a:schemeClr val="dk2"/>
              </a:buClr>
              <a:buSzPts val="1600"/>
              <a:buChar char="•"/>
              <a:defRPr sz="1600">
                <a:solidFill>
                  <a:schemeClr val="dk2"/>
                </a:solidFill>
              </a:defRPr>
            </a:lvl3pPr>
            <a:lvl4pPr marL="1828800" lvl="3" indent="-330200" algn="l">
              <a:lnSpc>
                <a:spcPct val="115000"/>
              </a:lnSpc>
              <a:spcBef>
                <a:spcPts val="2100"/>
              </a:spcBef>
              <a:spcAft>
                <a:spcPts val="0"/>
              </a:spcAft>
              <a:buClr>
                <a:schemeClr val="dk2"/>
              </a:buClr>
              <a:buSzPts val="1600"/>
              <a:buChar char="•"/>
              <a:defRPr sz="1600">
                <a:solidFill>
                  <a:schemeClr val="dk2"/>
                </a:solidFill>
              </a:defRPr>
            </a:lvl4pPr>
            <a:lvl5pPr marL="2286000" lvl="4" indent="-330200" algn="l">
              <a:lnSpc>
                <a:spcPct val="115000"/>
              </a:lnSpc>
              <a:spcBef>
                <a:spcPts val="2100"/>
              </a:spcBef>
              <a:spcAft>
                <a:spcPts val="0"/>
              </a:spcAft>
              <a:buClr>
                <a:schemeClr val="dk2"/>
              </a:buClr>
              <a:buSzPts val="1600"/>
              <a:buChar char="•"/>
              <a:defRPr sz="1600">
                <a:solidFill>
                  <a:schemeClr val="dk2"/>
                </a:solidFill>
              </a:defRPr>
            </a:lvl5pPr>
            <a:lvl6pPr marL="2743200" lvl="5" indent="-330200" algn="l">
              <a:lnSpc>
                <a:spcPct val="115000"/>
              </a:lnSpc>
              <a:spcBef>
                <a:spcPts val="2100"/>
              </a:spcBef>
              <a:spcAft>
                <a:spcPts val="0"/>
              </a:spcAft>
              <a:buClr>
                <a:schemeClr val="dk2"/>
              </a:buClr>
              <a:buSzPts val="1600"/>
              <a:buChar char="•"/>
              <a:defRPr sz="1600">
                <a:solidFill>
                  <a:schemeClr val="dk2"/>
                </a:solidFill>
              </a:defRPr>
            </a:lvl6pPr>
            <a:lvl7pPr marL="3200400" lvl="6" indent="-330200" algn="l">
              <a:lnSpc>
                <a:spcPct val="115000"/>
              </a:lnSpc>
              <a:spcBef>
                <a:spcPts val="2100"/>
              </a:spcBef>
              <a:spcAft>
                <a:spcPts val="0"/>
              </a:spcAft>
              <a:buClr>
                <a:schemeClr val="dk2"/>
              </a:buClr>
              <a:buSzPts val="1600"/>
              <a:buChar char="•"/>
              <a:defRPr sz="1600">
                <a:solidFill>
                  <a:schemeClr val="dk2"/>
                </a:solidFill>
              </a:defRPr>
            </a:lvl7pPr>
            <a:lvl8pPr marL="3657600" lvl="7" indent="-330200" algn="l">
              <a:lnSpc>
                <a:spcPct val="115000"/>
              </a:lnSpc>
              <a:spcBef>
                <a:spcPts val="2100"/>
              </a:spcBef>
              <a:spcAft>
                <a:spcPts val="0"/>
              </a:spcAft>
              <a:buClr>
                <a:schemeClr val="dk2"/>
              </a:buClr>
              <a:buSzPts val="1600"/>
              <a:buChar char="•"/>
              <a:defRPr sz="1600">
                <a:solidFill>
                  <a:schemeClr val="dk2"/>
                </a:solidFill>
              </a:defRPr>
            </a:lvl8pPr>
            <a:lvl9pPr marL="4114800" lvl="8" indent="-330200" algn="l">
              <a:lnSpc>
                <a:spcPct val="115000"/>
              </a:lnSpc>
              <a:spcBef>
                <a:spcPts val="2100"/>
              </a:spcBef>
              <a:spcAft>
                <a:spcPts val="2100"/>
              </a:spcAft>
              <a:buClr>
                <a:schemeClr val="dk2"/>
              </a:buClr>
              <a:buSzPts val="1600"/>
              <a:buChar char="•"/>
              <a:defRPr sz="1600">
                <a:solidFill>
                  <a:schemeClr val="dk2"/>
                </a:solidFill>
              </a:defRPr>
            </a:lvl9pPr>
          </a:lstStyle>
          <a:p>
            <a:endParaRPr/>
          </a:p>
        </p:txBody>
      </p:sp>
      <p:sp>
        <p:nvSpPr>
          <p:cNvPr id="40" name="Google Shape;40;p29"/>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2"/>
              </a:buClr>
              <a:buSzPts val="1300"/>
              <a:buFont typeface="Calibri"/>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chemeClr val="dk2"/>
              </a:buClr>
              <a:buSzPts val="1300"/>
              <a:buFont typeface="Calibri"/>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chemeClr val="dk2"/>
              </a:buClr>
              <a:buSzPts val="1300"/>
              <a:buFont typeface="Calibri"/>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chemeClr val="dk2"/>
              </a:buClr>
              <a:buSzPts val="1300"/>
              <a:buFont typeface="Calibri"/>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chemeClr val="dk2"/>
              </a:buClr>
              <a:buSzPts val="1300"/>
              <a:buFont typeface="Calibri"/>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chemeClr val="dk2"/>
              </a:buClr>
              <a:buSzPts val="1300"/>
              <a:buFont typeface="Calibri"/>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chemeClr val="dk2"/>
              </a:buClr>
              <a:buSzPts val="1300"/>
              <a:buFont typeface="Calibri"/>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chemeClr val="dk2"/>
              </a:buClr>
              <a:buSzPts val="1300"/>
              <a:buFont typeface="Calibri"/>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chemeClr val="dk2"/>
              </a:buClr>
              <a:buSzPts val="1300"/>
              <a:buFont typeface="Calibri"/>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sp>
        <p:nvSpPr>
          <p:cNvPr id="58" name="Google Shape;58;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0" name="Google Shape;6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
        <p:cNvGrpSpPr/>
        <p:nvPr/>
      </p:nvGrpSpPr>
      <p:grpSpPr>
        <a:xfrm>
          <a:off x="0" y="0"/>
          <a:ext cx="0" cy="0"/>
          <a:chOff x="0" y="0"/>
          <a:chExt cx="0" cy="0"/>
        </a:xfrm>
      </p:grpSpPr>
      <p:sp>
        <p:nvSpPr>
          <p:cNvPr id="90" name="Google Shape;9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92" name="Google Shape;9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3" name="Google Shape;9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4" name="Google Shape;9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gbe22545077_1_18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2" name="Google Shape;102;gbe22545077_1_18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gbe22545077_1_18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gbe22545077_1_18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 name="Google Shape;105;gbe22545077_1_1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16.jpg"/><Relationship Id="rId5" Type="http://schemas.openxmlformats.org/officeDocument/2006/relationships/hyperlink" Target="mailto:info@thencenter.org" TargetMode="External"/><Relationship Id="rId4" Type="http://schemas.openxmlformats.org/officeDocument/2006/relationships/hyperlink" Target="http://www.thencenter.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
          <p:cNvSpPr txBox="1">
            <a:spLocks noGrp="1"/>
          </p:cNvSpPr>
          <p:nvPr>
            <p:ph type="ctrTitle"/>
          </p:nvPr>
        </p:nvSpPr>
        <p:spPr>
          <a:xfrm>
            <a:off x="860550" y="575950"/>
            <a:ext cx="10446900" cy="2984400"/>
          </a:xfrm>
          <a:prstGeom prst="rect">
            <a:avLst/>
          </a:prstGeom>
          <a:solidFill>
            <a:srgbClr val="E69138"/>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ct val="100000"/>
              <a:buFont typeface="Calibri"/>
              <a:buNone/>
            </a:pPr>
            <a:r>
              <a:rPr lang="en-US" sz="1100" b="1"/>
              <a:t/>
            </a:r>
            <a:br>
              <a:rPr lang="en-US" sz="1100" b="1"/>
            </a:br>
            <a:r>
              <a:rPr lang="en-US" sz="4000" b="1">
                <a:solidFill>
                  <a:srgbClr val="FFFFFF"/>
                </a:solidFill>
              </a:rPr>
              <a:t>Understanding and Applying the Science </a:t>
            </a:r>
            <a:br>
              <a:rPr lang="en-US" sz="4000" b="1">
                <a:solidFill>
                  <a:srgbClr val="FFFFFF"/>
                </a:solidFill>
              </a:rPr>
            </a:br>
            <a:r>
              <a:rPr lang="en-US" sz="4000" b="1">
                <a:solidFill>
                  <a:srgbClr val="FFFFFF"/>
                </a:solidFill>
              </a:rPr>
              <a:t>at the Intersection of Racism, Trauma </a:t>
            </a:r>
            <a:br>
              <a:rPr lang="en-US" sz="4000" b="1">
                <a:solidFill>
                  <a:srgbClr val="FFFFFF"/>
                </a:solidFill>
              </a:rPr>
            </a:br>
            <a:r>
              <a:rPr lang="en-US" sz="4000" b="1">
                <a:solidFill>
                  <a:srgbClr val="FFFFFF"/>
                </a:solidFill>
              </a:rPr>
              <a:t>and Health Disparities</a:t>
            </a:r>
            <a:r>
              <a:rPr lang="en-US" sz="4000">
                <a:solidFill>
                  <a:srgbClr val="FFFFFF"/>
                </a:solidFill>
              </a:rPr>
              <a:t> </a:t>
            </a:r>
            <a:r>
              <a:rPr lang="en-US">
                <a:solidFill>
                  <a:srgbClr val="FFFFFF"/>
                </a:solidFill>
              </a:rPr>
              <a:t/>
            </a:r>
            <a:br>
              <a:rPr lang="en-US">
                <a:solidFill>
                  <a:srgbClr val="FFFFFF"/>
                </a:solidFill>
              </a:rPr>
            </a:br>
            <a:r>
              <a:rPr lang="en-US" sz="2000">
                <a:solidFill>
                  <a:srgbClr val="FFFFFF"/>
                </a:solidFill>
              </a:rPr>
              <a:t/>
            </a:r>
            <a:br>
              <a:rPr lang="en-US" sz="2000">
                <a:solidFill>
                  <a:srgbClr val="FFFFFF"/>
                </a:solidFill>
              </a:rPr>
            </a:br>
            <a:r>
              <a:rPr lang="en-US" sz="3200">
                <a:solidFill>
                  <a:srgbClr val="FFFFFF"/>
                </a:solidFill>
              </a:rPr>
              <a:t>NCEAS   February 24, 2021</a:t>
            </a:r>
            <a:endParaRPr>
              <a:solidFill>
                <a:srgbClr val="FFFFFF"/>
              </a:solidFill>
            </a:endParaRPr>
          </a:p>
        </p:txBody>
      </p:sp>
      <p:sp>
        <p:nvSpPr>
          <p:cNvPr id="180" name="Google Shape;180;p1"/>
          <p:cNvSpPr txBox="1">
            <a:spLocks noGrp="1"/>
          </p:cNvSpPr>
          <p:nvPr>
            <p:ph type="subTitle" idx="1"/>
          </p:nvPr>
        </p:nvSpPr>
        <p:spPr>
          <a:xfrm>
            <a:off x="860550" y="3760925"/>
            <a:ext cx="10470900" cy="2191800"/>
          </a:xfrm>
          <a:prstGeom prst="rect">
            <a:avLst/>
          </a:prstGeom>
          <a:solidFill>
            <a:srgbClr val="306B82"/>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None/>
            </a:pPr>
            <a:r>
              <a:rPr lang="en-US" i="1">
                <a:solidFill>
                  <a:srgbClr val="FFFFFF"/>
                </a:solidFill>
              </a:rPr>
              <a:t>The Center for Collaborative Study of Trauma, Health Equity &amp; Neurobiology</a:t>
            </a:r>
            <a:endParaRPr>
              <a:solidFill>
                <a:srgbClr val="FFFFFF"/>
              </a:solidFill>
            </a:endParaRPr>
          </a:p>
          <a:p>
            <a:pPr marL="0" lvl="0" indent="0" algn="ctr" rtl="0">
              <a:lnSpc>
                <a:spcPct val="90000"/>
              </a:lnSpc>
              <a:spcBef>
                <a:spcPts val="1000"/>
              </a:spcBef>
              <a:spcAft>
                <a:spcPts val="0"/>
              </a:spcAft>
              <a:buClr>
                <a:schemeClr val="dk1"/>
              </a:buClr>
              <a:buSzPts val="2400"/>
              <a:buNone/>
            </a:pPr>
            <a:r>
              <a:rPr lang="en-US">
                <a:solidFill>
                  <a:srgbClr val="FFFFFF"/>
                </a:solidFill>
              </a:rPr>
              <a:t>Audrey Stillerman, MD</a:t>
            </a:r>
            <a:endParaRPr>
              <a:solidFill>
                <a:srgbClr val="FFFFFF"/>
              </a:solidFill>
            </a:endParaRPr>
          </a:p>
          <a:p>
            <a:pPr marL="0" lvl="0" indent="0" algn="ctr" rtl="0">
              <a:lnSpc>
                <a:spcPct val="90000"/>
              </a:lnSpc>
              <a:spcBef>
                <a:spcPts val="1000"/>
              </a:spcBef>
              <a:spcAft>
                <a:spcPts val="0"/>
              </a:spcAft>
              <a:buClr>
                <a:schemeClr val="dk1"/>
              </a:buClr>
              <a:buSzPts val="2400"/>
              <a:buNone/>
            </a:pPr>
            <a:r>
              <a:rPr lang="en-US">
                <a:solidFill>
                  <a:srgbClr val="FFFFFF"/>
                </a:solidFill>
              </a:rPr>
              <a:t>Patricia Rush, MD MBA</a:t>
            </a:r>
            <a:endParaRPr>
              <a:solidFill>
                <a:srgbClr val="FFFFFF"/>
              </a:solidFill>
            </a:endParaRPr>
          </a:p>
          <a:p>
            <a:pPr marL="0" lvl="0" indent="0" algn="ctr" rtl="0">
              <a:lnSpc>
                <a:spcPct val="90000"/>
              </a:lnSpc>
              <a:spcBef>
                <a:spcPts val="1000"/>
              </a:spcBef>
              <a:spcAft>
                <a:spcPts val="0"/>
              </a:spcAft>
              <a:buClr>
                <a:schemeClr val="dk1"/>
              </a:buClr>
              <a:buSzPts val="2400"/>
              <a:buNone/>
            </a:pPr>
            <a:r>
              <a:rPr lang="en-US">
                <a:solidFill>
                  <a:srgbClr val="FFFFFF"/>
                </a:solidFill>
              </a:rPr>
              <a:t>Loren Williams, EdD LCPC – Advisor to THEN</a:t>
            </a:r>
            <a:endParaRPr>
              <a:solidFill>
                <a:srgbClr val="FFFFFF"/>
              </a:solidFill>
            </a:endParaRPr>
          </a:p>
        </p:txBody>
      </p:sp>
      <p:pic>
        <p:nvPicPr>
          <p:cNvPr id="181" name="Google Shape;181;p1" descr="A picture containing text, clock&#10;&#10;Description automatically generated"/>
          <p:cNvPicPr preferRelativeResize="0"/>
          <p:nvPr/>
        </p:nvPicPr>
        <p:blipFill rotWithShape="1">
          <a:blip r:embed="rId3">
            <a:alphaModFix/>
          </a:blip>
          <a:srcRect/>
          <a:stretch/>
        </p:blipFill>
        <p:spPr>
          <a:xfrm>
            <a:off x="1354282" y="4458266"/>
            <a:ext cx="949518" cy="1204332"/>
          </a:xfrm>
          <a:prstGeom prst="rect">
            <a:avLst/>
          </a:prstGeom>
          <a:noFill/>
          <a:ln>
            <a:noFill/>
          </a:ln>
        </p:spPr>
      </p:pic>
      <p:pic>
        <p:nvPicPr>
          <p:cNvPr id="182" name="Google Shape;182;p1"/>
          <p:cNvPicPr preferRelativeResize="0"/>
          <p:nvPr/>
        </p:nvPicPr>
        <p:blipFill>
          <a:blip r:embed="rId4">
            <a:alphaModFix/>
          </a:blip>
          <a:stretch>
            <a:fillRect/>
          </a:stretch>
        </p:blipFill>
        <p:spPr>
          <a:xfrm>
            <a:off x="0" y="6153300"/>
            <a:ext cx="12191999" cy="704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3"/>
          <p:cNvSpPr txBox="1">
            <a:spLocks noGrp="1"/>
          </p:cNvSpPr>
          <p:nvPr>
            <p:ph type="body" idx="1"/>
          </p:nvPr>
        </p:nvSpPr>
        <p:spPr>
          <a:xfrm>
            <a:off x="2466750" y="2547613"/>
            <a:ext cx="8643900" cy="1398300"/>
          </a:xfrm>
          <a:prstGeom prst="rect">
            <a:avLst/>
          </a:prstGeom>
          <a:solidFill>
            <a:srgbClr val="306B82"/>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b="1" cap="small">
                <a:solidFill>
                  <a:srgbClr val="FFFFFF"/>
                </a:solidFill>
              </a:rPr>
              <a:t>Questionnaire re Everyday Discrimination</a:t>
            </a:r>
            <a:endParaRPr>
              <a:solidFill>
                <a:srgbClr val="FFFFFF"/>
              </a:solidFill>
            </a:endParaRPr>
          </a:p>
          <a:p>
            <a:pPr marL="0" lvl="0" indent="0" algn="ctr" rtl="0">
              <a:lnSpc>
                <a:spcPct val="90000"/>
              </a:lnSpc>
              <a:spcBef>
                <a:spcPts val="1000"/>
              </a:spcBef>
              <a:spcAft>
                <a:spcPts val="0"/>
              </a:spcAft>
              <a:buClr>
                <a:schemeClr val="dk1"/>
              </a:buClr>
              <a:buSzPts val="2200"/>
              <a:buNone/>
            </a:pPr>
            <a:r>
              <a:rPr lang="en-US" sz="2200">
                <a:solidFill>
                  <a:srgbClr val="FFFFFF"/>
                </a:solidFill>
              </a:rPr>
              <a:t>In your day-to-day life, how often do these things happen to you?</a:t>
            </a:r>
            <a:endParaRPr>
              <a:solidFill>
                <a:srgbClr val="FFFFFF"/>
              </a:solidFill>
            </a:endParaRPr>
          </a:p>
          <a:p>
            <a:pPr marL="0" lvl="0" indent="0" algn="ctr" rtl="0">
              <a:lnSpc>
                <a:spcPct val="90000"/>
              </a:lnSpc>
              <a:spcBef>
                <a:spcPts val="1000"/>
              </a:spcBef>
              <a:spcAft>
                <a:spcPts val="0"/>
              </a:spcAft>
              <a:buClr>
                <a:schemeClr val="dk1"/>
              </a:buClr>
              <a:buSzPts val="2200"/>
              <a:buNone/>
            </a:pPr>
            <a:r>
              <a:rPr lang="en-US" sz="2200">
                <a:solidFill>
                  <a:srgbClr val="FFFFFF"/>
                </a:solidFill>
              </a:rPr>
              <a:t>What do you think was the main reason for these experiences?</a:t>
            </a:r>
            <a:endParaRPr>
              <a:solidFill>
                <a:srgbClr val="FFFFFF"/>
              </a:solidFill>
            </a:endParaRPr>
          </a:p>
          <a:p>
            <a:pPr marL="0" lvl="0" indent="0" algn="ctr" rtl="0">
              <a:lnSpc>
                <a:spcPct val="90000"/>
              </a:lnSpc>
              <a:spcBef>
                <a:spcPts val="1000"/>
              </a:spcBef>
              <a:spcAft>
                <a:spcPts val="0"/>
              </a:spcAft>
              <a:buClr>
                <a:schemeClr val="dk1"/>
              </a:buClr>
              <a:buSzPts val="2400"/>
              <a:buNone/>
            </a:pPr>
            <a:endParaRPr sz="2400"/>
          </a:p>
        </p:txBody>
      </p:sp>
      <p:sp>
        <p:nvSpPr>
          <p:cNvPr id="261" name="Google Shape;261;p13"/>
          <p:cNvSpPr txBox="1">
            <a:spLocks noGrp="1"/>
          </p:cNvSpPr>
          <p:nvPr>
            <p:ph type="title"/>
          </p:nvPr>
        </p:nvSpPr>
        <p:spPr>
          <a:xfrm>
            <a:off x="3609475" y="678557"/>
            <a:ext cx="7501202" cy="1326705"/>
          </a:xfrm>
          <a:prstGeom prst="rect">
            <a:avLst/>
          </a:prstGeom>
          <a:solidFill>
            <a:srgbClr val="E69138"/>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rmAutofit fontScale="90000"/>
          </a:bodyPr>
          <a:lstStyle/>
          <a:p>
            <a:pPr marL="0" marR="0" lvl="0" indent="0" algn="ctr" rtl="0">
              <a:lnSpc>
                <a:spcPct val="90000"/>
              </a:lnSpc>
              <a:spcBef>
                <a:spcPts val="0"/>
              </a:spcBef>
              <a:spcAft>
                <a:spcPts val="0"/>
              </a:spcAft>
              <a:buClr>
                <a:schemeClr val="dk1"/>
              </a:buClr>
              <a:buSzPct val="100000"/>
              <a:buFont typeface="Calibri"/>
              <a:buNone/>
            </a:pPr>
            <a:r>
              <a:rPr lang="en-US" sz="3600" b="1" i="0" u="none" strike="noStrike" cap="none">
                <a:solidFill>
                  <a:srgbClr val="FFFFFF"/>
                </a:solidFill>
                <a:latin typeface="Calibri"/>
                <a:ea typeface="Calibri"/>
                <a:cs typeface="Calibri"/>
                <a:sym typeface="Calibri"/>
              </a:rPr>
              <a:t>Everyday Discrimination – a Major Trauma</a:t>
            </a:r>
            <a:r>
              <a:rPr lang="en-US" sz="3200" b="0" i="0" u="none" strike="noStrike" cap="none">
                <a:solidFill>
                  <a:srgbClr val="FFFFFF"/>
                </a:solidFill>
                <a:latin typeface="Calibri"/>
                <a:ea typeface="Calibri"/>
                <a:cs typeface="Calibri"/>
                <a:sym typeface="Calibri"/>
              </a:rPr>
              <a:t/>
            </a:r>
            <a:br>
              <a:rPr lang="en-US" sz="3200" b="0" i="0" u="none" strike="noStrike" cap="none">
                <a:solidFill>
                  <a:srgbClr val="FFFFFF"/>
                </a:solidFill>
                <a:latin typeface="Calibri"/>
                <a:ea typeface="Calibri"/>
                <a:cs typeface="Calibri"/>
                <a:sym typeface="Calibri"/>
              </a:rPr>
            </a:br>
            <a:r>
              <a:rPr lang="en-US" sz="1300" b="0" i="0" u="none" strike="noStrike" cap="none">
                <a:solidFill>
                  <a:srgbClr val="FFFFFF"/>
                </a:solidFill>
                <a:latin typeface="Calibri"/>
                <a:ea typeface="Calibri"/>
                <a:cs typeface="Calibri"/>
                <a:sym typeface="Calibri"/>
              </a:rPr>
              <a:t/>
            </a:r>
            <a:br>
              <a:rPr lang="en-US" sz="1300" b="0" i="0" u="none" strike="noStrike" cap="none">
                <a:solidFill>
                  <a:srgbClr val="FFFFFF"/>
                </a:solidFill>
                <a:latin typeface="Calibri"/>
                <a:ea typeface="Calibri"/>
                <a:cs typeface="Calibri"/>
                <a:sym typeface="Calibri"/>
              </a:rPr>
            </a:br>
            <a:r>
              <a:rPr lang="en-US" sz="2400" b="0" i="0" u="none" strike="noStrike" cap="none">
                <a:solidFill>
                  <a:srgbClr val="FFFFFF"/>
                </a:solidFill>
                <a:latin typeface="Calibri"/>
                <a:ea typeface="Calibri"/>
                <a:cs typeface="Calibri"/>
                <a:sym typeface="Calibri"/>
              </a:rPr>
              <a:t>David Williams, PhD, MPH - Harvard</a:t>
            </a:r>
            <a:endParaRPr>
              <a:solidFill>
                <a:srgbClr val="FFFFFF"/>
              </a:solidFill>
            </a:endParaRPr>
          </a:p>
        </p:txBody>
      </p:sp>
      <p:sp>
        <p:nvSpPr>
          <p:cNvPr id="262" name="Google Shape;262;p13"/>
          <p:cNvSpPr txBox="1"/>
          <p:nvPr/>
        </p:nvSpPr>
        <p:spPr>
          <a:xfrm>
            <a:off x="2358664" y="4103091"/>
            <a:ext cx="4735200" cy="2147700"/>
          </a:xfrm>
          <a:prstGeom prst="rect">
            <a:avLst/>
          </a:prstGeom>
          <a:noFill/>
          <a:ln>
            <a:noFill/>
          </a:ln>
        </p:spPr>
        <p:txBody>
          <a:bodyPr spcFirstLastPara="1" wrap="square" lIns="91425" tIns="45700" rIns="91425" bIns="45700" anchor="t" anchorCtr="0">
            <a:noAutofit/>
          </a:bodyPr>
          <a:lstStyle/>
          <a:p>
            <a:pPr marL="228600" marR="0" lvl="0" indent="-241300" algn="l" rtl="0">
              <a:lnSpc>
                <a:spcPct val="100000"/>
              </a:lnSpc>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Treated with less courtesy or respect?</a:t>
            </a:r>
            <a:r>
              <a:rPr lang="en-US" sz="1600"/>
              <a:t> </a:t>
            </a:r>
            <a:r>
              <a:rPr lang="en-US" sz="2200">
                <a:solidFill>
                  <a:schemeClr val="dk1"/>
                </a:solidFill>
                <a:latin typeface="Calibri"/>
                <a:ea typeface="Calibri"/>
                <a:cs typeface="Calibri"/>
                <a:sym typeface="Calibri"/>
              </a:rPr>
              <a:t>Receive poorer service?</a:t>
            </a:r>
            <a:endParaRPr sz="1600"/>
          </a:p>
          <a:p>
            <a:pPr marL="228600" marR="0" lvl="0" indent="-241300" algn="l" rtl="0">
              <a:lnSpc>
                <a:spcPct val="100000"/>
              </a:lnSpc>
              <a:spcBef>
                <a:spcPts val="180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You are called names or insulted?</a:t>
            </a:r>
            <a:endParaRPr sz="1600"/>
          </a:p>
          <a:p>
            <a:pPr marL="228600" marR="0" lvl="0" indent="-228600" algn="l" rtl="0">
              <a:lnSpc>
                <a:spcPct val="100000"/>
              </a:lnSpc>
              <a:spcBef>
                <a:spcPts val="1800"/>
              </a:spcBef>
              <a:spcAft>
                <a:spcPts val="0"/>
              </a:spcAft>
              <a:buClr>
                <a:schemeClr val="dk1"/>
              </a:buClr>
              <a:buSzPts val="2000"/>
              <a:buFont typeface="Arial"/>
              <a:buChar char="•"/>
            </a:pPr>
            <a:r>
              <a:rPr lang="en-US" sz="2200">
                <a:solidFill>
                  <a:schemeClr val="dk1"/>
                </a:solidFill>
                <a:latin typeface="Calibri"/>
                <a:ea typeface="Calibri"/>
                <a:cs typeface="Calibri"/>
                <a:sym typeface="Calibri"/>
              </a:rPr>
              <a:t>You are threatened or harassed?</a:t>
            </a:r>
            <a:r>
              <a:rPr lang="en-US" sz="2400">
                <a:solidFill>
                  <a:schemeClr val="dk1"/>
                </a:solidFill>
                <a:latin typeface="Calibri"/>
                <a:ea typeface="Calibri"/>
                <a:cs typeface="Calibri"/>
                <a:sym typeface="Calibri"/>
              </a:rPr>
              <a:t/>
            </a:r>
            <a:br>
              <a:rPr lang="en-US" sz="2400">
                <a:solidFill>
                  <a:schemeClr val="dk1"/>
                </a:solidFill>
                <a:latin typeface="Calibri"/>
                <a:ea typeface="Calibri"/>
                <a:cs typeface="Calibri"/>
                <a:sym typeface="Calibri"/>
              </a:rPr>
            </a:br>
            <a:endParaRPr sz="2400">
              <a:solidFill>
                <a:schemeClr val="dk1"/>
              </a:solidFill>
              <a:latin typeface="Calibri"/>
              <a:ea typeface="Calibri"/>
              <a:cs typeface="Calibri"/>
              <a:sym typeface="Calibri"/>
            </a:endParaRPr>
          </a:p>
        </p:txBody>
      </p:sp>
      <p:sp>
        <p:nvSpPr>
          <p:cNvPr id="263" name="Google Shape;263;p13"/>
          <p:cNvSpPr txBox="1"/>
          <p:nvPr/>
        </p:nvSpPr>
        <p:spPr>
          <a:xfrm>
            <a:off x="7093800" y="4174775"/>
            <a:ext cx="4912500" cy="2147700"/>
          </a:xfrm>
          <a:prstGeom prst="rect">
            <a:avLst/>
          </a:prstGeom>
          <a:noFill/>
          <a:ln>
            <a:noFill/>
          </a:ln>
        </p:spPr>
        <p:txBody>
          <a:bodyPr spcFirstLastPara="1" wrap="square" lIns="91425" tIns="45700" rIns="91425" bIns="45700" anchor="t" anchorCtr="0">
            <a:noAutofit/>
          </a:bodyPr>
          <a:lstStyle/>
          <a:p>
            <a:pPr marL="228600" marR="0" lvl="0" indent="-241300" algn="l" rtl="0">
              <a:lnSpc>
                <a:spcPct val="100000"/>
              </a:lnSpc>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People act as if you’re not smart</a:t>
            </a:r>
            <a:endParaRPr sz="1600"/>
          </a:p>
          <a:p>
            <a:pPr marL="228600" marR="0" lvl="0" indent="-241300" algn="l" rtl="0">
              <a:lnSpc>
                <a:spcPct val="100000"/>
              </a:lnSpc>
              <a:spcBef>
                <a:spcPts val="180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People act as if they are afraid of you</a:t>
            </a:r>
            <a:endParaRPr sz="1600"/>
          </a:p>
          <a:p>
            <a:pPr marL="228600" marR="0" lvl="0" indent="-241300" algn="l" rtl="0">
              <a:lnSpc>
                <a:spcPct val="100000"/>
              </a:lnSpc>
              <a:spcBef>
                <a:spcPts val="180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People act as if you’re not honest or that they are better than you</a:t>
            </a:r>
            <a:endParaRPr sz="1600"/>
          </a:p>
          <a:p>
            <a:pPr marL="0" marR="0" lvl="0" indent="0" algn="l" rtl="0">
              <a:lnSpc>
                <a:spcPct val="100000"/>
              </a:lnSpc>
              <a:spcBef>
                <a:spcPts val="1800"/>
              </a:spcBef>
              <a:spcAft>
                <a:spcPts val="0"/>
              </a:spcAft>
              <a:buNone/>
            </a:pPr>
            <a:r>
              <a:rPr lang="en-US" sz="2400">
                <a:solidFill>
                  <a:schemeClr val="dk1"/>
                </a:solidFill>
                <a:latin typeface="Calibri"/>
                <a:ea typeface="Calibri"/>
                <a:cs typeface="Calibri"/>
                <a:sym typeface="Calibri"/>
              </a:rPr>
              <a:t/>
            </a:r>
            <a:br>
              <a:rPr lang="en-US" sz="2400">
                <a:solidFill>
                  <a:schemeClr val="dk1"/>
                </a:solidFill>
                <a:latin typeface="Calibri"/>
                <a:ea typeface="Calibri"/>
                <a:cs typeface="Calibri"/>
                <a:sym typeface="Calibri"/>
              </a:rPr>
            </a:br>
            <a:endParaRPr sz="2400">
              <a:solidFill>
                <a:schemeClr val="dk1"/>
              </a:solidFill>
              <a:latin typeface="Calibri"/>
              <a:ea typeface="Calibri"/>
              <a:cs typeface="Calibri"/>
              <a:sym typeface="Calibri"/>
            </a:endParaRPr>
          </a:p>
        </p:txBody>
      </p:sp>
      <p:pic>
        <p:nvPicPr>
          <p:cNvPr id="264" name="Google Shape;264;p13"/>
          <p:cNvPicPr preferRelativeResize="0"/>
          <p:nvPr/>
        </p:nvPicPr>
        <p:blipFill rotWithShape="1">
          <a:blip r:embed="rId3">
            <a:alphaModFix/>
          </a:blip>
          <a:srcRect/>
          <a:stretch/>
        </p:blipFill>
        <p:spPr>
          <a:xfrm>
            <a:off x="894888" y="542138"/>
            <a:ext cx="1848312" cy="1848312"/>
          </a:xfrm>
          <a:prstGeom prst="rect">
            <a:avLst/>
          </a:prstGeom>
          <a:noFill/>
          <a:ln>
            <a:noFill/>
          </a:ln>
        </p:spPr>
      </p:pic>
      <p:pic>
        <p:nvPicPr>
          <p:cNvPr id="265" name="Google Shape;265;p13"/>
          <p:cNvPicPr preferRelativeResize="0"/>
          <p:nvPr/>
        </p:nvPicPr>
        <p:blipFill>
          <a:blip r:embed="rId4">
            <a:alphaModFix/>
          </a:blip>
          <a:stretch>
            <a:fillRect/>
          </a:stretch>
        </p:blipFill>
        <p:spPr>
          <a:xfrm>
            <a:off x="0" y="6290375"/>
            <a:ext cx="12191999" cy="567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ba65756e0e_0_0"/>
          <p:cNvSpPr txBox="1">
            <a:spLocks noGrp="1"/>
          </p:cNvSpPr>
          <p:nvPr>
            <p:ph type="title"/>
          </p:nvPr>
        </p:nvSpPr>
        <p:spPr>
          <a:xfrm>
            <a:off x="838200" y="365125"/>
            <a:ext cx="10515600" cy="1079100"/>
          </a:xfrm>
          <a:prstGeom prst="rect">
            <a:avLst/>
          </a:prstGeom>
          <a:solidFill>
            <a:srgbClr val="306B82"/>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4000">
                <a:solidFill>
                  <a:srgbClr val="FFFFFF"/>
                </a:solidFill>
              </a:rPr>
              <a:t>Racial Trauma Impact on Cumulative Adversity</a:t>
            </a:r>
            <a:endParaRPr sz="4000">
              <a:solidFill>
                <a:srgbClr val="FFFFFF"/>
              </a:solidFill>
            </a:endParaRPr>
          </a:p>
        </p:txBody>
      </p:sp>
      <p:pic>
        <p:nvPicPr>
          <p:cNvPr id="272" name="Google Shape;272;gba65756e0e_0_0"/>
          <p:cNvPicPr preferRelativeResize="0"/>
          <p:nvPr/>
        </p:nvPicPr>
        <p:blipFill>
          <a:blip r:embed="rId3">
            <a:alphaModFix/>
          </a:blip>
          <a:stretch>
            <a:fillRect/>
          </a:stretch>
        </p:blipFill>
        <p:spPr>
          <a:xfrm>
            <a:off x="838200" y="4543675"/>
            <a:ext cx="3890550" cy="1451700"/>
          </a:xfrm>
          <a:prstGeom prst="rect">
            <a:avLst/>
          </a:prstGeom>
          <a:noFill/>
          <a:ln>
            <a:noFill/>
          </a:ln>
        </p:spPr>
      </p:pic>
      <p:pic>
        <p:nvPicPr>
          <p:cNvPr id="273" name="Google Shape;273;gba65756e0e_0_0"/>
          <p:cNvPicPr preferRelativeResize="0"/>
          <p:nvPr/>
        </p:nvPicPr>
        <p:blipFill>
          <a:blip r:embed="rId4">
            <a:alphaModFix/>
          </a:blip>
          <a:stretch>
            <a:fillRect/>
          </a:stretch>
        </p:blipFill>
        <p:spPr>
          <a:xfrm>
            <a:off x="0" y="6135240"/>
            <a:ext cx="12191999" cy="722771"/>
          </a:xfrm>
          <a:prstGeom prst="rect">
            <a:avLst/>
          </a:prstGeom>
          <a:noFill/>
          <a:ln>
            <a:noFill/>
          </a:ln>
        </p:spPr>
      </p:pic>
      <p:pic>
        <p:nvPicPr>
          <p:cNvPr id="274" name="Google Shape;274;gba65756e0e_0_0"/>
          <p:cNvPicPr preferRelativeResize="0"/>
          <p:nvPr/>
        </p:nvPicPr>
        <p:blipFill>
          <a:blip r:embed="rId5">
            <a:alphaModFix/>
          </a:blip>
          <a:stretch>
            <a:fillRect/>
          </a:stretch>
        </p:blipFill>
        <p:spPr>
          <a:xfrm>
            <a:off x="1079713" y="1658500"/>
            <a:ext cx="10032574" cy="2885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gbd3e4d6d7e_0_18"/>
          <p:cNvPicPr preferRelativeResize="0"/>
          <p:nvPr/>
        </p:nvPicPr>
        <p:blipFill>
          <a:blip r:embed="rId3">
            <a:alphaModFix/>
          </a:blip>
          <a:stretch>
            <a:fillRect/>
          </a:stretch>
        </p:blipFill>
        <p:spPr>
          <a:xfrm flipH="1">
            <a:off x="4067174" y="1742575"/>
            <a:ext cx="3755402" cy="4271749"/>
          </a:xfrm>
          <a:prstGeom prst="rect">
            <a:avLst/>
          </a:prstGeom>
          <a:noFill/>
          <a:ln>
            <a:noFill/>
          </a:ln>
        </p:spPr>
      </p:pic>
      <p:sp>
        <p:nvSpPr>
          <p:cNvPr id="281" name="Google Shape;281;gbd3e4d6d7e_0_18"/>
          <p:cNvSpPr txBox="1"/>
          <p:nvPr/>
        </p:nvSpPr>
        <p:spPr>
          <a:xfrm>
            <a:off x="0" y="0"/>
            <a:ext cx="12192000" cy="1169700"/>
          </a:xfrm>
          <a:prstGeom prst="rect">
            <a:avLst/>
          </a:prstGeom>
          <a:solidFill>
            <a:srgbClr val="306B8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a:solidFill>
                  <a:srgbClr val="FFFFFF"/>
                </a:solidFill>
                <a:latin typeface="Calibri"/>
                <a:ea typeface="Calibri"/>
                <a:cs typeface="Calibri"/>
                <a:sym typeface="Calibri"/>
              </a:rPr>
              <a:t>Multiple Studies Demonstrate:  Experience of Discrimination  </a:t>
            </a:r>
            <a:endParaRPr sz="3200">
              <a:solidFill>
                <a:srgbClr val="FFFFFF"/>
              </a:solidFill>
              <a:latin typeface="Calibri"/>
              <a:ea typeface="Calibri"/>
              <a:cs typeface="Calibri"/>
              <a:sym typeface="Calibri"/>
            </a:endParaRPr>
          </a:p>
          <a:p>
            <a:pPr marL="0" lvl="0" indent="0" algn="ctr" rtl="0">
              <a:spcBef>
                <a:spcPts val="0"/>
              </a:spcBef>
              <a:spcAft>
                <a:spcPts val="0"/>
              </a:spcAft>
              <a:buNone/>
            </a:pPr>
            <a:r>
              <a:rPr lang="en-US" sz="3200">
                <a:solidFill>
                  <a:srgbClr val="FFFFFF"/>
                </a:solidFill>
                <a:latin typeface="Calibri"/>
                <a:ea typeface="Calibri"/>
                <a:cs typeface="Calibri"/>
                <a:sym typeface="Calibri"/>
              </a:rPr>
              <a:t>plays Key Role in Pathogenesis</a:t>
            </a:r>
            <a:endParaRPr sz="3200">
              <a:solidFill>
                <a:srgbClr val="FFFFFF"/>
              </a:solidFill>
              <a:latin typeface="Calibri"/>
              <a:ea typeface="Calibri"/>
              <a:cs typeface="Calibri"/>
              <a:sym typeface="Calibri"/>
            </a:endParaRPr>
          </a:p>
        </p:txBody>
      </p:sp>
      <p:sp>
        <p:nvSpPr>
          <p:cNvPr id="282" name="Google Shape;282;gbd3e4d6d7e_0_18"/>
          <p:cNvSpPr txBox="1"/>
          <p:nvPr/>
        </p:nvSpPr>
        <p:spPr>
          <a:xfrm>
            <a:off x="8725750" y="1938950"/>
            <a:ext cx="28512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latin typeface="Calibri"/>
                <a:ea typeface="Calibri"/>
                <a:cs typeface="Calibri"/>
                <a:sym typeface="Calibri"/>
              </a:rPr>
              <a:t>Vascular Disease</a:t>
            </a:r>
            <a:endParaRPr sz="3000">
              <a:latin typeface="Calibri"/>
              <a:ea typeface="Calibri"/>
              <a:cs typeface="Calibri"/>
              <a:sym typeface="Calibri"/>
            </a:endParaRPr>
          </a:p>
          <a:p>
            <a:pPr marL="457200" lvl="0" indent="-419100" algn="l" rtl="0">
              <a:spcBef>
                <a:spcPts val="0"/>
              </a:spcBef>
              <a:spcAft>
                <a:spcPts val="0"/>
              </a:spcAft>
              <a:buSzPts val="3000"/>
              <a:buFont typeface="Calibri"/>
              <a:buChar char="-"/>
            </a:pPr>
            <a:r>
              <a:rPr lang="en-US" sz="3000">
                <a:latin typeface="Calibri"/>
                <a:ea typeface="Calibri"/>
                <a:cs typeface="Calibri"/>
                <a:sym typeface="Calibri"/>
              </a:rPr>
              <a:t>Stroke</a:t>
            </a:r>
            <a:endParaRPr sz="3000">
              <a:latin typeface="Calibri"/>
              <a:ea typeface="Calibri"/>
              <a:cs typeface="Calibri"/>
              <a:sym typeface="Calibri"/>
            </a:endParaRPr>
          </a:p>
          <a:p>
            <a:pPr marL="457200" lvl="0" indent="-419100" algn="l" rtl="0">
              <a:spcBef>
                <a:spcPts val="0"/>
              </a:spcBef>
              <a:spcAft>
                <a:spcPts val="0"/>
              </a:spcAft>
              <a:buSzPts val="3000"/>
              <a:buFont typeface="Calibri"/>
              <a:buChar char="-"/>
            </a:pPr>
            <a:r>
              <a:rPr lang="en-US" sz="3000">
                <a:latin typeface="Calibri"/>
                <a:ea typeface="Calibri"/>
                <a:cs typeface="Calibri"/>
                <a:sym typeface="Calibri"/>
              </a:rPr>
              <a:t>Heart Disease</a:t>
            </a:r>
            <a:endParaRPr sz="3000">
              <a:latin typeface="Calibri"/>
              <a:ea typeface="Calibri"/>
              <a:cs typeface="Calibri"/>
              <a:sym typeface="Calibri"/>
            </a:endParaRPr>
          </a:p>
          <a:p>
            <a:pPr marL="457200" lvl="0" indent="-419100" algn="l" rtl="0">
              <a:spcBef>
                <a:spcPts val="0"/>
              </a:spcBef>
              <a:spcAft>
                <a:spcPts val="0"/>
              </a:spcAft>
              <a:buSzPts val="3000"/>
              <a:buFont typeface="Calibri"/>
              <a:buChar char="-"/>
            </a:pPr>
            <a:r>
              <a:rPr lang="en-US" sz="3000">
                <a:latin typeface="Calibri"/>
                <a:ea typeface="Calibri"/>
                <a:cs typeface="Calibri"/>
                <a:sym typeface="Calibri"/>
              </a:rPr>
              <a:t>Kidney Failure</a:t>
            </a:r>
            <a:endParaRPr sz="3000">
              <a:latin typeface="Calibri"/>
              <a:ea typeface="Calibri"/>
              <a:cs typeface="Calibri"/>
              <a:sym typeface="Calibri"/>
            </a:endParaRPr>
          </a:p>
          <a:p>
            <a:pPr marL="0" lvl="0" indent="0" algn="l" rtl="0">
              <a:spcBef>
                <a:spcPts val="0"/>
              </a:spcBef>
              <a:spcAft>
                <a:spcPts val="0"/>
              </a:spcAft>
              <a:buNone/>
            </a:pPr>
            <a:endParaRPr sz="3000">
              <a:latin typeface="Calibri"/>
              <a:ea typeface="Calibri"/>
              <a:cs typeface="Calibri"/>
              <a:sym typeface="Calibri"/>
            </a:endParaRPr>
          </a:p>
          <a:p>
            <a:pPr marL="0" lvl="0" indent="0" algn="l" rtl="0">
              <a:spcBef>
                <a:spcPts val="0"/>
              </a:spcBef>
              <a:spcAft>
                <a:spcPts val="0"/>
              </a:spcAft>
              <a:buNone/>
            </a:pPr>
            <a:r>
              <a:rPr lang="en-US" sz="3000">
                <a:latin typeface="Calibri"/>
                <a:ea typeface="Calibri"/>
                <a:cs typeface="Calibri"/>
                <a:sym typeface="Calibri"/>
              </a:rPr>
              <a:t>Autoimmune Dz</a:t>
            </a:r>
            <a:endParaRPr sz="3000">
              <a:latin typeface="Calibri"/>
              <a:ea typeface="Calibri"/>
              <a:cs typeface="Calibri"/>
              <a:sym typeface="Calibri"/>
            </a:endParaRPr>
          </a:p>
          <a:p>
            <a:pPr marL="0" lvl="0" indent="0" algn="l" rtl="0">
              <a:spcBef>
                <a:spcPts val="0"/>
              </a:spcBef>
              <a:spcAft>
                <a:spcPts val="0"/>
              </a:spcAft>
              <a:buNone/>
            </a:pPr>
            <a:r>
              <a:rPr lang="en-US" sz="3000">
                <a:latin typeface="Calibri"/>
                <a:ea typeface="Calibri"/>
                <a:cs typeface="Calibri"/>
                <a:sym typeface="Calibri"/>
              </a:rPr>
              <a:t>Sleep problems</a:t>
            </a:r>
            <a:endParaRPr sz="3000">
              <a:latin typeface="Calibri"/>
              <a:ea typeface="Calibri"/>
              <a:cs typeface="Calibri"/>
              <a:sym typeface="Calibri"/>
            </a:endParaRPr>
          </a:p>
          <a:p>
            <a:pPr marL="0" lvl="0" indent="0" algn="l" rtl="0">
              <a:spcBef>
                <a:spcPts val="0"/>
              </a:spcBef>
              <a:spcAft>
                <a:spcPts val="0"/>
              </a:spcAft>
              <a:buNone/>
            </a:pPr>
            <a:r>
              <a:rPr lang="en-US" sz="3000">
                <a:latin typeface="Calibri"/>
                <a:ea typeface="Calibri"/>
                <a:cs typeface="Calibri"/>
                <a:sym typeface="Calibri"/>
              </a:rPr>
              <a:t>Obesity</a:t>
            </a:r>
            <a:endParaRPr sz="3000">
              <a:latin typeface="Calibri"/>
              <a:ea typeface="Calibri"/>
              <a:cs typeface="Calibri"/>
              <a:sym typeface="Calibri"/>
            </a:endParaRPr>
          </a:p>
        </p:txBody>
      </p:sp>
      <p:sp>
        <p:nvSpPr>
          <p:cNvPr id="283" name="Google Shape;283;gbd3e4d6d7e_0_18"/>
          <p:cNvSpPr txBox="1"/>
          <p:nvPr/>
        </p:nvSpPr>
        <p:spPr>
          <a:xfrm>
            <a:off x="486650" y="2018625"/>
            <a:ext cx="30819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latin typeface="Calibri"/>
                <a:ea typeface="Calibri"/>
                <a:cs typeface="Calibri"/>
                <a:sym typeface="Calibri"/>
              </a:rPr>
              <a:t>Low Birth Weight</a:t>
            </a:r>
            <a:endParaRPr sz="3000">
              <a:latin typeface="Calibri"/>
              <a:ea typeface="Calibri"/>
              <a:cs typeface="Calibri"/>
              <a:sym typeface="Calibri"/>
            </a:endParaRPr>
          </a:p>
          <a:p>
            <a:pPr marL="0" lvl="0" indent="0" algn="l" rtl="0">
              <a:spcBef>
                <a:spcPts val="0"/>
              </a:spcBef>
              <a:spcAft>
                <a:spcPts val="0"/>
              </a:spcAft>
              <a:buNone/>
            </a:pPr>
            <a:r>
              <a:rPr lang="en-US" sz="3000">
                <a:latin typeface="Calibri"/>
                <a:ea typeface="Calibri"/>
                <a:cs typeface="Calibri"/>
                <a:sym typeface="Calibri"/>
              </a:rPr>
              <a:t>Maternal Death</a:t>
            </a:r>
            <a:endParaRPr sz="3000">
              <a:latin typeface="Calibri"/>
              <a:ea typeface="Calibri"/>
              <a:cs typeface="Calibri"/>
              <a:sym typeface="Calibri"/>
            </a:endParaRPr>
          </a:p>
          <a:p>
            <a:pPr marL="0" lvl="0" indent="0" algn="l" rtl="0">
              <a:spcBef>
                <a:spcPts val="0"/>
              </a:spcBef>
              <a:spcAft>
                <a:spcPts val="0"/>
              </a:spcAft>
              <a:buNone/>
            </a:pPr>
            <a:endParaRPr sz="3000">
              <a:latin typeface="Calibri"/>
              <a:ea typeface="Calibri"/>
              <a:cs typeface="Calibri"/>
              <a:sym typeface="Calibri"/>
            </a:endParaRPr>
          </a:p>
          <a:p>
            <a:pPr marL="0" lvl="0" indent="0" algn="l" rtl="0">
              <a:spcBef>
                <a:spcPts val="0"/>
              </a:spcBef>
              <a:spcAft>
                <a:spcPts val="0"/>
              </a:spcAft>
              <a:buNone/>
            </a:pPr>
            <a:r>
              <a:rPr lang="en-US" sz="3000">
                <a:latin typeface="Calibri"/>
                <a:ea typeface="Calibri"/>
                <a:cs typeface="Calibri"/>
                <a:sym typeface="Calibri"/>
              </a:rPr>
              <a:t>Cancer</a:t>
            </a:r>
            <a:endParaRPr sz="3000">
              <a:latin typeface="Calibri"/>
              <a:ea typeface="Calibri"/>
              <a:cs typeface="Calibri"/>
              <a:sym typeface="Calibri"/>
            </a:endParaRPr>
          </a:p>
          <a:p>
            <a:pPr marL="0" lvl="0" indent="0" algn="l" rtl="0">
              <a:spcBef>
                <a:spcPts val="0"/>
              </a:spcBef>
              <a:spcAft>
                <a:spcPts val="0"/>
              </a:spcAft>
              <a:buNone/>
            </a:pPr>
            <a:endParaRPr sz="3000">
              <a:latin typeface="Calibri"/>
              <a:ea typeface="Calibri"/>
              <a:cs typeface="Calibri"/>
              <a:sym typeface="Calibri"/>
            </a:endParaRPr>
          </a:p>
          <a:p>
            <a:pPr marL="0" lvl="0" indent="0" algn="l" rtl="0">
              <a:spcBef>
                <a:spcPts val="0"/>
              </a:spcBef>
              <a:spcAft>
                <a:spcPts val="0"/>
              </a:spcAft>
              <a:buNone/>
            </a:pPr>
            <a:r>
              <a:rPr lang="en-US" sz="3000">
                <a:latin typeface="Calibri"/>
                <a:ea typeface="Calibri"/>
                <a:cs typeface="Calibri"/>
                <a:sym typeface="Calibri"/>
              </a:rPr>
              <a:t>Emotional</a:t>
            </a:r>
            <a:endParaRPr sz="3000">
              <a:latin typeface="Calibri"/>
              <a:ea typeface="Calibri"/>
              <a:cs typeface="Calibri"/>
              <a:sym typeface="Calibri"/>
            </a:endParaRPr>
          </a:p>
          <a:p>
            <a:pPr marL="457200" lvl="0" indent="-419100" algn="l" rtl="0">
              <a:spcBef>
                <a:spcPts val="0"/>
              </a:spcBef>
              <a:spcAft>
                <a:spcPts val="0"/>
              </a:spcAft>
              <a:buSzPts val="3000"/>
              <a:buFont typeface="Calibri"/>
              <a:buChar char="-"/>
            </a:pPr>
            <a:r>
              <a:rPr lang="en-US" sz="3000">
                <a:latin typeface="Calibri"/>
                <a:ea typeface="Calibri"/>
                <a:cs typeface="Calibri"/>
                <a:sym typeface="Calibri"/>
              </a:rPr>
              <a:t>PTSD</a:t>
            </a:r>
            <a:endParaRPr sz="3000">
              <a:latin typeface="Calibri"/>
              <a:ea typeface="Calibri"/>
              <a:cs typeface="Calibri"/>
              <a:sym typeface="Calibri"/>
            </a:endParaRPr>
          </a:p>
          <a:p>
            <a:pPr marL="457200" lvl="0" indent="-419100" algn="l" rtl="0">
              <a:spcBef>
                <a:spcPts val="0"/>
              </a:spcBef>
              <a:spcAft>
                <a:spcPts val="0"/>
              </a:spcAft>
              <a:buSzPts val="3000"/>
              <a:buFont typeface="Calibri"/>
              <a:buChar char="-"/>
            </a:pPr>
            <a:r>
              <a:rPr lang="en-US" sz="3000">
                <a:latin typeface="Calibri"/>
                <a:ea typeface="Calibri"/>
                <a:cs typeface="Calibri"/>
                <a:sym typeface="Calibri"/>
              </a:rPr>
              <a:t>Depression</a:t>
            </a:r>
            <a:endParaRPr sz="3000">
              <a:latin typeface="Calibri"/>
              <a:ea typeface="Calibri"/>
              <a:cs typeface="Calibri"/>
              <a:sym typeface="Calibri"/>
            </a:endParaRPr>
          </a:p>
        </p:txBody>
      </p:sp>
      <p:pic>
        <p:nvPicPr>
          <p:cNvPr id="284" name="Google Shape;284;gbd3e4d6d7e_0_18"/>
          <p:cNvPicPr preferRelativeResize="0"/>
          <p:nvPr/>
        </p:nvPicPr>
        <p:blipFill>
          <a:blip r:embed="rId4">
            <a:alphaModFix/>
          </a:blip>
          <a:stretch>
            <a:fillRect/>
          </a:stretch>
        </p:blipFill>
        <p:spPr>
          <a:xfrm>
            <a:off x="0" y="6290375"/>
            <a:ext cx="12191999" cy="567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89"/>
        <p:cNvGrpSpPr/>
        <p:nvPr/>
      </p:nvGrpSpPr>
      <p:grpSpPr>
        <a:xfrm>
          <a:off x="0" y="0"/>
          <a:ext cx="0" cy="0"/>
          <a:chOff x="0" y="0"/>
          <a:chExt cx="0" cy="0"/>
        </a:xfrm>
      </p:grpSpPr>
      <p:sp>
        <p:nvSpPr>
          <p:cNvPr id="290" name="Google Shape;290;p10"/>
          <p:cNvSpPr/>
          <p:nvPr/>
        </p:nvSpPr>
        <p:spPr>
          <a:xfrm>
            <a:off x="0" y="-1"/>
            <a:ext cx="12192000" cy="6858000"/>
          </a:xfrm>
          <a:prstGeom prst="rect">
            <a:avLst/>
          </a:prstGeom>
          <a:solidFill>
            <a:srgbClr val="306B82"/>
          </a:solidFill>
          <a:ln w="381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291" name="Google Shape;291;p10"/>
          <p:cNvSpPr txBox="1">
            <a:spLocks noGrp="1"/>
          </p:cNvSpPr>
          <p:nvPr>
            <p:ph type="title"/>
          </p:nvPr>
        </p:nvSpPr>
        <p:spPr>
          <a:xfrm>
            <a:off x="763425" y="1244750"/>
            <a:ext cx="2877600" cy="368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600" b="1">
                <a:solidFill>
                  <a:schemeClr val="lt1"/>
                </a:solidFill>
                <a:latin typeface="Calibri"/>
                <a:ea typeface="Calibri"/>
                <a:cs typeface="Calibri"/>
                <a:sym typeface="Calibri"/>
              </a:rPr>
              <a:t>Complex, </a:t>
            </a:r>
            <a:r>
              <a:rPr lang="en-US" sz="3600" b="1"/>
              <a:t/>
            </a:r>
            <a:br>
              <a:rPr lang="en-US" sz="3600" b="1"/>
            </a:br>
            <a:r>
              <a:rPr lang="en-US" sz="3600" b="1">
                <a:solidFill>
                  <a:schemeClr val="lt1"/>
                </a:solidFill>
                <a:latin typeface="Calibri"/>
                <a:ea typeface="Calibri"/>
                <a:cs typeface="Calibri"/>
                <a:sym typeface="Calibri"/>
              </a:rPr>
              <a:t>Longstanding Problems </a:t>
            </a:r>
            <a:br>
              <a:rPr lang="en-US" sz="3600" b="1">
                <a:solidFill>
                  <a:schemeClr val="lt1"/>
                </a:solidFill>
                <a:latin typeface="Calibri"/>
                <a:ea typeface="Calibri"/>
                <a:cs typeface="Calibri"/>
                <a:sym typeface="Calibri"/>
              </a:rPr>
            </a:br>
            <a:r>
              <a:rPr lang="en-US" sz="3600" b="1">
                <a:solidFill>
                  <a:schemeClr val="lt1"/>
                </a:solidFill>
                <a:latin typeface="Calibri"/>
                <a:ea typeface="Calibri"/>
                <a:cs typeface="Calibri"/>
                <a:sym typeface="Calibri"/>
              </a:rPr>
              <a:t/>
            </a:r>
            <a:br>
              <a:rPr lang="en-US" sz="3600" b="1">
                <a:solidFill>
                  <a:schemeClr val="lt1"/>
                </a:solidFill>
                <a:latin typeface="Calibri"/>
                <a:ea typeface="Calibri"/>
                <a:cs typeface="Calibri"/>
                <a:sym typeface="Calibri"/>
              </a:rPr>
            </a:br>
            <a:r>
              <a:rPr lang="en-US" sz="3600" b="1">
                <a:solidFill>
                  <a:schemeClr val="lt1"/>
                </a:solidFill>
                <a:latin typeface="Calibri"/>
                <a:ea typeface="Calibri"/>
                <a:cs typeface="Calibri"/>
                <a:sym typeface="Calibri"/>
              </a:rPr>
              <a:t>Require </a:t>
            </a:r>
            <a:br>
              <a:rPr lang="en-US" sz="3600" b="1">
                <a:solidFill>
                  <a:schemeClr val="lt1"/>
                </a:solidFill>
                <a:latin typeface="Calibri"/>
                <a:ea typeface="Calibri"/>
                <a:cs typeface="Calibri"/>
                <a:sym typeface="Calibri"/>
              </a:rPr>
            </a:br>
            <a:r>
              <a:rPr lang="en-US" sz="3600" b="1">
                <a:solidFill>
                  <a:schemeClr val="lt1"/>
                </a:solidFill>
                <a:latin typeface="Calibri"/>
                <a:ea typeface="Calibri"/>
                <a:cs typeface="Calibri"/>
                <a:sym typeface="Calibri"/>
              </a:rPr>
              <a:t>New Ways of Thinking</a:t>
            </a:r>
            <a:endParaRPr sz="3600"/>
          </a:p>
        </p:txBody>
      </p:sp>
      <p:pic>
        <p:nvPicPr>
          <p:cNvPr id="292" name="Google Shape;292;p10" descr="Image result for paradigm"/>
          <p:cNvPicPr preferRelativeResize="0"/>
          <p:nvPr/>
        </p:nvPicPr>
        <p:blipFill rotWithShape="1">
          <a:blip r:embed="rId3">
            <a:alphaModFix/>
          </a:blip>
          <a:srcRect t="13606" r="-2" b="7472"/>
          <a:stretch/>
        </p:blipFill>
        <p:spPr>
          <a:xfrm>
            <a:off x="4719350" y="370325"/>
            <a:ext cx="7208450" cy="3302199"/>
          </a:xfrm>
          <a:prstGeom prst="rect">
            <a:avLst/>
          </a:prstGeom>
          <a:noFill/>
          <a:ln w="38100" cap="flat" cmpd="sng">
            <a:solidFill>
              <a:srgbClr val="E69138"/>
            </a:solidFill>
            <a:prstDash val="solid"/>
            <a:round/>
            <a:headEnd type="none" w="sm" len="sm"/>
            <a:tailEnd type="none" w="sm" len="sm"/>
          </a:ln>
        </p:spPr>
      </p:pic>
      <p:cxnSp>
        <p:nvCxnSpPr>
          <p:cNvPr id="293" name="Google Shape;293;p10"/>
          <p:cNvCxnSpPr/>
          <p:nvPr/>
        </p:nvCxnSpPr>
        <p:spPr>
          <a:xfrm>
            <a:off x="4547363" y="4750763"/>
            <a:ext cx="0" cy="1371600"/>
          </a:xfrm>
          <a:prstGeom prst="straightConnector1">
            <a:avLst/>
          </a:prstGeom>
          <a:noFill/>
          <a:ln w="15875" cap="flat" cmpd="sng">
            <a:solidFill>
              <a:schemeClr val="lt1"/>
            </a:solidFill>
            <a:prstDash val="solid"/>
            <a:miter lim="800000"/>
            <a:headEnd type="none" w="sm" len="sm"/>
            <a:tailEnd type="none" w="sm" len="sm"/>
          </a:ln>
        </p:spPr>
      </p:cxnSp>
      <p:sp>
        <p:nvSpPr>
          <p:cNvPr id="294" name="Google Shape;294;p10"/>
          <p:cNvSpPr txBox="1"/>
          <p:nvPr/>
        </p:nvSpPr>
        <p:spPr>
          <a:xfrm>
            <a:off x="5135363" y="4042836"/>
            <a:ext cx="7056637" cy="25484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400" b="1" i="0" u="none" strike="noStrike" cap="none">
                <a:solidFill>
                  <a:schemeClr val="lt1"/>
                </a:solidFill>
                <a:latin typeface="Calibri"/>
                <a:ea typeface="Calibri"/>
                <a:cs typeface="Calibri"/>
                <a:sym typeface="Calibri"/>
              </a:rPr>
              <a:t>A comprehensive model based on </a:t>
            </a:r>
            <a:r>
              <a:rPr lang="en-US" sz="2400" b="1">
                <a:solidFill>
                  <a:schemeClr val="lt1"/>
                </a:solidFill>
                <a:latin typeface="Calibri"/>
                <a:ea typeface="Calibri"/>
                <a:cs typeface="Calibri"/>
                <a:sym typeface="Calibri"/>
              </a:rPr>
              <a:t>the </a:t>
            </a:r>
            <a:r>
              <a:rPr lang="en-US" sz="2400" b="1" i="0" u="none" strike="noStrike" cap="none">
                <a:solidFill>
                  <a:schemeClr val="lt1"/>
                </a:solidFill>
                <a:latin typeface="Calibri"/>
                <a:ea typeface="Calibri"/>
                <a:cs typeface="Calibri"/>
                <a:sym typeface="Calibri"/>
              </a:rPr>
              <a:t>rigorous </a:t>
            </a:r>
            <a:br>
              <a:rPr lang="en-US" sz="2400" b="1" i="0" u="none" strike="noStrike" cap="none">
                <a:solidFill>
                  <a:schemeClr val="lt1"/>
                </a:solidFill>
                <a:latin typeface="Calibri"/>
                <a:ea typeface="Calibri"/>
                <a:cs typeface="Calibri"/>
                <a:sym typeface="Calibri"/>
              </a:rPr>
            </a:br>
            <a:r>
              <a:rPr lang="en-US" sz="3200" b="1" i="0" u="none" strike="noStrike" cap="none">
                <a:solidFill>
                  <a:schemeClr val="lt1"/>
                </a:solidFill>
                <a:latin typeface="Calibri"/>
                <a:ea typeface="Calibri"/>
                <a:cs typeface="Calibri"/>
                <a:sym typeface="Calibri"/>
              </a:rPr>
              <a:t>Science of Brain-Body Regulation </a:t>
            </a:r>
            <a:r>
              <a:rPr lang="en-US" sz="2400" b="1" i="0" u="none" strike="noStrike" cap="none">
                <a:solidFill>
                  <a:schemeClr val="lt1"/>
                </a:solidFill>
                <a:latin typeface="Calibri"/>
                <a:ea typeface="Calibri"/>
                <a:cs typeface="Calibri"/>
                <a:sym typeface="Calibri"/>
              </a:rPr>
              <a:t>is key to:</a:t>
            </a:r>
            <a:endParaRPr/>
          </a:p>
          <a:p>
            <a:pPr marL="0" marR="0" lvl="0" indent="50800" algn="l" rtl="0">
              <a:lnSpc>
                <a:spcPct val="90000"/>
              </a:lnSpc>
              <a:spcBef>
                <a:spcPts val="600"/>
              </a:spcBef>
              <a:spcAft>
                <a:spcPts val="0"/>
              </a:spcAft>
              <a:buClr>
                <a:schemeClr val="lt1"/>
              </a:buClr>
              <a:buSzPts val="800"/>
              <a:buFont typeface="Arial"/>
              <a:buNone/>
            </a:pPr>
            <a:endParaRPr sz="800" b="0" i="0" u="none" strike="noStrike" cap="none">
              <a:solidFill>
                <a:schemeClr val="lt1"/>
              </a:solidFill>
              <a:latin typeface="Calibri"/>
              <a:ea typeface="Calibri"/>
              <a:cs typeface="Calibri"/>
              <a:sym typeface="Calibri"/>
            </a:endParaRPr>
          </a:p>
          <a:p>
            <a:pPr marL="914400" marR="0" lvl="1" indent="-381000" algn="l" rtl="0">
              <a:lnSpc>
                <a:spcPct val="90000"/>
              </a:lnSpc>
              <a:spcBef>
                <a:spcPts val="60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promote health, </a:t>
            </a:r>
            <a:endParaRPr/>
          </a:p>
          <a:p>
            <a:pPr marL="914400" marR="0" lvl="1" indent="-381000" algn="l" rtl="0">
              <a:lnSpc>
                <a:spcPct val="90000"/>
              </a:lnSpc>
              <a:spcBef>
                <a:spcPts val="60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prevent &amp; treat disease,</a:t>
            </a:r>
            <a:endParaRPr/>
          </a:p>
          <a:p>
            <a:pPr marL="914400" marR="0" lvl="1" indent="-381000" algn="l" rtl="0">
              <a:lnSpc>
                <a:spcPct val="90000"/>
              </a:lnSpc>
              <a:spcBef>
                <a:spcPts val="60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achieve Health Equity</a:t>
            </a:r>
            <a:endParaRPr/>
          </a:p>
          <a:p>
            <a:pPr marL="914400" marR="0" lvl="1" indent="-381000" algn="l" rtl="0">
              <a:lnSpc>
                <a:spcPct val="90000"/>
              </a:lnSpc>
              <a:spcBef>
                <a:spcPts val="60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dismantle Systemic Discrimination- Racism</a:t>
            </a:r>
            <a:endParaRPr sz="2400" b="0" i="0" u="none" strike="noStrike" cap="none">
              <a:solidFill>
                <a:schemeClr val="lt1"/>
              </a:solidFill>
              <a:latin typeface="Calibri"/>
              <a:ea typeface="Calibri"/>
              <a:cs typeface="Calibri"/>
              <a:sym typeface="Calibri"/>
            </a:endParaRPr>
          </a:p>
        </p:txBody>
      </p:sp>
      <p:pic>
        <p:nvPicPr>
          <p:cNvPr id="295" name="Google Shape;295;p10"/>
          <p:cNvPicPr preferRelativeResize="0"/>
          <p:nvPr/>
        </p:nvPicPr>
        <p:blipFill>
          <a:blip r:embed="rId4">
            <a:alphaModFix/>
          </a:blip>
          <a:stretch>
            <a:fillRect/>
          </a:stretch>
        </p:blipFill>
        <p:spPr>
          <a:xfrm>
            <a:off x="0" y="6191250"/>
            <a:ext cx="4328624" cy="666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be22545077_1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THEN Venn Diagram + more intro of us</a:t>
            </a:r>
            <a:endParaRPr/>
          </a:p>
        </p:txBody>
      </p:sp>
      <p:pic>
        <p:nvPicPr>
          <p:cNvPr id="302" name="Google Shape;302;gbe22545077_1_0"/>
          <p:cNvPicPr preferRelativeResize="0"/>
          <p:nvPr/>
        </p:nvPicPr>
        <p:blipFill>
          <a:blip r:embed="rId3">
            <a:alphaModFix/>
          </a:blip>
          <a:stretch>
            <a:fillRect/>
          </a:stretch>
        </p:blipFill>
        <p:spPr>
          <a:xfrm>
            <a:off x="0" y="11392"/>
            <a:ext cx="12191999" cy="6835215"/>
          </a:xfrm>
          <a:prstGeom prst="rect">
            <a:avLst/>
          </a:prstGeom>
          <a:noFill/>
          <a:ln>
            <a:noFill/>
          </a:ln>
        </p:spPr>
      </p:pic>
      <p:pic>
        <p:nvPicPr>
          <p:cNvPr id="303" name="Google Shape;303;gbe22545077_1_0"/>
          <p:cNvPicPr preferRelativeResize="0"/>
          <p:nvPr/>
        </p:nvPicPr>
        <p:blipFill>
          <a:blip r:embed="rId4">
            <a:alphaModFix/>
          </a:blip>
          <a:stretch>
            <a:fillRect/>
          </a:stretch>
        </p:blipFill>
        <p:spPr>
          <a:xfrm>
            <a:off x="467525" y="365125"/>
            <a:ext cx="1441027" cy="1829875"/>
          </a:xfrm>
          <a:prstGeom prst="rect">
            <a:avLst/>
          </a:prstGeom>
          <a:noFill/>
          <a:ln>
            <a:noFill/>
          </a:ln>
        </p:spPr>
      </p:pic>
      <p:pic>
        <p:nvPicPr>
          <p:cNvPr id="304" name="Google Shape;304;gbe22545077_1_0"/>
          <p:cNvPicPr preferRelativeResize="0"/>
          <p:nvPr/>
        </p:nvPicPr>
        <p:blipFill>
          <a:blip r:embed="rId5">
            <a:alphaModFix/>
          </a:blip>
          <a:stretch>
            <a:fillRect/>
          </a:stretch>
        </p:blipFill>
        <p:spPr>
          <a:xfrm>
            <a:off x="0" y="6425700"/>
            <a:ext cx="12191999" cy="432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gbe22545077_1_184"/>
          <p:cNvPicPr preferRelativeResize="0"/>
          <p:nvPr/>
        </p:nvPicPr>
        <p:blipFill>
          <a:blip r:embed="rId3">
            <a:alphaModFix/>
          </a:blip>
          <a:stretch>
            <a:fillRect/>
          </a:stretch>
        </p:blipFill>
        <p:spPr>
          <a:xfrm>
            <a:off x="0" y="0"/>
            <a:ext cx="12192001" cy="6724751"/>
          </a:xfrm>
          <a:prstGeom prst="rect">
            <a:avLst/>
          </a:prstGeom>
          <a:noFill/>
          <a:ln>
            <a:noFill/>
          </a:ln>
        </p:spPr>
      </p:pic>
      <p:pic>
        <p:nvPicPr>
          <p:cNvPr id="311" name="Google Shape;311;gbe22545077_1_184"/>
          <p:cNvPicPr preferRelativeResize="0"/>
          <p:nvPr/>
        </p:nvPicPr>
        <p:blipFill>
          <a:blip r:embed="rId4">
            <a:alphaModFix/>
          </a:blip>
          <a:stretch>
            <a:fillRect/>
          </a:stretch>
        </p:blipFill>
        <p:spPr>
          <a:xfrm>
            <a:off x="0" y="6347100"/>
            <a:ext cx="12191999" cy="510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bd3e4d6d7e_0_24"/>
          <p:cNvSpPr txBox="1"/>
          <p:nvPr/>
        </p:nvSpPr>
        <p:spPr>
          <a:xfrm>
            <a:off x="0" y="0"/>
            <a:ext cx="6711900" cy="6335400"/>
          </a:xfrm>
          <a:prstGeom prst="rect">
            <a:avLst/>
          </a:prstGeom>
          <a:solidFill>
            <a:srgbClr val="306B82"/>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sz="3600">
              <a:solidFill>
                <a:schemeClr val="dk1"/>
              </a:solidFill>
              <a:latin typeface="Calibri"/>
              <a:ea typeface="Calibri"/>
              <a:cs typeface="Calibri"/>
              <a:sym typeface="Calibri"/>
            </a:endParaRPr>
          </a:p>
          <a:p>
            <a:pPr marL="0" lvl="0" indent="0" algn="ctr" rtl="0">
              <a:lnSpc>
                <a:spcPct val="90000"/>
              </a:lnSpc>
              <a:spcBef>
                <a:spcPts val="0"/>
              </a:spcBef>
              <a:spcAft>
                <a:spcPts val="0"/>
              </a:spcAft>
              <a:buNone/>
            </a:pPr>
            <a:endParaRPr sz="3600">
              <a:solidFill>
                <a:schemeClr val="dk1"/>
              </a:solidFill>
              <a:latin typeface="Calibri"/>
              <a:ea typeface="Calibri"/>
              <a:cs typeface="Calibri"/>
              <a:sym typeface="Calibri"/>
            </a:endParaRPr>
          </a:p>
          <a:p>
            <a:pPr marL="0" lvl="0" indent="0" algn="ctr" rtl="0">
              <a:lnSpc>
                <a:spcPct val="90000"/>
              </a:lnSpc>
              <a:spcBef>
                <a:spcPts val="0"/>
              </a:spcBef>
              <a:spcAft>
                <a:spcPts val="0"/>
              </a:spcAft>
              <a:buNone/>
            </a:pPr>
            <a:r>
              <a:rPr lang="en-US" sz="4800" b="1">
                <a:solidFill>
                  <a:srgbClr val="FFFFFF"/>
                </a:solidFill>
                <a:latin typeface="Calibri"/>
                <a:ea typeface="Calibri"/>
                <a:cs typeface="Calibri"/>
                <a:sym typeface="Calibri"/>
              </a:rPr>
              <a:t>Model of </a:t>
            </a:r>
            <a:endParaRPr sz="4800" b="1">
              <a:solidFill>
                <a:srgbClr val="FFFFFF"/>
              </a:solidFill>
              <a:latin typeface="Calibri"/>
              <a:ea typeface="Calibri"/>
              <a:cs typeface="Calibri"/>
              <a:sym typeface="Calibri"/>
            </a:endParaRPr>
          </a:p>
          <a:p>
            <a:pPr marL="0" lvl="0" indent="0" algn="ctr" rtl="0">
              <a:lnSpc>
                <a:spcPct val="90000"/>
              </a:lnSpc>
              <a:spcBef>
                <a:spcPts val="0"/>
              </a:spcBef>
              <a:spcAft>
                <a:spcPts val="0"/>
              </a:spcAft>
              <a:buNone/>
            </a:pPr>
            <a:r>
              <a:rPr lang="en-US" sz="4800" b="1">
                <a:solidFill>
                  <a:srgbClr val="FFFFFF"/>
                </a:solidFill>
                <a:latin typeface="Calibri"/>
                <a:ea typeface="Calibri"/>
                <a:cs typeface="Calibri"/>
                <a:sym typeface="Calibri"/>
              </a:rPr>
              <a:t>Brain-Body Regulation </a:t>
            </a:r>
            <a:endParaRPr sz="4800" b="1">
              <a:solidFill>
                <a:srgbClr val="FFFFFF"/>
              </a:solidFill>
              <a:latin typeface="Calibri"/>
              <a:ea typeface="Calibri"/>
              <a:cs typeface="Calibri"/>
              <a:sym typeface="Calibri"/>
            </a:endParaRPr>
          </a:p>
          <a:p>
            <a:pPr marL="0" lvl="0" indent="0" algn="ctr" rtl="0">
              <a:lnSpc>
                <a:spcPct val="90000"/>
              </a:lnSpc>
              <a:spcBef>
                <a:spcPts val="0"/>
              </a:spcBef>
              <a:spcAft>
                <a:spcPts val="0"/>
              </a:spcAft>
              <a:buNone/>
            </a:pPr>
            <a:endParaRPr sz="3600">
              <a:solidFill>
                <a:srgbClr val="FFFFFF"/>
              </a:solidFill>
              <a:latin typeface="Calibri"/>
              <a:ea typeface="Calibri"/>
              <a:cs typeface="Calibri"/>
              <a:sym typeface="Calibri"/>
            </a:endParaRPr>
          </a:p>
          <a:p>
            <a:pPr marL="0" lvl="0" indent="0" algn="ctr" rtl="0">
              <a:lnSpc>
                <a:spcPct val="90000"/>
              </a:lnSpc>
              <a:spcBef>
                <a:spcPts val="0"/>
              </a:spcBef>
              <a:spcAft>
                <a:spcPts val="0"/>
              </a:spcAft>
              <a:buNone/>
            </a:pPr>
            <a:r>
              <a:rPr lang="en-US" sz="3600">
                <a:solidFill>
                  <a:srgbClr val="FFFFFF"/>
                </a:solidFill>
                <a:latin typeface="Calibri"/>
                <a:ea typeface="Calibri"/>
                <a:cs typeface="Calibri"/>
                <a:sym typeface="Calibri"/>
              </a:rPr>
              <a:t>to understand </a:t>
            </a:r>
            <a:endParaRPr sz="3600">
              <a:solidFill>
                <a:srgbClr val="FFFFFF"/>
              </a:solidFill>
              <a:latin typeface="Calibri"/>
              <a:ea typeface="Calibri"/>
              <a:cs typeface="Calibri"/>
              <a:sym typeface="Calibri"/>
            </a:endParaRPr>
          </a:p>
          <a:p>
            <a:pPr marL="0" lvl="0" indent="0" algn="ctr" rtl="0">
              <a:lnSpc>
                <a:spcPct val="90000"/>
              </a:lnSpc>
              <a:spcBef>
                <a:spcPts val="0"/>
              </a:spcBef>
              <a:spcAft>
                <a:spcPts val="0"/>
              </a:spcAft>
              <a:buNone/>
            </a:pPr>
            <a:r>
              <a:rPr lang="en-US" sz="3600">
                <a:solidFill>
                  <a:srgbClr val="FFFFFF"/>
                </a:solidFill>
                <a:latin typeface="Calibri"/>
                <a:ea typeface="Calibri"/>
                <a:cs typeface="Calibri"/>
                <a:sym typeface="Calibri"/>
              </a:rPr>
              <a:t>Health Disparity </a:t>
            </a:r>
            <a:endParaRPr sz="3600">
              <a:solidFill>
                <a:srgbClr val="FFFFFF"/>
              </a:solidFill>
              <a:latin typeface="Calibri"/>
              <a:ea typeface="Calibri"/>
              <a:cs typeface="Calibri"/>
              <a:sym typeface="Calibri"/>
            </a:endParaRPr>
          </a:p>
          <a:p>
            <a:pPr marL="0" lvl="0" indent="0" algn="ctr" rtl="0">
              <a:lnSpc>
                <a:spcPct val="90000"/>
              </a:lnSpc>
              <a:spcBef>
                <a:spcPts val="0"/>
              </a:spcBef>
              <a:spcAft>
                <a:spcPts val="0"/>
              </a:spcAft>
              <a:buNone/>
            </a:pPr>
            <a:r>
              <a:rPr lang="en-US" sz="3600">
                <a:solidFill>
                  <a:srgbClr val="FFFFFF"/>
                </a:solidFill>
                <a:latin typeface="Calibri"/>
                <a:ea typeface="Calibri"/>
                <a:cs typeface="Calibri"/>
                <a:sym typeface="Calibri"/>
              </a:rPr>
              <a:t/>
            </a:r>
            <a:br>
              <a:rPr lang="en-US" sz="3600">
                <a:solidFill>
                  <a:srgbClr val="FFFFFF"/>
                </a:solidFill>
                <a:latin typeface="Calibri"/>
                <a:ea typeface="Calibri"/>
                <a:cs typeface="Calibri"/>
                <a:sym typeface="Calibri"/>
              </a:rPr>
            </a:br>
            <a:r>
              <a:rPr lang="en-US" sz="3600">
                <a:solidFill>
                  <a:srgbClr val="FFFFFF"/>
                </a:solidFill>
                <a:latin typeface="Calibri"/>
                <a:ea typeface="Calibri"/>
                <a:cs typeface="Calibri"/>
                <a:sym typeface="Calibri"/>
              </a:rPr>
              <a:t>and provide </a:t>
            </a:r>
            <a:endParaRPr sz="3600">
              <a:solidFill>
                <a:srgbClr val="FFFFFF"/>
              </a:solidFill>
              <a:latin typeface="Calibri"/>
              <a:ea typeface="Calibri"/>
              <a:cs typeface="Calibri"/>
              <a:sym typeface="Calibri"/>
            </a:endParaRPr>
          </a:p>
          <a:p>
            <a:pPr marL="0" lvl="0" indent="0" algn="ctr" rtl="0">
              <a:lnSpc>
                <a:spcPct val="90000"/>
              </a:lnSpc>
              <a:spcBef>
                <a:spcPts val="0"/>
              </a:spcBef>
              <a:spcAft>
                <a:spcPts val="0"/>
              </a:spcAft>
              <a:buNone/>
            </a:pPr>
            <a:r>
              <a:rPr lang="en-US" sz="3600">
                <a:solidFill>
                  <a:srgbClr val="FFFFFF"/>
                </a:solidFill>
                <a:latin typeface="Calibri"/>
                <a:ea typeface="Calibri"/>
                <a:cs typeface="Calibri"/>
                <a:sym typeface="Calibri"/>
              </a:rPr>
              <a:t>effective solutions</a:t>
            </a:r>
            <a:endParaRPr sz="3600">
              <a:solidFill>
                <a:srgbClr val="FFFFFF"/>
              </a:solidFill>
              <a:latin typeface="Calibri"/>
              <a:ea typeface="Calibri"/>
              <a:cs typeface="Calibri"/>
              <a:sym typeface="Calibri"/>
            </a:endParaRPr>
          </a:p>
          <a:p>
            <a:pPr marL="0" lvl="0" indent="0" algn="ctr" rtl="0">
              <a:lnSpc>
                <a:spcPct val="90000"/>
              </a:lnSpc>
              <a:spcBef>
                <a:spcPts val="0"/>
              </a:spcBef>
              <a:spcAft>
                <a:spcPts val="0"/>
              </a:spcAft>
              <a:buNone/>
            </a:pPr>
            <a:r>
              <a:rPr lang="en-US"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a:p>
            <a:pPr marL="0" lvl="0" indent="0" algn="ctr" rtl="0">
              <a:lnSpc>
                <a:spcPct val="90000"/>
              </a:lnSpc>
              <a:spcBef>
                <a:spcPts val="0"/>
              </a:spcBef>
              <a:spcAft>
                <a:spcPts val="0"/>
              </a:spcAft>
              <a:buNone/>
            </a:pPr>
            <a:endParaRPr sz="3000">
              <a:solidFill>
                <a:schemeClr val="dk1"/>
              </a:solidFill>
              <a:latin typeface="Calibri"/>
              <a:ea typeface="Calibri"/>
              <a:cs typeface="Calibri"/>
              <a:sym typeface="Calibri"/>
            </a:endParaRPr>
          </a:p>
        </p:txBody>
      </p:sp>
      <p:pic>
        <p:nvPicPr>
          <p:cNvPr id="318" name="Google Shape;318;gbd3e4d6d7e_0_24"/>
          <p:cNvPicPr preferRelativeResize="0"/>
          <p:nvPr/>
        </p:nvPicPr>
        <p:blipFill rotWithShape="1">
          <a:blip r:embed="rId3">
            <a:alphaModFix/>
          </a:blip>
          <a:srcRect l="16037" t="17338" r="15661" b="17895"/>
          <a:stretch/>
        </p:blipFill>
        <p:spPr>
          <a:xfrm>
            <a:off x="6711900" y="830800"/>
            <a:ext cx="5480100" cy="5196403"/>
          </a:xfrm>
          <a:prstGeom prst="rect">
            <a:avLst/>
          </a:prstGeom>
          <a:noFill/>
          <a:ln>
            <a:noFill/>
          </a:ln>
        </p:spPr>
      </p:pic>
      <p:pic>
        <p:nvPicPr>
          <p:cNvPr id="319" name="Google Shape;319;gbd3e4d6d7e_0_24"/>
          <p:cNvPicPr preferRelativeResize="0"/>
          <p:nvPr/>
        </p:nvPicPr>
        <p:blipFill>
          <a:blip r:embed="rId4">
            <a:alphaModFix/>
          </a:blip>
          <a:stretch>
            <a:fillRect/>
          </a:stretch>
        </p:blipFill>
        <p:spPr>
          <a:xfrm>
            <a:off x="0" y="6290375"/>
            <a:ext cx="12191999" cy="567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1"/>
          <p:cNvSpPr txBox="1">
            <a:spLocks noGrp="1"/>
          </p:cNvSpPr>
          <p:nvPr>
            <p:ph type="title"/>
          </p:nvPr>
        </p:nvSpPr>
        <p:spPr>
          <a:xfrm>
            <a:off x="1408670" y="304801"/>
            <a:ext cx="9527060" cy="822323"/>
          </a:xfrm>
          <a:prstGeom prst="rect">
            <a:avLst/>
          </a:prstGeom>
          <a:solidFill>
            <a:srgbClr val="306B8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Calibri"/>
              <a:buNone/>
            </a:pPr>
            <a:r>
              <a:rPr lang="en-US">
                <a:solidFill>
                  <a:schemeClr val="lt1"/>
                </a:solidFill>
              </a:rPr>
              <a:t>What is Regulation?</a:t>
            </a:r>
            <a:endParaRPr/>
          </a:p>
        </p:txBody>
      </p:sp>
      <p:sp>
        <p:nvSpPr>
          <p:cNvPr id="326" name="Google Shape;326;p11"/>
          <p:cNvSpPr txBox="1">
            <a:spLocks noGrp="1"/>
          </p:cNvSpPr>
          <p:nvPr>
            <p:ph type="body" idx="1"/>
          </p:nvPr>
        </p:nvSpPr>
        <p:spPr>
          <a:xfrm>
            <a:off x="667265" y="1447800"/>
            <a:ext cx="4895335" cy="21415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600"/>
              <a:buNone/>
            </a:pPr>
            <a:endParaRPr sz="600"/>
          </a:p>
          <a:p>
            <a:pPr marL="228600" lvl="0" indent="-228600" algn="l" rtl="0">
              <a:lnSpc>
                <a:spcPct val="90000"/>
              </a:lnSpc>
              <a:spcBef>
                <a:spcPts val="1000"/>
              </a:spcBef>
              <a:spcAft>
                <a:spcPts val="0"/>
              </a:spcAft>
              <a:buClr>
                <a:schemeClr val="dk1"/>
              </a:buClr>
              <a:buSzPts val="2800"/>
              <a:buNone/>
            </a:pPr>
            <a:r>
              <a:rPr lang="en-US" b="1"/>
              <a:t>Ability of brain-body to </a:t>
            </a:r>
            <a:br>
              <a:rPr lang="en-US" b="1"/>
            </a:br>
            <a:r>
              <a:rPr lang="en-US" sz="2800"/>
              <a:t>maintain a </a:t>
            </a:r>
            <a:br>
              <a:rPr lang="en-US" sz="2800"/>
            </a:br>
            <a:r>
              <a:rPr lang="en-US" sz="2800"/>
              <a:t>stable internal environment - despite ordinary and extraordinary challenges.</a:t>
            </a:r>
            <a:endParaRPr/>
          </a:p>
        </p:txBody>
      </p:sp>
      <p:sp>
        <p:nvSpPr>
          <p:cNvPr id="327" name="Google Shape;327;p11"/>
          <p:cNvSpPr txBox="1">
            <a:spLocks noGrp="1"/>
          </p:cNvSpPr>
          <p:nvPr>
            <p:ph type="ftr" idx="11"/>
          </p:nvPr>
        </p:nvSpPr>
        <p:spPr>
          <a:xfrm>
            <a:off x="423825" y="6324575"/>
            <a:ext cx="50841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000">
                <a:solidFill>
                  <a:schemeClr val="dk1"/>
                </a:solidFill>
              </a:rPr>
              <a:t>Buzsaki (2019) </a:t>
            </a:r>
            <a:r>
              <a:rPr lang="en-US" sz="2000"/>
              <a:t>  </a:t>
            </a:r>
            <a:r>
              <a:rPr lang="en-US" sz="2000" i="1">
                <a:solidFill>
                  <a:schemeClr val="dk1"/>
                </a:solidFill>
              </a:rPr>
              <a:t>The Brain from Inside Out</a:t>
            </a:r>
            <a:endParaRPr sz="2000">
              <a:solidFill>
                <a:schemeClr val="dk1"/>
              </a:solidFill>
            </a:endParaRPr>
          </a:p>
        </p:txBody>
      </p:sp>
      <p:sp>
        <p:nvSpPr>
          <p:cNvPr id="328" name="Google Shape;328;p11"/>
          <p:cNvSpPr txBox="1"/>
          <p:nvPr/>
        </p:nvSpPr>
        <p:spPr>
          <a:xfrm>
            <a:off x="667265" y="3725862"/>
            <a:ext cx="4895335" cy="2462214"/>
          </a:xfrm>
          <a:prstGeom prst="rect">
            <a:avLst/>
          </a:prstGeom>
          <a:noFill/>
          <a:ln>
            <a:noFill/>
          </a:ln>
        </p:spPr>
        <p:txBody>
          <a:bodyPr spcFirstLastPara="1" wrap="square" lIns="91425" tIns="45700" rIns="91425" bIns="45700" anchor="t" anchorCtr="0">
            <a:normAutofit fontScale="70000" lnSpcReduction="20000"/>
          </a:bodyPr>
          <a:lstStyle/>
          <a:p>
            <a:pPr marL="342900" marR="0" lvl="0" indent="-342900" algn="l" rtl="0">
              <a:spcBef>
                <a:spcPts val="0"/>
              </a:spcBef>
              <a:spcAft>
                <a:spcPts val="0"/>
              </a:spcAft>
              <a:buClr>
                <a:schemeClr val="dk1"/>
              </a:buClr>
              <a:buSzPct val="100000"/>
              <a:buFont typeface="Arial"/>
              <a:buNone/>
            </a:pPr>
            <a:endParaRPr sz="1200" b="0" i="0" u="none" strike="noStrike" cap="none">
              <a:solidFill>
                <a:schemeClr val="dk1"/>
              </a:solidFill>
              <a:latin typeface="Calibri"/>
              <a:ea typeface="Calibri"/>
              <a:cs typeface="Calibri"/>
              <a:sym typeface="Calibri"/>
            </a:endParaRPr>
          </a:p>
          <a:p>
            <a:pPr marL="342900" marR="0" lvl="0" indent="-342900" algn="l" rtl="0">
              <a:spcBef>
                <a:spcPts val="504"/>
              </a:spcBef>
              <a:spcAft>
                <a:spcPts val="0"/>
              </a:spcAft>
              <a:buClr>
                <a:schemeClr val="dk1"/>
              </a:buClr>
              <a:buSzPct val="100000"/>
              <a:buFont typeface="Arial"/>
              <a:buNone/>
            </a:pPr>
            <a:r>
              <a:rPr lang="en-US" sz="3600" b="1" i="0" u="none" strike="noStrike" cap="none">
                <a:solidFill>
                  <a:schemeClr val="dk1"/>
                </a:solidFill>
                <a:latin typeface="Calibri"/>
                <a:ea typeface="Calibri"/>
                <a:cs typeface="Calibri"/>
                <a:sym typeface="Calibri"/>
              </a:rPr>
              <a:t>Brain-body stability requires</a:t>
            </a:r>
            <a:endParaRPr/>
          </a:p>
          <a:p>
            <a:pPr marL="342900" marR="0" lvl="0" indent="-342900" algn="l" rtl="0">
              <a:spcBef>
                <a:spcPts val="560"/>
              </a:spcBef>
              <a:spcAft>
                <a:spcPts val="0"/>
              </a:spcAft>
              <a:buClr>
                <a:schemeClr val="dk1"/>
              </a:buClr>
              <a:buSzPct val="100000"/>
              <a:buFont typeface="Arial"/>
              <a:buChar char="-"/>
            </a:pPr>
            <a:r>
              <a:rPr lang="en-US" sz="4000" b="0" i="0" u="none" strike="noStrike" cap="none">
                <a:solidFill>
                  <a:schemeClr val="dk1"/>
                </a:solidFill>
                <a:latin typeface="Calibri"/>
                <a:ea typeface="Calibri"/>
                <a:cs typeface="Calibri"/>
                <a:sym typeface="Calibri"/>
              </a:rPr>
              <a:t>Continuous </a:t>
            </a:r>
            <a:r>
              <a:rPr lang="en-US" sz="4000" b="1" i="0" u="none" strike="noStrike" cap="none">
                <a:solidFill>
                  <a:schemeClr val="dk1"/>
                </a:solidFill>
                <a:latin typeface="Calibri"/>
                <a:ea typeface="Calibri"/>
                <a:cs typeface="Calibri"/>
                <a:sym typeface="Calibri"/>
              </a:rPr>
              <a:t>SENSING</a:t>
            </a:r>
            <a:r>
              <a:rPr lang="en-US" sz="4000" b="0" i="0" u="none" strike="noStrike" cap="none">
                <a:solidFill>
                  <a:schemeClr val="dk1"/>
                </a:solidFill>
                <a:latin typeface="Calibri"/>
                <a:ea typeface="Calibri"/>
                <a:cs typeface="Calibri"/>
                <a:sym typeface="Calibri"/>
              </a:rPr>
              <a:t> of internal &amp; external conditions</a:t>
            </a:r>
            <a:endParaRPr/>
          </a:p>
          <a:p>
            <a:pPr marL="342900" marR="0" lvl="0" indent="-342900" algn="l" rtl="0">
              <a:spcBef>
                <a:spcPts val="560"/>
              </a:spcBef>
              <a:spcAft>
                <a:spcPts val="0"/>
              </a:spcAft>
              <a:buClr>
                <a:schemeClr val="dk1"/>
              </a:buClr>
              <a:buSzPct val="100000"/>
              <a:buFont typeface="Arial"/>
              <a:buChar char="-"/>
            </a:pPr>
            <a:r>
              <a:rPr lang="en-US" sz="4000" b="1" i="0" u="none" strike="noStrike" cap="none">
                <a:solidFill>
                  <a:schemeClr val="dk1"/>
                </a:solidFill>
                <a:latin typeface="Calibri"/>
                <a:ea typeface="Calibri"/>
                <a:cs typeface="Calibri"/>
                <a:sym typeface="Calibri"/>
              </a:rPr>
              <a:t>RESPONDING</a:t>
            </a:r>
            <a:r>
              <a:rPr lang="en-US" sz="4000" b="0" i="0" u="none" strike="noStrike" cap="none">
                <a:solidFill>
                  <a:schemeClr val="dk1"/>
                </a:solidFill>
                <a:latin typeface="Calibri"/>
                <a:ea typeface="Calibri"/>
                <a:cs typeface="Calibri"/>
                <a:sym typeface="Calibri"/>
              </a:rPr>
              <a:t> (adjusting) </a:t>
            </a:r>
            <a:br>
              <a:rPr lang="en-US" sz="4000" b="0" i="0" u="none" strike="noStrike" cap="none">
                <a:solidFill>
                  <a:schemeClr val="dk1"/>
                </a:solidFill>
                <a:latin typeface="Calibri"/>
                <a:ea typeface="Calibri"/>
                <a:cs typeface="Calibri"/>
                <a:sym typeface="Calibri"/>
              </a:rPr>
            </a:br>
            <a:r>
              <a:rPr lang="en-US" sz="4000" b="0" i="0" u="none" strike="noStrike" cap="none">
                <a:solidFill>
                  <a:schemeClr val="dk1"/>
                </a:solidFill>
                <a:latin typeface="Calibri"/>
                <a:ea typeface="Calibri"/>
                <a:cs typeface="Calibri"/>
                <a:sym typeface="Calibri"/>
              </a:rPr>
              <a:t>to keep brain-body in</a:t>
            </a:r>
            <a:br>
              <a:rPr lang="en-US" sz="4000" b="0" i="0" u="none" strike="noStrike" cap="none">
                <a:solidFill>
                  <a:schemeClr val="dk1"/>
                </a:solidFill>
                <a:latin typeface="Calibri"/>
                <a:ea typeface="Calibri"/>
                <a:cs typeface="Calibri"/>
                <a:sym typeface="Calibri"/>
              </a:rPr>
            </a:br>
            <a:r>
              <a:rPr lang="en-US" sz="4000" b="0" i="0" u="none" strike="noStrike" cap="none">
                <a:solidFill>
                  <a:schemeClr val="dk1"/>
                </a:solidFill>
                <a:latin typeface="Calibri"/>
                <a:ea typeface="Calibri"/>
                <a:cs typeface="Calibri"/>
                <a:sym typeface="Calibri"/>
              </a:rPr>
              <a:t>desirable zone</a:t>
            </a:r>
            <a:endParaRPr/>
          </a:p>
        </p:txBody>
      </p:sp>
      <p:pic>
        <p:nvPicPr>
          <p:cNvPr id="329" name="Google Shape;329;p11" descr="Image result for playing catch"/>
          <p:cNvPicPr preferRelativeResize="0"/>
          <p:nvPr/>
        </p:nvPicPr>
        <p:blipFill rotWithShape="1">
          <a:blip r:embed="rId3">
            <a:alphaModFix/>
          </a:blip>
          <a:srcRect l="2755" t="3215" r="5369" b="6765"/>
          <a:stretch/>
        </p:blipFill>
        <p:spPr>
          <a:xfrm flipH="1">
            <a:off x="6096000" y="1431924"/>
            <a:ext cx="5689600" cy="4587876"/>
          </a:xfrm>
          <a:prstGeom prst="rect">
            <a:avLst/>
          </a:prstGeom>
          <a:noFill/>
          <a:ln>
            <a:noFill/>
          </a:ln>
        </p:spPr>
      </p:pic>
      <p:pic>
        <p:nvPicPr>
          <p:cNvPr id="330" name="Google Shape;330;p11"/>
          <p:cNvPicPr preferRelativeResize="0"/>
          <p:nvPr/>
        </p:nvPicPr>
        <p:blipFill>
          <a:blip r:embed="rId4">
            <a:alphaModFix/>
          </a:blip>
          <a:stretch>
            <a:fillRect/>
          </a:stretch>
        </p:blipFill>
        <p:spPr>
          <a:xfrm>
            <a:off x="5971000" y="6153300"/>
            <a:ext cx="6221001" cy="704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2"/>
          <p:cNvSpPr txBox="1">
            <a:spLocks noGrp="1"/>
          </p:cNvSpPr>
          <p:nvPr>
            <p:ph type="title"/>
          </p:nvPr>
        </p:nvSpPr>
        <p:spPr>
          <a:xfrm>
            <a:off x="1433510" y="479655"/>
            <a:ext cx="9134475" cy="812803"/>
          </a:xfrm>
          <a:prstGeom prst="rect">
            <a:avLst/>
          </a:prstGeom>
          <a:solidFill>
            <a:srgbClr val="306B82"/>
          </a:solidFill>
          <a:ln>
            <a:noFill/>
          </a:ln>
        </p:spPr>
        <p:txBody>
          <a:bodyPr spcFirstLastPara="1" wrap="square" lIns="182875" tIns="182875" rIns="182875" bIns="182875" anchor="ctr" anchorCtr="0">
            <a:noAutofit/>
          </a:bodyPr>
          <a:lstStyle/>
          <a:p>
            <a:pPr marL="0" lvl="0" indent="0" algn="ctr" rtl="0">
              <a:lnSpc>
                <a:spcPct val="100000"/>
              </a:lnSpc>
              <a:spcBef>
                <a:spcPts val="0"/>
              </a:spcBef>
              <a:spcAft>
                <a:spcPts val="0"/>
              </a:spcAft>
              <a:buClr>
                <a:schemeClr val="lt1"/>
              </a:buClr>
              <a:buSzPts val="3200"/>
              <a:buFont typeface="Arial"/>
              <a:buNone/>
            </a:pPr>
            <a:r>
              <a:rPr lang="en-US" sz="3200">
                <a:solidFill>
                  <a:schemeClr val="lt1"/>
                </a:solidFill>
                <a:latin typeface="Arial"/>
                <a:ea typeface="Arial"/>
                <a:cs typeface="Arial"/>
                <a:sym typeface="Arial"/>
              </a:rPr>
              <a:t>Experience and Brain-Body Regulation</a:t>
            </a:r>
            <a:endParaRPr/>
          </a:p>
        </p:txBody>
      </p:sp>
      <p:sp>
        <p:nvSpPr>
          <p:cNvPr id="336" name="Google Shape;336;p12"/>
          <p:cNvSpPr txBox="1">
            <a:spLocks noGrp="1"/>
          </p:cNvSpPr>
          <p:nvPr>
            <p:ph type="body" idx="1"/>
          </p:nvPr>
        </p:nvSpPr>
        <p:spPr>
          <a:xfrm>
            <a:off x="1114572" y="1780789"/>
            <a:ext cx="3906392" cy="56763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None/>
            </a:pPr>
            <a:r>
              <a:rPr lang="en-US" sz="3600"/>
              <a:t> Positive - Tolerable</a:t>
            </a:r>
            <a:endParaRPr/>
          </a:p>
        </p:txBody>
      </p:sp>
      <p:sp>
        <p:nvSpPr>
          <p:cNvPr id="337" name="Google Shape;337;p12"/>
          <p:cNvSpPr txBox="1">
            <a:spLocks noGrp="1"/>
          </p:cNvSpPr>
          <p:nvPr>
            <p:ph type="body" idx="2"/>
          </p:nvPr>
        </p:nvSpPr>
        <p:spPr>
          <a:xfrm>
            <a:off x="1114572" y="2512284"/>
            <a:ext cx="4621710" cy="3566705"/>
          </a:xfrm>
          <a:prstGeom prst="rect">
            <a:avLst/>
          </a:prstGeom>
          <a:noFill/>
          <a:ln>
            <a:noFill/>
          </a:ln>
        </p:spPr>
        <p:txBody>
          <a:bodyPr spcFirstLastPara="1" wrap="square" lIns="91425" tIns="45700" rIns="91425" bIns="45700" anchor="t" anchorCtr="0">
            <a:normAutofit/>
          </a:bodyPr>
          <a:lstStyle/>
          <a:p>
            <a:pPr marL="777240" lvl="0" indent="-228600" algn="l" rtl="0">
              <a:lnSpc>
                <a:spcPct val="100000"/>
              </a:lnSpc>
              <a:spcBef>
                <a:spcPts val="0"/>
              </a:spcBef>
              <a:spcAft>
                <a:spcPts val="0"/>
              </a:spcAft>
              <a:buClr>
                <a:schemeClr val="dk1"/>
              </a:buClr>
              <a:buSzPts val="2800"/>
              <a:buChar char="•"/>
            </a:pPr>
            <a:r>
              <a:rPr lang="en-US"/>
              <a:t>Predictable</a:t>
            </a:r>
            <a:endParaRPr/>
          </a:p>
          <a:p>
            <a:pPr marL="777240" lvl="0" indent="-228600" algn="l" rtl="0">
              <a:lnSpc>
                <a:spcPct val="100000"/>
              </a:lnSpc>
              <a:spcBef>
                <a:spcPts val="0"/>
              </a:spcBef>
              <a:spcAft>
                <a:spcPts val="0"/>
              </a:spcAft>
              <a:buClr>
                <a:schemeClr val="dk1"/>
              </a:buClr>
              <a:buSzPts val="2800"/>
              <a:buChar char="•"/>
            </a:pPr>
            <a:r>
              <a:rPr lang="en-US"/>
              <a:t>Moderate</a:t>
            </a:r>
            <a:endParaRPr/>
          </a:p>
          <a:p>
            <a:pPr marL="777240" lvl="0" indent="-228600" algn="l" rtl="0">
              <a:lnSpc>
                <a:spcPct val="100000"/>
              </a:lnSpc>
              <a:spcBef>
                <a:spcPts val="0"/>
              </a:spcBef>
              <a:spcAft>
                <a:spcPts val="0"/>
              </a:spcAft>
              <a:buClr>
                <a:schemeClr val="dk1"/>
              </a:buClr>
              <a:buSzPts val="2800"/>
              <a:buChar char="•"/>
            </a:pPr>
            <a:r>
              <a:rPr lang="en-US"/>
              <a:t>Controlled</a:t>
            </a:r>
            <a:endParaRPr/>
          </a:p>
          <a:p>
            <a:pPr marL="777240" lvl="0" indent="-228600" algn="l" rtl="0">
              <a:lnSpc>
                <a:spcPct val="100000"/>
              </a:lnSpc>
              <a:spcBef>
                <a:spcPts val="0"/>
              </a:spcBef>
              <a:spcAft>
                <a:spcPts val="0"/>
              </a:spcAft>
              <a:buClr>
                <a:schemeClr val="dk1"/>
              </a:buClr>
              <a:buSzPts val="2800"/>
              <a:buChar char="•"/>
            </a:pPr>
            <a:r>
              <a:rPr lang="en-US"/>
              <a:t>Matches abilities</a:t>
            </a:r>
            <a:endParaRPr/>
          </a:p>
          <a:p>
            <a:pPr marL="228600" lvl="0" indent="-228600" algn="l" rtl="0">
              <a:lnSpc>
                <a:spcPct val="100000"/>
              </a:lnSpc>
              <a:spcBef>
                <a:spcPts val="0"/>
              </a:spcBef>
              <a:spcAft>
                <a:spcPts val="0"/>
              </a:spcAft>
              <a:buClr>
                <a:schemeClr val="dk1"/>
              </a:buClr>
              <a:buSzPts val="2800"/>
              <a:buNone/>
            </a:pPr>
            <a:r>
              <a:rPr lang="en-US"/>
              <a:t>	</a:t>
            </a:r>
            <a:endParaRPr/>
          </a:p>
          <a:p>
            <a:pPr marL="228600" lvl="0" indent="-228600" algn="l" rtl="0">
              <a:lnSpc>
                <a:spcPct val="90000"/>
              </a:lnSpc>
              <a:spcBef>
                <a:spcPts val="1000"/>
              </a:spcBef>
              <a:spcAft>
                <a:spcPts val="0"/>
              </a:spcAft>
              <a:buClr>
                <a:schemeClr val="dk1"/>
              </a:buClr>
              <a:buSzPts val="3200"/>
              <a:buNone/>
            </a:pPr>
            <a:endParaRPr sz="3200"/>
          </a:p>
          <a:p>
            <a:pPr marL="228600" lvl="0" indent="-228600" algn="l" rtl="0">
              <a:lnSpc>
                <a:spcPct val="90000"/>
              </a:lnSpc>
              <a:spcBef>
                <a:spcPts val="1000"/>
              </a:spcBef>
              <a:spcAft>
                <a:spcPts val="0"/>
              </a:spcAft>
              <a:buClr>
                <a:schemeClr val="dk1"/>
              </a:buClr>
              <a:buSzPts val="3200"/>
              <a:buNone/>
            </a:pPr>
            <a:r>
              <a:rPr lang="en-US" sz="3200"/>
              <a:t> Regulation  -  Resilience</a:t>
            </a:r>
            <a:endParaRPr/>
          </a:p>
        </p:txBody>
      </p:sp>
      <p:sp>
        <p:nvSpPr>
          <p:cNvPr id="338" name="Google Shape;338;p12"/>
          <p:cNvSpPr txBox="1">
            <a:spLocks noGrp="1"/>
          </p:cNvSpPr>
          <p:nvPr>
            <p:ph type="body" idx="3"/>
          </p:nvPr>
        </p:nvSpPr>
        <p:spPr>
          <a:xfrm>
            <a:off x="7691437" y="1771650"/>
            <a:ext cx="2971800" cy="56763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600"/>
              <a:buNone/>
            </a:pPr>
            <a:r>
              <a:rPr lang="en-US" sz="3600"/>
              <a:t>Toxic</a:t>
            </a:r>
            <a:endParaRPr/>
          </a:p>
        </p:txBody>
      </p:sp>
      <p:sp>
        <p:nvSpPr>
          <p:cNvPr id="339" name="Google Shape;339;p12"/>
          <p:cNvSpPr txBox="1">
            <a:spLocks noGrp="1"/>
          </p:cNvSpPr>
          <p:nvPr>
            <p:ph type="body" idx="4"/>
          </p:nvPr>
        </p:nvSpPr>
        <p:spPr>
          <a:xfrm>
            <a:off x="7107509" y="2519493"/>
            <a:ext cx="4772024" cy="4267200"/>
          </a:xfrm>
          <a:prstGeom prst="rect">
            <a:avLst/>
          </a:prstGeom>
          <a:noFill/>
          <a:ln>
            <a:noFill/>
          </a:ln>
        </p:spPr>
        <p:txBody>
          <a:bodyPr spcFirstLastPara="1" wrap="square" lIns="91425" tIns="45700" rIns="91425" bIns="45700" anchor="t" anchorCtr="0">
            <a:noAutofit/>
          </a:bodyPr>
          <a:lstStyle/>
          <a:p>
            <a:pPr marL="502919" lvl="0" indent="-228600" algn="l" rtl="0">
              <a:lnSpc>
                <a:spcPct val="100000"/>
              </a:lnSpc>
              <a:spcBef>
                <a:spcPts val="0"/>
              </a:spcBef>
              <a:spcAft>
                <a:spcPts val="0"/>
              </a:spcAft>
              <a:buClr>
                <a:schemeClr val="dk1"/>
              </a:buClr>
              <a:buSzPts val="2800"/>
              <a:buChar char="•"/>
            </a:pPr>
            <a:r>
              <a:rPr lang="en-US"/>
              <a:t>Unpredictable</a:t>
            </a:r>
            <a:endParaRPr/>
          </a:p>
          <a:p>
            <a:pPr marL="502919" lvl="0" indent="-228600" algn="l" rtl="0">
              <a:lnSpc>
                <a:spcPct val="100000"/>
              </a:lnSpc>
              <a:spcBef>
                <a:spcPts val="0"/>
              </a:spcBef>
              <a:spcAft>
                <a:spcPts val="0"/>
              </a:spcAft>
              <a:buClr>
                <a:schemeClr val="dk1"/>
              </a:buClr>
              <a:buSzPts val="2800"/>
              <a:buChar char="•"/>
            </a:pPr>
            <a:r>
              <a:rPr lang="en-US"/>
              <a:t>Severe or Frequent</a:t>
            </a:r>
            <a:endParaRPr/>
          </a:p>
          <a:p>
            <a:pPr marL="502919" lvl="0" indent="-228600" algn="l" rtl="0">
              <a:lnSpc>
                <a:spcPct val="100000"/>
              </a:lnSpc>
              <a:spcBef>
                <a:spcPts val="0"/>
              </a:spcBef>
              <a:spcAft>
                <a:spcPts val="0"/>
              </a:spcAft>
              <a:buClr>
                <a:schemeClr val="dk1"/>
              </a:buClr>
              <a:buSzPts val="2800"/>
              <a:buChar char="•"/>
            </a:pPr>
            <a:r>
              <a:rPr lang="en-US"/>
              <a:t>Uncontrolled</a:t>
            </a:r>
            <a:endParaRPr/>
          </a:p>
          <a:p>
            <a:pPr marL="502919" lvl="0" indent="-228600" algn="l" rtl="0">
              <a:lnSpc>
                <a:spcPct val="100000"/>
              </a:lnSpc>
              <a:spcBef>
                <a:spcPts val="0"/>
              </a:spcBef>
              <a:spcAft>
                <a:spcPts val="0"/>
              </a:spcAft>
              <a:buClr>
                <a:schemeClr val="dk1"/>
              </a:buClr>
              <a:buSzPts val="2800"/>
              <a:buChar char="•"/>
            </a:pPr>
            <a:r>
              <a:rPr lang="en-US"/>
              <a:t>Overwhelms abilities</a:t>
            </a:r>
            <a:endParaRPr/>
          </a:p>
          <a:p>
            <a:pPr marL="228600" lvl="0" indent="-228600" algn="l" rtl="0">
              <a:lnSpc>
                <a:spcPct val="90000"/>
              </a:lnSpc>
              <a:spcBef>
                <a:spcPts val="1000"/>
              </a:spcBef>
              <a:spcAft>
                <a:spcPts val="0"/>
              </a:spcAft>
              <a:buClr>
                <a:schemeClr val="dk1"/>
              </a:buClr>
              <a:buSzPts val="3000"/>
              <a:buNone/>
            </a:pPr>
            <a:endParaRPr sz="3000"/>
          </a:p>
          <a:p>
            <a:pPr marL="228600" lvl="0" indent="-228600" algn="l" rtl="0">
              <a:lnSpc>
                <a:spcPct val="90000"/>
              </a:lnSpc>
              <a:spcBef>
                <a:spcPts val="1000"/>
              </a:spcBef>
              <a:spcAft>
                <a:spcPts val="0"/>
              </a:spcAft>
              <a:buClr>
                <a:schemeClr val="dk1"/>
              </a:buClr>
              <a:buSzPts val="3000"/>
              <a:buNone/>
            </a:pPr>
            <a:r>
              <a:rPr lang="en-US" sz="3000"/>
              <a:t>	</a:t>
            </a:r>
            <a:endParaRPr/>
          </a:p>
        </p:txBody>
      </p:sp>
      <p:sp>
        <p:nvSpPr>
          <p:cNvPr id="340" name="Google Shape;340;p12"/>
          <p:cNvSpPr/>
          <p:nvPr/>
        </p:nvSpPr>
        <p:spPr>
          <a:xfrm>
            <a:off x="9042226" y="4352925"/>
            <a:ext cx="484632" cy="933449"/>
          </a:xfrm>
          <a:prstGeom prst="downArrow">
            <a:avLst>
              <a:gd name="adj1" fmla="val 50000"/>
              <a:gd name="adj2" fmla="val 50000"/>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1" name="Google Shape;341;p12"/>
          <p:cNvSpPr txBox="1">
            <a:spLocks noGrp="1"/>
          </p:cNvSpPr>
          <p:nvPr>
            <p:ph type="ftr" idx="11"/>
          </p:nvPr>
        </p:nvSpPr>
        <p:spPr>
          <a:xfrm>
            <a:off x="4369600" y="5854775"/>
            <a:ext cx="3321900" cy="462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b="1">
                <a:solidFill>
                  <a:srgbClr val="262626"/>
                </a:solidFill>
              </a:rPr>
              <a:t>Bruce D. Perry, MD PhD</a:t>
            </a:r>
            <a:endParaRPr/>
          </a:p>
        </p:txBody>
      </p:sp>
      <p:sp>
        <p:nvSpPr>
          <p:cNvPr id="342" name="Google Shape;342;p12"/>
          <p:cNvSpPr/>
          <p:nvPr/>
        </p:nvSpPr>
        <p:spPr>
          <a:xfrm>
            <a:off x="2940795" y="4405313"/>
            <a:ext cx="484632" cy="942181"/>
          </a:xfrm>
          <a:prstGeom prst="downArrow">
            <a:avLst>
              <a:gd name="adj1" fmla="val 50000"/>
              <a:gd name="adj2" fmla="val 50000"/>
            </a:avLst>
          </a:prstGeom>
          <a:solidFill>
            <a:srgbClr val="54813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3" name="Google Shape;343;p12"/>
          <p:cNvSpPr txBox="1"/>
          <p:nvPr/>
        </p:nvSpPr>
        <p:spPr>
          <a:xfrm>
            <a:off x="7107509" y="5300773"/>
            <a:ext cx="4772024"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chemeClr val="dk1"/>
                </a:solidFill>
                <a:latin typeface="Calibri"/>
                <a:ea typeface="Calibri"/>
                <a:cs typeface="Calibri"/>
                <a:sym typeface="Calibri"/>
              </a:rPr>
              <a:t>Dysregulation - Vulnerability</a:t>
            </a:r>
            <a:endParaRPr/>
          </a:p>
        </p:txBody>
      </p:sp>
      <p:cxnSp>
        <p:nvCxnSpPr>
          <p:cNvPr id="344" name="Google Shape;344;p12"/>
          <p:cNvCxnSpPr/>
          <p:nvPr/>
        </p:nvCxnSpPr>
        <p:spPr>
          <a:xfrm>
            <a:off x="6000749" y="1859005"/>
            <a:ext cx="0" cy="3341237"/>
          </a:xfrm>
          <a:prstGeom prst="straightConnector1">
            <a:avLst/>
          </a:prstGeom>
          <a:noFill/>
          <a:ln w="38100" cap="flat" cmpd="sng">
            <a:solidFill>
              <a:srgbClr val="306B82"/>
            </a:solidFill>
            <a:prstDash val="solid"/>
            <a:miter lim="800000"/>
            <a:headEnd type="none" w="sm" len="sm"/>
            <a:tailEnd type="none" w="sm" len="sm"/>
          </a:ln>
        </p:spPr>
      </p:cxnSp>
      <p:pic>
        <p:nvPicPr>
          <p:cNvPr id="345" name="Google Shape;345;p12"/>
          <p:cNvPicPr preferRelativeResize="0"/>
          <p:nvPr/>
        </p:nvPicPr>
        <p:blipFill>
          <a:blip r:embed="rId3">
            <a:alphaModFix/>
          </a:blip>
          <a:stretch>
            <a:fillRect/>
          </a:stretch>
        </p:blipFill>
        <p:spPr>
          <a:xfrm>
            <a:off x="0" y="6290375"/>
            <a:ext cx="12191999" cy="567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bd3e4d6d7e_0_100"/>
          <p:cNvSpPr txBox="1">
            <a:spLocks noGrp="1"/>
          </p:cNvSpPr>
          <p:nvPr>
            <p:ph type="title"/>
          </p:nvPr>
        </p:nvSpPr>
        <p:spPr>
          <a:xfrm>
            <a:off x="1433510" y="479655"/>
            <a:ext cx="9134400" cy="812700"/>
          </a:xfrm>
          <a:prstGeom prst="rect">
            <a:avLst/>
          </a:prstGeom>
          <a:solidFill>
            <a:srgbClr val="B45F06"/>
          </a:solidFill>
          <a:ln>
            <a:noFill/>
          </a:ln>
        </p:spPr>
        <p:txBody>
          <a:bodyPr spcFirstLastPara="1" wrap="square" lIns="182875" tIns="182875" rIns="182875" bIns="182875" anchor="ctr" anchorCtr="0">
            <a:noAutofit/>
          </a:bodyPr>
          <a:lstStyle/>
          <a:p>
            <a:pPr marL="0" lvl="0" indent="0" algn="ctr" rtl="0">
              <a:lnSpc>
                <a:spcPct val="100000"/>
              </a:lnSpc>
              <a:spcBef>
                <a:spcPts val="0"/>
              </a:spcBef>
              <a:spcAft>
                <a:spcPts val="0"/>
              </a:spcAft>
              <a:buClr>
                <a:schemeClr val="lt1"/>
              </a:buClr>
              <a:buSzPts val="3200"/>
              <a:buFont typeface="Arial"/>
              <a:buNone/>
            </a:pPr>
            <a:r>
              <a:rPr lang="en-US" sz="3200">
                <a:solidFill>
                  <a:schemeClr val="lt1"/>
                </a:solidFill>
                <a:latin typeface="Arial"/>
                <a:ea typeface="Arial"/>
                <a:cs typeface="Arial"/>
                <a:sym typeface="Arial"/>
              </a:rPr>
              <a:t>Experiences that support Brain-Body Regulation</a:t>
            </a:r>
            <a:endParaRPr/>
          </a:p>
        </p:txBody>
      </p:sp>
      <p:sp>
        <p:nvSpPr>
          <p:cNvPr id="351" name="Google Shape;351;gbd3e4d6d7e_0_100"/>
          <p:cNvSpPr txBox="1">
            <a:spLocks noGrp="1"/>
          </p:cNvSpPr>
          <p:nvPr>
            <p:ph type="body" idx="1"/>
          </p:nvPr>
        </p:nvSpPr>
        <p:spPr>
          <a:xfrm>
            <a:off x="695325" y="1951900"/>
            <a:ext cx="3905100" cy="567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None/>
            </a:pPr>
            <a:r>
              <a:rPr lang="en-US" sz="3600"/>
              <a:t> Inborn Regulation</a:t>
            </a:r>
            <a:endParaRPr/>
          </a:p>
        </p:txBody>
      </p:sp>
      <p:sp>
        <p:nvSpPr>
          <p:cNvPr id="352" name="Google Shape;352;gbd3e4d6d7e_0_100"/>
          <p:cNvSpPr txBox="1">
            <a:spLocks noGrp="1"/>
          </p:cNvSpPr>
          <p:nvPr>
            <p:ph type="body" idx="2"/>
          </p:nvPr>
        </p:nvSpPr>
        <p:spPr>
          <a:xfrm>
            <a:off x="571650" y="2764650"/>
            <a:ext cx="5028900" cy="2521500"/>
          </a:xfrm>
          <a:prstGeom prst="rect">
            <a:avLst/>
          </a:prstGeom>
          <a:noFill/>
          <a:ln>
            <a:noFill/>
          </a:ln>
        </p:spPr>
        <p:txBody>
          <a:bodyPr spcFirstLastPara="1" wrap="square" lIns="91425" tIns="45700" rIns="91425" bIns="45700" anchor="t" anchorCtr="0">
            <a:normAutofit/>
          </a:bodyPr>
          <a:lstStyle/>
          <a:p>
            <a:pPr marL="777240" lvl="0" indent="-228600" algn="l" rtl="0">
              <a:lnSpc>
                <a:spcPct val="100000"/>
              </a:lnSpc>
              <a:spcBef>
                <a:spcPts val="0"/>
              </a:spcBef>
              <a:spcAft>
                <a:spcPts val="0"/>
              </a:spcAft>
              <a:buClr>
                <a:schemeClr val="dk1"/>
              </a:buClr>
              <a:buSzPts val="2800"/>
              <a:buChar char="•"/>
            </a:pPr>
            <a:r>
              <a:rPr lang="en-US"/>
              <a:t>SLEEP</a:t>
            </a:r>
            <a:endParaRPr/>
          </a:p>
          <a:p>
            <a:pPr marL="777240" lvl="0" indent="-228600" algn="l" rtl="0">
              <a:lnSpc>
                <a:spcPct val="100000"/>
              </a:lnSpc>
              <a:spcBef>
                <a:spcPts val="0"/>
              </a:spcBef>
              <a:spcAft>
                <a:spcPts val="0"/>
              </a:spcAft>
              <a:buClr>
                <a:schemeClr val="dk1"/>
              </a:buClr>
              <a:buSzPts val="2800"/>
              <a:buChar char="•"/>
            </a:pPr>
            <a:r>
              <a:rPr lang="en-US"/>
              <a:t>Daily Routine</a:t>
            </a:r>
            <a:endParaRPr/>
          </a:p>
          <a:p>
            <a:pPr marL="777240" lvl="0" indent="-228600" algn="l" rtl="0">
              <a:lnSpc>
                <a:spcPct val="100000"/>
              </a:lnSpc>
              <a:spcBef>
                <a:spcPts val="0"/>
              </a:spcBef>
              <a:spcAft>
                <a:spcPts val="0"/>
              </a:spcAft>
              <a:buClr>
                <a:schemeClr val="dk1"/>
              </a:buClr>
              <a:buSzPts val="2800"/>
              <a:buChar char="•"/>
            </a:pPr>
            <a:r>
              <a:rPr lang="en-US"/>
              <a:t>Movement-Exercise</a:t>
            </a:r>
            <a:endParaRPr/>
          </a:p>
          <a:p>
            <a:pPr marL="777240" lvl="0" indent="-228600" algn="l" rtl="0">
              <a:lnSpc>
                <a:spcPct val="100000"/>
              </a:lnSpc>
              <a:spcBef>
                <a:spcPts val="0"/>
              </a:spcBef>
              <a:spcAft>
                <a:spcPts val="0"/>
              </a:spcAft>
              <a:buClr>
                <a:schemeClr val="dk1"/>
              </a:buClr>
              <a:buSzPts val="2800"/>
              <a:buChar char="•"/>
            </a:pPr>
            <a:r>
              <a:rPr lang="en-US"/>
              <a:t>Relationships</a:t>
            </a:r>
            <a:br>
              <a:rPr lang="en-US"/>
            </a:br>
            <a:r>
              <a:rPr lang="en-US"/>
              <a:t>     especially Parent-Child</a:t>
            </a:r>
            <a:endParaRPr/>
          </a:p>
        </p:txBody>
      </p:sp>
      <p:sp>
        <p:nvSpPr>
          <p:cNvPr id="353" name="Google Shape;353;gbd3e4d6d7e_0_100"/>
          <p:cNvSpPr txBox="1">
            <a:spLocks noGrp="1"/>
          </p:cNvSpPr>
          <p:nvPr>
            <p:ph type="body" idx="3"/>
          </p:nvPr>
        </p:nvSpPr>
        <p:spPr>
          <a:xfrm>
            <a:off x="6638926" y="1905000"/>
            <a:ext cx="4552800" cy="56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600"/>
              <a:buNone/>
            </a:pPr>
            <a:r>
              <a:rPr lang="en-US" sz="3600"/>
              <a:t>Regulatory Activities</a:t>
            </a:r>
            <a:endParaRPr/>
          </a:p>
        </p:txBody>
      </p:sp>
      <p:sp>
        <p:nvSpPr>
          <p:cNvPr id="354" name="Google Shape;354;gbd3e4d6d7e_0_100"/>
          <p:cNvSpPr txBox="1">
            <a:spLocks noGrp="1"/>
          </p:cNvSpPr>
          <p:nvPr>
            <p:ph type="body" idx="4"/>
          </p:nvPr>
        </p:nvSpPr>
        <p:spPr>
          <a:xfrm>
            <a:off x="7059875" y="2764647"/>
            <a:ext cx="4772100" cy="2578800"/>
          </a:xfrm>
          <a:prstGeom prst="rect">
            <a:avLst/>
          </a:prstGeom>
          <a:noFill/>
          <a:ln>
            <a:noFill/>
          </a:ln>
        </p:spPr>
        <p:txBody>
          <a:bodyPr spcFirstLastPara="1" wrap="square" lIns="91425" tIns="45700" rIns="91425" bIns="45700" anchor="t" anchorCtr="0">
            <a:noAutofit/>
          </a:bodyPr>
          <a:lstStyle/>
          <a:p>
            <a:pPr marL="502919" lvl="0" indent="-228600" algn="l" rtl="0">
              <a:lnSpc>
                <a:spcPct val="100000"/>
              </a:lnSpc>
              <a:spcBef>
                <a:spcPts val="0"/>
              </a:spcBef>
              <a:spcAft>
                <a:spcPts val="0"/>
              </a:spcAft>
              <a:buClr>
                <a:schemeClr val="dk1"/>
              </a:buClr>
              <a:buSzPts val="2800"/>
              <a:buChar char="•"/>
            </a:pPr>
            <a:r>
              <a:rPr lang="en-US"/>
              <a:t>Sports</a:t>
            </a:r>
            <a:endParaRPr/>
          </a:p>
          <a:p>
            <a:pPr marL="502919" lvl="0" indent="-228600" algn="l" rtl="0">
              <a:lnSpc>
                <a:spcPct val="100000"/>
              </a:lnSpc>
              <a:spcBef>
                <a:spcPts val="0"/>
              </a:spcBef>
              <a:spcAft>
                <a:spcPts val="0"/>
              </a:spcAft>
              <a:buClr>
                <a:schemeClr val="dk1"/>
              </a:buClr>
              <a:buSzPts val="2800"/>
              <a:buChar char="•"/>
            </a:pPr>
            <a:r>
              <a:rPr lang="en-US"/>
              <a:t>Expressive Arts</a:t>
            </a:r>
            <a:endParaRPr/>
          </a:p>
          <a:p>
            <a:pPr marL="502919" lvl="0" indent="-228600" algn="l" rtl="0">
              <a:lnSpc>
                <a:spcPct val="100000"/>
              </a:lnSpc>
              <a:spcBef>
                <a:spcPts val="0"/>
              </a:spcBef>
              <a:spcAft>
                <a:spcPts val="0"/>
              </a:spcAft>
              <a:buClr>
                <a:schemeClr val="dk1"/>
              </a:buClr>
              <a:buSzPts val="2800"/>
              <a:buChar char="•"/>
            </a:pPr>
            <a:r>
              <a:rPr lang="en-US"/>
              <a:t>Mindfulness</a:t>
            </a:r>
            <a:endParaRPr/>
          </a:p>
          <a:p>
            <a:pPr marL="502919" lvl="0" indent="-228600" algn="l" rtl="0">
              <a:lnSpc>
                <a:spcPct val="100000"/>
              </a:lnSpc>
              <a:spcBef>
                <a:spcPts val="0"/>
              </a:spcBef>
              <a:spcAft>
                <a:spcPts val="0"/>
              </a:spcAft>
              <a:buClr>
                <a:schemeClr val="dk1"/>
              </a:buClr>
              <a:buSzPts val="2800"/>
              <a:buChar char="•"/>
            </a:pPr>
            <a:r>
              <a:rPr lang="en-US"/>
              <a:t>Yoga</a:t>
            </a:r>
            <a:endParaRPr/>
          </a:p>
          <a:p>
            <a:pPr marL="502919" lvl="0" indent="-165100" algn="l" rtl="0">
              <a:lnSpc>
                <a:spcPct val="100000"/>
              </a:lnSpc>
              <a:spcBef>
                <a:spcPts val="0"/>
              </a:spcBef>
              <a:spcAft>
                <a:spcPts val="0"/>
              </a:spcAft>
              <a:buSzPts val="1800"/>
              <a:buChar char="•"/>
            </a:pPr>
            <a:r>
              <a:rPr lang="en-US"/>
              <a:t>Fun - Play </a:t>
            </a:r>
            <a:endParaRPr/>
          </a:p>
        </p:txBody>
      </p:sp>
      <p:cxnSp>
        <p:nvCxnSpPr>
          <p:cNvPr id="355" name="Google Shape;355;gbd3e4d6d7e_0_100"/>
          <p:cNvCxnSpPr/>
          <p:nvPr/>
        </p:nvCxnSpPr>
        <p:spPr>
          <a:xfrm>
            <a:off x="6000749" y="1859005"/>
            <a:ext cx="0" cy="3341100"/>
          </a:xfrm>
          <a:prstGeom prst="straightConnector1">
            <a:avLst/>
          </a:prstGeom>
          <a:noFill/>
          <a:ln w="38100" cap="flat" cmpd="sng">
            <a:solidFill>
              <a:srgbClr val="306B82"/>
            </a:solidFill>
            <a:prstDash val="solid"/>
            <a:miter lim="800000"/>
            <a:headEnd type="none" w="sm" len="sm"/>
            <a:tailEnd type="none" w="sm" len="sm"/>
          </a:ln>
        </p:spPr>
      </p:cxnSp>
      <p:pic>
        <p:nvPicPr>
          <p:cNvPr id="356" name="Google Shape;356;gbd3e4d6d7e_0_100"/>
          <p:cNvPicPr preferRelativeResize="0"/>
          <p:nvPr/>
        </p:nvPicPr>
        <p:blipFill>
          <a:blip r:embed="rId3">
            <a:alphaModFix/>
          </a:blip>
          <a:stretch>
            <a:fillRect/>
          </a:stretch>
        </p:blipFill>
        <p:spPr>
          <a:xfrm>
            <a:off x="0" y="6290375"/>
            <a:ext cx="12191999" cy="567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be22545077_1_275"/>
          <p:cNvSpPr txBox="1"/>
          <p:nvPr/>
        </p:nvSpPr>
        <p:spPr>
          <a:xfrm>
            <a:off x="453300" y="1422275"/>
            <a:ext cx="11285400" cy="2308800"/>
          </a:xfrm>
          <a:prstGeom prst="rect">
            <a:avLst/>
          </a:prstGeom>
          <a:solidFill>
            <a:srgbClr val="306B82"/>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gbe22545077_1_275"/>
          <p:cNvSpPr txBox="1"/>
          <p:nvPr/>
        </p:nvSpPr>
        <p:spPr>
          <a:xfrm>
            <a:off x="763950" y="1776275"/>
            <a:ext cx="10664100" cy="16008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
            </a:r>
            <a:br>
              <a:rPr lang="en-US" sz="1600" b="1">
                <a:solidFill>
                  <a:schemeClr val="dk1"/>
                </a:solidFill>
                <a:latin typeface="Arial"/>
                <a:ea typeface="Arial"/>
                <a:cs typeface="Arial"/>
                <a:sym typeface="Arial"/>
              </a:rPr>
            </a:br>
            <a:r>
              <a:rPr lang="en-US" sz="3200" b="1">
                <a:solidFill>
                  <a:schemeClr val="dk1"/>
                </a:solidFill>
                <a:latin typeface="Arial"/>
                <a:ea typeface="Arial"/>
                <a:cs typeface="Arial"/>
                <a:sym typeface="Arial"/>
              </a:rPr>
              <a:t>DISCLOSURE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Speakers have No Commercial Interests and No Conflicts of Interest</a:t>
            </a:r>
            <a:br>
              <a:rPr lang="en-US" sz="2400">
                <a:solidFill>
                  <a:schemeClr val="dk1"/>
                </a:solidFill>
                <a:latin typeface="Calibri"/>
                <a:ea typeface="Calibri"/>
                <a:cs typeface="Calibri"/>
                <a:sym typeface="Calibri"/>
              </a:rPr>
            </a:br>
            <a:endParaRPr sz="800">
              <a:solidFill>
                <a:schemeClr val="dk1"/>
              </a:solidFill>
              <a:latin typeface="Calibri"/>
              <a:ea typeface="Calibri"/>
              <a:cs typeface="Calibri"/>
              <a:sym typeface="Calibri"/>
            </a:endParaRPr>
          </a:p>
        </p:txBody>
      </p:sp>
      <p:pic>
        <p:nvPicPr>
          <p:cNvPr id="190" name="Google Shape;190;gbe22545077_1_275"/>
          <p:cNvPicPr preferRelativeResize="0"/>
          <p:nvPr/>
        </p:nvPicPr>
        <p:blipFill>
          <a:blip r:embed="rId3">
            <a:alphaModFix/>
          </a:blip>
          <a:stretch>
            <a:fillRect/>
          </a:stretch>
        </p:blipFill>
        <p:spPr>
          <a:xfrm>
            <a:off x="0" y="6396250"/>
            <a:ext cx="12191999" cy="461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20" descr="A picture containing text&#10;&#10;Description automatically generated"/>
          <p:cNvPicPr preferRelativeResize="0"/>
          <p:nvPr/>
        </p:nvPicPr>
        <p:blipFill rotWithShape="1">
          <a:blip r:embed="rId3">
            <a:alphaModFix/>
          </a:blip>
          <a:srcRect/>
          <a:stretch/>
        </p:blipFill>
        <p:spPr>
          <a:xfrm>
            <a:off x="1773936" y="832344"/>
            <a:ext cx="8644128" cy="5393450"/>
          </a:xfrm>
          <a:prstGeom prst="rect">
            <a:avLst/>
          </a:prstGeom>
          <a:noFill/>
          <a:ln>
            <a:noFill/>
          </a:ln>
        </p:spPr>
      </p:pic>
      <p:sp>
        <p:nvSpPr>
          <p:cNvPr id="363" name="Google Shape;363;p20"/>
          <p:cNvSpPr txBox="1"/>
          <p:nvPr/>
        </p:nvSpPr>
        <p:spPr>
          <a:xfrm>
            <a:off x="786384" y="441706"/>
            <a:ext cx="5547360" cy="584775"/>
          </a:xfrm>
          <a:prstGeom prst="rect">
            <a:avLst/>
          </a:prstGeom>
          <a:solidFill>
            <a:srgbClr val="306B8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lt1"/>
                </a:solidFill>
                <a:latin typeface="Calibri"/>
                <a:ea typeface="Calibri"/>
                <a:cs typeface="Calibri"/>
                <a:sym typeface="Calibri"/>
              </a:rPr>
              <a:t>Experience:  it all counts!</a:t>
            </a:r>
            <a:endParaRPr/>
          </a:p>
        </p:txBody>
      </p:sp>
      <p:sp>
        <p:nvSpPr>
          <p:cNvPr id="364" name="Google Shape;364;p20"/>
          <p:cNvSpPr txBox="1"/>
          <p:nvPr/>
        </p:nvSpPr>
        <p:spPr>
          <a:xfrm>
            <a:off x="628649" y="4102136"/>
            <a:ext cx="3648075"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a:solidFill>
                  <a:schemeClr val="dk1"/>
                </a:solidFill>
                <a:latin typeface="Calibri"/>
                <a:ea typeface="Calibri"/>
                <a:cs typeface="Calibri"/>
                <a:sym typeface="Calibri"/>
              </a:rPr>
              <a:t>Stressors</a:t>
            </a:r>
            <a:r>
              <a:rPr lang="en-US" sz="2400" b="1">
                <a:solidFill>
                  <a:schemeClr val="dk1"/>
                </a:solidFill>
                <a:latin typeface="Calibri"/>
                <a:ea typeface="Calibri"/>
                <a:cs typeface="Calibri"/>
                <a:sym typeface="Calibri"/>
              </a:rPr>
              <a:t>:</a:t>
            </a:r>
            <a:r>
              <a:rPr lang="en-US" sz="2800">
                <a:solidFill>
                  <a:schemeClr val="dk1"/>
                </a:solidFill>
                <a:latin typeface="Calibri"/>
                <a:ea typeface="Calibri"/>
                <a:cs typeface="Calibri"/>
                <a:sym typeface="Calibri"/>
              </a:rPr>
              <a:t/>
            </a:r>
            <a:br>
              <a:rPr lang="en-US" sz="28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 Lack of safety-security</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        food, housing, violence</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  * Racial Trauma, Discrimination</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  * Childhood Neglect-Abuse with </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        dysregulated Brain Networks </a:t>
            </a:r>
            <a:endParaRPr/>
          </a:p>
        </p:txBody>
      </p:sp>
      <p:sp>
        <p:nvSpPr>
          <p:cNvPr id="365" name="Google Shape;365;p20"/>
          <p:cNvSpPr txBox="1"/>
          <p:nvPr/>
        </p:nvSpPr>
        <p:spPr>
          <a:xfrm>
            <a:off x="8567166" y="4098997"/>
            <a:ext cx="3129534"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a:solidFill>
                  <a:schemeClr val="dk1"/>
                </a:solidFill>
                <a:latin typeface="Calibri"/>
                <a:ea typeface="Calibri"/>
                <a:cs typeface="Calibri"/>
                <a:sym typeface="Calibri"/>
              </a:rPr>
              <a:t>Supports</a:t>
            </a:r>
            <a:r>
              <a:rPr lang="en-US" sz="2400" b="1">
                <a:solidFill>
                  <a:schemeClr val="dk1"/>
                </a:solidFill>
                <a:latin typeface="Calibri"/>
                <a:ea typeface="Calibri"/>
                <a:cs typeface="Calibri"/>
                <a:sym typeface="Calibri"/>
              </a:rPr>
              <a:t>:</a:t>
            </a:r>
            <a:r>
              <a:rPr lang="en-US" sz="2800">
                <a:solidFill>
                  <a:schemeClr val="dk1"/>
                </a:solidFill>
                <a:latin typeface="Calibri"/>
                <a:ea typeface="Calibri"/>
                <a:cs typeface="Calibri"/>
                <a:sym typeface="Calibri"/>
              </a:rPr>
              <a:t/>
            </a:r>
            <a:br>
              <a:rPr lang="en-US" sz="2800">
                <a:solidFill>
                  <a:schemeClr val="dk1"/>
                </a:solidFill>
                <a:latin typeface="Calibri"/>
                <a:ea typeface="Calibri"/>
                <a:cs typeface="Calibri"/>
                <a:sym typeface="Calibri"/>
              </a:rPr>
            </a:br>
            <a:r>
              <a:rPr lang="en-US" sz="2800">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 Security-safety-justice</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        food, housing, schools, </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        family income</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  * People you can count on</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  * Healthcare you trust</a:t>
            </a:r>
            <a:endParaRPr sz="1800">
              <a:solidFill>
                <a:schemeClr val="dk1"/>
              </a:solidFill>
              <a:latin typeface="Calibri"/>
              <a:ea typeface="Calibri"/>
              <a:cs typeface="Calibri"/>
              <a:sym typeface="Calibri"/>
            </a:endParaRPr>
          </a:p>
        </p:txBody>
      </p:sp>
      <p:pic>
        <p:nvPicPr>
          <p:cNvPr id="366" name="Google Shape;366;p20"/>
          <p:cNvPicPr preferRelativeResize="0"/>
          <p:nvPr/>
        </p:nvPicPr>
        <p:blipFill>
          <a:blip r:embed="rId4">
            <a:alphaModFix/>
          </a:blip>
          <a:stretch>
            <a:fillRect/>
          </a:stretch>
        </p:blipFill>
        <p:spPr>
          <a:xfrm>
            <a:off x="0" y="6273225"/>
            <a:ext cx="12191999" cy="584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gbe22545077_0_12"/>
          <p:cNvPicPr preferRelativeResize="0"/>
          <p:nvPr/>
        </p:nvPicPr>
        <p:blipFill>
          <a:blip r:embed="rId3">
            <a:alphaModFix/>
          </a:blip>
          <a:stretch>
            <a:fillRect/>
          </a:stretch>
        </p:blipFill>
        <p:spPr>
          <a:xfrm>
            <a:off x="0" y="6153300"/>
            <a:ext cx="12191999" cy="704700"/>
          </a:xfrm>
          <a:prstGeom prst="rect">
            <a:avLst/>
          </a:prstGeom>
          <a:noFill/>
          <a:ln>
            <a:noFill/>
          </a:ln>
        </p:spPr>
      </p:pic>
      <p:pic>
        <p:nvPicPr>
          <p:cNvPr id="373" name="Google Shape;373;gbe22545077_0_12"/>
          <p:cNvPicPr preferRelativeResize="0"/>
          <p:nvPr/>
        </p:nvPicPr>
        <p:blipFill>
          <a:blip r:embed="rId4">
            <a:alphaModFix/>
          </a:blip>
          <a:stretch>
            <a:fillRect/>
          </a:stretch>
        </p:blipFill>
        <p:spPr>
          <a:xfrm>
            <a:off x="-86700" y="0"/>
            <a:ext cx="12319372" cy="5820775"/>
          </a:xfrm>
          <a:prstGeom prst="rect">
            <a:avLst/>
          </a:prstGeom>
          <a:noFill/>
          <a:ln>
            <a:noFill/>
          </a:ln>
        </p:spPr>
      </p:pic>
      <p:sp>
        <p:nvSpPr>
          <p:cNvPr id="374" name="Google Shape;374;gbe22545077_0_12"/>
          <p:cNvSpPr txBox="1"/>
          <p:nvPr/>
        </p:nvSpPr>
        <p:spPr>
          <a:xfrm>
            <a:off x="3632850" y="5753100"/>
            <a:ext cx="492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Clark H, et al.  (Lancet 2020)   </a:t>
            </a:r>
            <a:r>
              <a:rPr lang="en-US" b="1" i="1">
                <a:latin typeface="Calibri"/>
                <a:ea typeface="Calibri"/>
                <a:cs typeface="Calibri"/>
                <a:sym typeface="Calibri"/>
              </a:rPr>
              <a:t>A Future for the World’s Children?</a:t>
            </a:r>
            <a:endParaRPr b="1" i="1">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21"/>
          <p:cNvPicPr preferRelativeResize="0"/>
          <p:nvPr/>
        </p:nvPicPr>
        <p:blipFill rotWithShape="1">
          <a:blip r:embed="rId3">
            <a:alphaModFix/>
          </a:blip>
          <a:srcRect/>
          <a:stretch/>
        </p:blipFill>
        <p:spPr>
          <a:xfrm>
            <a:off x="0" y="67150"/>
            <a:ext cx="12192001" cy="6181676"/>
          </a:xfrm>
          <a:prstGeom prst="rect">
            <a:avLst/>
          </a:prstGeom>
          <a:noFill/>
          <a:ln>
            <a:noFill/>
          </a:ln>
        </p:spPr>
      </p:pic>
      <p:pic>
        <p:nvPicPr>
          <p:cNvPr id="381" name="Google Shape;381;p21"/>
          <p:cNvPicPr preferRelativeResize="0"/>
          <p:nvPr/>
        </p:nvPicPr>
        <p:blipFill>
          <a:blip r:embed="rId4">
            <a:alphaModFix/>
          </a:blip>
          <a:stretch>
            <a:fillRect/>
          </a:stretch>
        </p:blipFill>
        <p:spPr>
          <a:xfrm>
            <a:off x="0" y="6273225"/>
            <a:ext cx="12191999" cy="584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6"/>
          <p:cNvSpPr txBox="1">
            <a:spLocks noGrp="1"/>
          </p:cNvSpPr>
          <p:nvPr>
            <p:ph type="title"/>
          </p:nvPr>
        </p:nvSpPr>
        <p:spPr>
          <a:xfrm>
            <a:off x="1443800" y="294750"/>
            <a:ext cx="9525600" cy="1120200"/>
          </a:xfrm>
          <a:prstGeom prst="rect">
            <a:avLst/>
          </a:prstGeom>
          <a:solidFill>
            <a:srgbClr val="E69138"/>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3200" b="1" i="1">
                <a:solidFill>
                  <a:srgbClr val="FFFFFF"/>
                </a:solidFill>
              </a:rPr>
              <a:t>It is Time for Courageous Action</a:t>
            </a:r>
            <a:br>
              <a:rPr lang="en-US" sz="3200" b="1" i="1">
                <a:solidFill>
                  <a:srgbClr val="FFFFFF"/>
                </a:solidFill>
              </a:rPr>
            </a:br>
            <a:r>
              <a:rPr lang="en-US" sz="3200" b="1" i="1">
                <a:solidFill>
                  <a:srgbClr val="FFFFFF"/>
                </a:solidFill>
              </a:rPr>
              <a:t>	In Meidicine  and Our Communities</a:t>
            </a:r>
            <a:endParaRPr sz="2800">
              <a:solidFill>
                <a:srgbClr val="FFFFFF"/>
              </a:solidFill>
            </a:endParaRPr>
          </a:p>
        </p:txBody>
      </p:sp>
      <p:sp>
        <p:nvSpPr>
          <p:cNvPr id="387" name="Google Shape;387;p16"/>
          <p:cNvSpPr txBox="1"/>
          <p:nvPr/>
        </p:nvSpPr>
        <p:spPr>
          <a:xfrm>
            <a:off x="373750" y="2394063"/>
            <a:ext cx="6622200" cy="3417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 * Eliminate ROOT causes</a:t>
            </a:r>
            <a:r>
              <a:rPr lang="en-US" sz="2400">
                <a:solidFill>
                  <a:schemeClr val="dk1"/>
                </a:solidFill>
                <a:latin typeface="Calibri"/>
                <a:ea typeface="Calibri"/>
                <a:cs typeface="Calibri"/>
                <a:sym typeface="Calibri"/>
              </a:rPr>
              <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a:t>
            </a:r>
            <a:r>
              <a:rPr lang="en-US" sz="2400" b="1">
                <a:solidFill>
                  <a:schemeClr val="dk1"/>
                </a:solidFill>
                <a:latin typeface="Calibri"/>
                <a:ea typeface="Calibri"/>
                <a:cs typeface="Calibri"/>
                <a:sym typeface="Calibri"/>
              </a:rPr>
              <a:t>  Provide REAL support for ALL families</a:t>
            </a:r>
            <a:endParaRPr sz="2400" b="1">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  </a:t>
            </a:r>
            <a:r>
              <a:rPr lang="en-US" sz="2400" b="1">
                <a:solidFill>
                  <a:schemeClr val="dk1"/>
                </a:solidFill>
                <a:latin typeface="Calibri"/>
                <a:ea typeface="Calibri"/>
                <a:cs typeface="Calibri"/>
                <a:sym typeface="Calibri"/>
              </a:rPr>
              <a:t>Offer universal access to healing resources </a:t>
            </a:r>
            <a:br>
              <a:rPr lang="en-US" sz="2400" b="1">
                <a:solidFill>
                  <a:schemeClr val="dk1"/>
                </a:solidFill>
                <a:latin typeface="Calibri"/>
                <a:ea typeface="Calibri"/>
                <a:cs typeface="Calibri"/>
                <a:sym typeface="Calibri"/>
              </a:rPr>
            </a:br>
            <a:r>
              <a:rPr lang="en-US" sz="2400" b="1">
                <a:solidFill>
                  <a:schemeClr val="dk1"/>
                </a:solidFill>
                <a:latin typeface="Calibri"/>
                <a:ea typeface="Calibri"/>
                <a:cs typeface="Calibri"/>
                <a:sym typeface="Calibri"/>
              </a:rPr>
              <a:t>           to prevent and treat trauma</a:t>
            </a: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
            </a:r>
            <a:br>
              <a:rPr lang="en-US" sz="2400">
                <a:solidFill>
                  <a:schemeClr val="dk1"/>
                </a:solidFill>
                <a:latin typeface="Calibri"/>
                <a:ea typeface="Calibri"/>
                <a:cs typeface="Calibri"/>
                <a:sym typeface="Calibri"/>
              </a:rPr>
            </a:br>
            <a:r>
              <a:rPr lang="en-US" sz="2400" b="1">
                <a:solidFill>
                  <a:schemeClr val="dk1"/>
                </a:solidFill>
                <a:latin typeface="Calibri"/>
                <a:ea typeface="Calibri"/>
                <a:cs typeface="Calibri"/>
                <a:sym typeface="Calibri"/>
              </a:rPr>
              <a:t>*  Continued EXCELLENCE for ALL in</a:t>
            </a:r>
            <a:br>
              <a:rPr lang="en-US" sz="2400" b="1">
                <a:solidFill>
                  <a:schemeClr val="dk1"/>
                </a:solidFill>
                <a:latin typeface="Calibri"/>
                <a:ea typeface="Calibri"/>
                <a:cs typeface="Calibri"/>
                <a:sym typeface="Calibri"/>
              </a:rPr>
            </a:br>
            <a:r>
              <a:rPr lang="en-US" sz="2400" b="1">
                <a:solidFill>
                  <a:schemeClr val="dk1"/>
                </a:solidFill>
                <a:latin typeface="Calibri"/>
                <a:ea typeface="Calibri"/>
                <a:cs typeface="Calibri"/>
                <a:sym typeface="Calibri"/>
              </a:rPr>
              <a:t>       	Medical Care &amp; Human Services</a:t>
            </a:r>
            <a:endParaRPr sz="2400" b="1"/>
          </a:p>
        </p:txBody>
      </p:sp>
      <p:sp>
        <p:nvSpPr>
          <p:cNvPr id="388" name="Google Shape;388;p16"/>
          <p:cNvSpPr txBox="1"/>
          <p:nvPr/>
        </p:nvSpPr>
        <p:spPr>
          <a:xfrm>
            <a:off x="1979450" y="1526799"/>
            <a:ext cx="84543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PRIMARY PREVENTION i</a:t>
            </a:r>
            <a:r>
              <a:rPr lang="en-US" sz="3200">
                <a:solidFill>
                  <a:schemeClr val="dk1"/>
                </a:solidFill>
                <a:latin typeface="Calibri"/>
                <a:ea typeface="Calibri"/>
                <a:cs typeface="Calibri"/>
                <a:sym typeface="Calibri"/>
              </a:rPr>
              <a:t>s the key!</a:t>
            </a:r>
            <a:endParaRPr/>
          </a:p>
        </p:txBody>
      </p:sp>
      <p:pic>
        <p:nvPicPr>
          <p:cNvPr id="389" name="Google Shape;389;p16"/>
          <p:cNvPicPr preferRelativeResize="0"/>
          <p:nvPr/>
        </p:nvPicPr>
        <p:blipFill>
          <a:blip r:embed="rId3">
            <a:alphaModFix/>
          </a:blip>
          <a:stretch>
            <a:fillRect/>
          </a:stretch>
        </p:blipFill>
        <p:spPr>
          <a:xfrm>
            <a:off x="6920225" y="2223650"/>
            <a:ext cx="5023476" cy="3757827"/>
          </a:xfrm>
          <a:prstGeom prst="rect">
            <a:avLst/>
          </a:prstGeom>
          <a:noFill/>
          <a:ln>
            <a:noFill/>
          </a:ln>
        </p:spPr>
      </p:pic>
      <p:pic>
        <p:nvPicPr>
          <p:cNvPr id="390" name="Google Shape;390;p16"/>
          <p:cNvPicPr preferRelativeResize="0"/>
          <p:nvPr/>
        </p:nvPicPr>
        <p:blipFill>
          <a:blip r:embed="rId4">
            <a:alphaModFix/>
          </a:blip>
          <a:stretch>
            <a:fillRect/>
          </a:stretch>
        </p:blipFill>
        <p:spPr>
          <a:xfrm>
            <a:off x="0" y="6409050"/>
            <a:ext cx="12191999" cy="448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be22545077_0_21"/>
          <p:cNvSpPr txBox="1">
            <a:spLocks noGrp="1"/>
          </p:cNvSpPr>
          <p:nvPr>
            <p:ph type="title"/>
          </p:nvPr>
        </p:nvSpPr>
        <p:spPr>
          <a:xfrm>
            <a:off x="632525" y="474800"/>
            <a:ext cx="5207400" cy="1120200"/>
          </a:xfrm>
          <a:prstGeom prst="rect">
            <a:avLst/>
          </a:prstGeom>
          <a:solidFill>
            <a:srgbClr val="306B82"/>
          </a:solidFill>
          <a:ln w="38100" cap="flat" cmpd="sng">
            <a:solidFill>
              <a:srgbClr val="000000"/>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FFFFFF"/>
                </a:solidFill>
              </a:rPr>
              <a:t>Discussion Agenda</a:t>
            </a:r>
            <a:r>
              <a:rPr lang="en-US"/>
              <a:t>	</a:t>
            </a:r>
            <a:endParaRPr/>
          </a:p>
        </p:txBody>
      </p:sp>
      <p:sp>
        <p:nvSpPr>
          <p:cNvPr id="397" name="Google Shape;397;gbe22545077_0_21"/>
          <p:cNvSpPr txBox="1">
            <a:spLocks noGrp="1"/>
          </p:cNvSpPr>
          <p:nvPr>
            <p:ph type="body" idx="1"/>
          </p:nvPr>
        </p:nvSpPr>
        <p:spPr>
          <a:xfrm>
            <a:off x="730775" y="2000400"/>
            <a:ext cx="5010900" cy="4152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3200"/>
              <a:t>Reflective Practice</a:t>
            </a:r>
            <a:endParaRPr sz="3200"/>
          </a:p>
          <a:p>
            <a:pPr marL="0" lvl="0" indent="0" algn="l" rtl="0">
              <a:spcBef>
                <a:spcPts val="1000"/>
              </a:spcBef>
              <a:spcAft>
                <a:spcPts val="0"/>
              </a:spcAft>
              <a:buNone/>
            </a:pPr>
            <a:endParaRPr sz="2000"/>
          </a:p>
          <a:p>
            <a:pPr marL="0" lvl="0" indent="0" algn="l" rtl="0">
              <a:spcBef>
                <a:spcPts val="1000"/>
              </a:spcBef>
              <a:spcAft>
                <a:spcPts val="0"/>
              </a:spcAft>
              <a:buNone/>
            </a:pPr>
            <a:r>
              <a:rPr lang="en-US" sz="3200"/>
              <a:t>Q &amp; A</a:t>
            </a:r>
            <a:endParaRPr sz="3200"/>
          </a:p>
          <a:p>
            <a:pPr marL="0" lvl="0" indent="0" algn="l" rtl="0">
              <a:spcBef>
                <a:spcPts val="1000"/>
              </a:spcBef>
              <a:spcAft>
                <a:spcPts val="0"/>
              </a:spcAft>
              <a:buNone/>
            </a:pPr>
            <a:endParaRPr sz="2300"/>
          </a:p>
          <a:p>
            <a:pPr marL="0" lvl="0" indent="0" algn="l" rtl="0">
              <a:spcBef>
                <a:spcPts val="1000"/>
              </a:spcBef>
              <a:spcAft>
                <a:spcPts val="0"/>
              </a:spcAft>
              <a:buNone/>
            </a:pPr>
            <a:r>
              <a:rPr lang="en-US" sz="3200"/>
              <a:t>Regulatory Activity</a:t>
            </a:r>
            <a:endParaRPr sz="3200"/>
          </a:p>
          <a:p>
            <a:pPr marL="0" lvl="0" indent="0" algn="l" rtl="0">
              <a:spcBef>
                <a:spcPts val="1000"/>
              </a:spcBef>
              <a:spcAft>
                <a:spcPts val="0"/>
              </a:spcAft>
              <a:buNone/>
            </a:pPr>
            <a:endParaRPr sz="2300"/>
          </a:p>
          <a:p>
            <a:pPr marL="0" lvl="0" indent="0" algn="l" rtl="0">
              <a:spcBef>
                <a:spcPts val="1000"/>
              </a:spcBef>
              <a:spcAft>
                <a:spcPts val="0"/>
              </a:spcAft>
              <a:buNone/>
            </a:pPr>
            <a:r>
              <a:rPr lang="en-US" sz="3200"/>
              <a:t>Case</a:t>
            </a:r>
            <a:endParaRPr sz="3200"/>
          </a:p>
        </p:txBody>
      </p:sp>
      <p:pic>
        <p:nvPicPr>
          <p:cNvPr id="398" name="Google Shape;398;gbe22545077_0_21"/>
          <p:cNvPicPr preferRelativeResize="0"/>
          <p:nvPr/>
        </p:nvPicPr>
        <p:blipFill>
          <a:blip r:embed="rId3">
            <a:alphaModFix/>
          </a:blip>
          <a:stretch>
            <a:fillRect/>
          </a:stretch>
        </p:blipFill>
        <p:spPr>
          <a:xfrm>
            <a:off x="6872900" y="973800"/>
            <a:ext cx="4862374" cy="4469376"/>
          </a:xfrm>
          <a:prstGeom prst="rect">
            <a:avLst/>
          </a:prstGeom>
          <a:noFill/>
          <a:ln>
            <a:noFill/>
          </a:ln>
        </p:spPr>
      </p:pic>
      <p:pic>
        <p:nvPicPr>
          <p:cNvPr id="399" name="Google Shape;399;gbe22545077_0_21"/>
          <p:cNvPicPr preferRelativeResize="0"/>
          <p:nvPr/>
        </p:nvPicPr>
        <p:blipFill>
          <a:blip r:embed="rId4">
            <a:alphaModFix/>
          </a:blip>
          <a:stretch>
            <a:fillRect/>
          </a:stretch>
        </p:blipFill>
        <p:spPr>
          <a:xfrm>
            <a:off x="0" y="6153300"/>
            <a:ext cx="12191999" cy="704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bd3e4d6d7e_0_35"/>
          <p:cNvSpPr txBox="1">
            <a:spLocks noGrp="1"/>
          </p:cNvSpPr>
          <p:nvPr>
            <p:ph type="title"/>
          </p:nvPr>
        </p:nvSpPr>
        <p:spPr>
          <a:xfrm>
            <a:off x="762000" y="476250"/>
            <a:ext cx="7029300" cy="990600"/>
          </a:xfrm>
          <a:prstGeom prst="rect">
            <a:avLst/>
          </a:prstGeom>
          <a:solidFill>
            <a:srgbClr val="306B82"/>
          </a:solidFill>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FFFFFF"/>
                </a:solidFill>
              </a:rPr>
              <a:t>SAMPLE CASE:  Karen, age 54</a:t>
            </a:r>
            <a:endParaRPr>
              <a:solidFill>
                <a:srgbClr val="FFFFFF"/>
              </a:solidFill>
            </a:endParaRPr>
          </a:p>
        </p:txBody>
      </p:sp>
      <p:sp>
        <p:nvSpPr>
          <p:cNvPr id="406" name="Google Shape;406;gbd3e4d6d7e_0_35"/>
          <p:cNvSpPr txBox="1">
            <a:spLocks noGrp="1"/>
          </p:cNvSpPr>
          <p:nvPr>
            <p:ph type="body" idx="1"/>
          </p:nvPr>
        </p:nvSpPr>
        <p:spPr>
          <a:xfrm>
            <a:off x="838200" y="1911350"/>
            <a:ext cx="6791400" cy="36132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1000"/>
              </a:spcBef>
              <a:spcAft>
                <a:spcPts val="0"/>
              </a:spcAft>
              <a:buSzPts val="2400"/>
              <a:buChar char="•"/>
            </a:pPr>
            <a:r>
              <a:rPr lang="en-US" sz="2400"/>
              <a:t>Karen brought to ER for shortness of breath</a:t>
            </a:r>
            <a:br>
              <a:rPr lang="en-US" sz="2400"/>
            </a:br>
            <a:r>
              <a:rPr lang="en-US" sz="2400"/>
              <a:t>Severe Asthma - placed on Ventilator</a:t>
            </a:r>
            <a:br>
              <a:rPr lang="en-US" sz="2400"/>
            </a:br>
            <a:r>
              <a:rPr lang="en-US" sz="2400"/>
              <a:t>      (3rd ICU hospitalization in past year)</a:t>
            </a:r>
            <a:endParaRPr sz="2400"/>
          </a:p>
          <a:p>
            <a:pPr marL="457200" lvl="0" indent="-381000" algn="l" rtl="0">
              <a:lnSpc>
                <a:spcPct val="115000"/>
              </a:lnSpc>
              <a:spcBef>
                <a:spcPts val="0"/>
              </a:spcBef>
              <a:spcAft>
                <a:spcPts val="0"/>
              </a:spcAft>
              <a:buSzPts val="2400"/>
              <a:buChar char="•"/>
            </a:pPr>
            <a:r>
              <a:rPr lang="en-US" sz="2400"/>
              <a:t>Also has HTN (age 30), Heart Disease (age 48),</a:t>
            </a:r>
            <a:br>
              <a:rPr lang="en-US" sz="2400"/>
            </a:br>
            <a:r>
              <a:rPr lang="en-US" sz="2400"/>
              <a:t>       Depression (since her 30’s - untreated)</a:t>
            </a:r>
            <a:endParaRPr sz="2400"/>
          </a:p>
          <a:p>
            <a:pPr marL="457200" lvl="0" indent="-381000" algn="l" rtl="0">
              <a:lnSpc>
                <a:spcPct val="115000"/>
              </a:lnSpc>
              <a:spcBef>
                <a:spcPts val="0"/>
              </a:spcBef>
              <a:spcAft>
                <a:spcPts val="0"/>
              </a:spcAft>
              <a:buSzPts val="2400"/>
              <a:buChar char="•"/>
            </a:pPr>
            <a:r>
              <a:rPr lang="en-US" sz="2400"/>
              <a:t>Lives alone, disabled on Medicaid</a:t>
            </a:r>
            <a:endParaRPr sz="2400"/>
          </a:p>
          <a:p>
            <a:pPr marL="457200" lvl="0" indent="-381000" algn="l" rtl="0">
              <a:lnSpc>
                <a:spcPct val="115000"/>
              </a:lnSpc>
              <a:spcBef>
                <a:spcPts val="0"/>
              </a:spcBef>
              <a:spcAft>
                <a:spcPts val="0"/>
              </a:spcAft>
              <a:buSzPts val="2400"/>
              <a:buChar char="•"/>
            </a:pPr>
            <a:r>
              <a:rPr lang="en-US" sz="2400"/>
              <a:t>Recovers from acute asthma attack and goes</a:t>
            </a:r>
            <a:br>
              <a:rPr lang="en-US" sz="2400"/>
            </a:br>
            <a:r>
              <a:rPr lang="en-US" sz="2400"/>
              <a:t>       home on 12 daily meds</a:t>
            </a:r>
            <a:endParaRPr sz="2400"/>
          </a:p>
        </p:txBody>
      </p:sp>
      <p:pic>
        <p:nvPicPr>
          <p:cNvPr id="407" name="Google Shape;407;gbd3e4d6d7e_0_35"/>
          <p:cNvPicPr preferRelativeResize="0"/>
          <p:nvPr/>
        </p:nvPicPr>
        <p:blipFill>
          <a:blip r:embed="rId3">
            <a:alphaModFix/>
          </a:blip>
          <a:stretch>
            <a:fillRect/>
          </a:stretch>
        </p:blipFill>
        <p:spPr>
          <a:xfrm>
            <a:off x="0" y="6273225"/>
            <a:ext cx="12191999" cy="584775"/>
          </a:xfrm>
          <a:prstGeom prst="rect">
            <a:avLst/>
          </a:prstGeom>
          <a:noFill/>
          <a:ln>
            <a:noFill/>
          </a:ln>
        </p:spPr>
      </p:pic>
      <p:pic>
        <p:nvPicPr>
          <p:cNvPr id="408" name="Google Shape;408;gbd3e4d6d7e_0_35"/>
          <p:cNvPicPr preferRelativeResize="0"/>
          <p:nvPr/>
        </p:nvPicPr>
        <p:blipFill rotWithShape="1">
          <a:blip r:embed="rId4">
            <a:alphaModFix/>
          </a:blip>
          <a:srcRect t="7502" r="7595" b="7916"/>
          <a:stretch/>
        </p:blipFill>
        <p:spPr>
          <a:xfrm>
            <a:off x="8200875" y="666750"/>
            <a:ext cx="3676800" cy="5048251"/>
          </a:xfrm>
          <a:prstGeom prst="rect">
            <a:avLst/>
          </a:prstGeom>
          <a:noFill/>
          <a:ln>
            <a:noFill/>
          </a:ln>
        </p:spPr>
      </p:pic>
      <p:sp>
        <p:nvSpPr>
          <p:cNvPr id="409" name="Google Shape;409;gbd3e4d6d7e_0_35"/>
          <p:cNvSpPr txBox="1"/>
          <p:nvPr/>
        </p:nvSpPr>
        <p:spPr>
          <a:xfrm>
            <a:off x="895350" y="5635875"/>
            <a:ext cx="642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Karen is a real case, name &amp; details changed to protect anonymity</a:t>
            </a:r>
            <a:endParaRPr sz="18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bd3e4d6d7e_0_48"/>
          <p:cNvSpPr txBox="1">
            <a:spLocks noGrp="1"/>
          </p:cNvSpPr>
          <p:nvPr>
            <p:ph type="title"/>
          </p:nvPr>
        </p:nvSpPr>
        <p:spPr>
          <a:xfrm>
            <a:off x="1285875" y="298450"/>
            <a:ext cx="9505800" cy="742800"/>
          </a:xfrm>
          <a:prstGeom prst="rect">
            <a:avLst/>
          </a:prstGeom>
          <a:solidFill>
            <a:srgbClr val="306B82"/>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a:solidFill>
                  <a:srgbClr val="FFFFFF"/>
                </a:solidFill>
              </a:rPr>
              <a:t>SAMPLE CASE:  Karen - Life Course</a:t>
            </a:r>
            <a:endParaRPr>
              <a:solidFill>
                <a:srgbClr val="FFFFFF"/>
              </a:solidFill>
            </a:endParaRPr>
          </a:p>
        </p:txBody>
      </p:sp>
      <p:pic>
        <p:nvPicPr>
          <p:cNvPr id="416" name="Google Shape;416;gbd3e4d6d7e_0_48"/>
          <p:cNvPicPr preferRelativeResize="0"/>
          <p:nvPr/>
        </p:nvPicPr>
        <p:blipFill>
          <a:blip r:embed="rId3">
            <a:alphaModFix/>
          </a:blip>
          <a:stretch>
            <a:fillRect/>
          </a:stretch>
        </p:blipFill>
        <p:spPr>
          <a:xfrm>
            <a:off x="0" y="6273225"/>
            <a:ext cx="12191999" cy="584775"/>
          </a:xfrm>
          <a:prstGeom prst="rect">
            <a:avLst/>
          </a:prstGeom>
          <a:noFill/>
          <a:ln>
            <a:noFill/>
          </a:ln>
        </p:spPr>
      </p:pic>
      <p:cxnSp>
        <p:nvCxnSpPr>
          <p:cNvPr id="417" name="Google Shape;417;gbd3e4d6d7e_0_48"/>
          <p:cNvCxnSpPr/>
          <p:nvPr/>
        </p:nvCxnSpPr>
        <p:spPr>
          <a:xfrm>
            <a:off x="1644167" y="4810170"/>
            <a:ext cx="3600" cy="704700"/>
          </a:xfrm>
          <a:prstGeom prst="straightConnector1">
            <a:avLst/>
          </a:prstGeom>
          <a:noFill/>
          <a:ln w="57150" cap="flat" cmpd="sng">
            <a:solidFill>
              <a:srgbClr val="FF0000"/>
            </a:solidFill>
            <a:prstDash val="solid"/>
            <a:miter lim="800000"/>
            <a:headEnd type="stealth" w="med" len="med"/>
            <a:tailEnd type="none" w="sm" len="sm"/>
          </a:ln>
        </p:spPr>
      </p:cxnSp>
      <p:cxnSp>
        <p:nvCxnSpPr>
          <p:cNvPr id="418" name="Google Shape;418;gbd3e4d6d7e_0_48"/>
          <p:cNvCxnSpPr/>
          <p:nvPr/>
        </p:nvCxnSpPr>
        <p:spPr>
          <a:xfrm>
            <a:off x="3724275" y="4791075"/>
            <a:ext cx="0" cy="742800"/>
          </a:xfrm>
          <a:prstGeom prst="straightConnector1">
            <a:avLst/>
          </a:prstGeom>
          <a:noFill/>
          <a:ln w="57150" cap="flat" cmpd="sng">
            <a:solidFill>
              <a:srgbClr val="FF0000"/>
            </a:solidFill>
            <a:prstDash val="solid"/>
            <a:miter lim="800000"/>
            <a:headEnd type="stealth" w="med" len="med"/>
            <a:tailEnd type="none" w="sm" len="sm"/>
          </a:ln>
        </p:spPr>
      </p:cxnSp>
      <p:cxnSp>
        <p:nvCxnSpPr>
          <p:cNvPr id="419" name="Google Shape;419;gbd3e4d6d7e_0_48"/>
          <p:cNvCxnSpPr/>
          <p:nvPr/>
        </p:nvCxnSpPr>
        <p:spPr>
          <a:xfrm flipH="1">
            <a:off x="5964492" y="4805320"/>
            <a:ext cx="3000" cy="714300"/>
          </a:xfrm>
          <a:prstGeom prst="straightConnector1">
            <a:avLst/>
          </a:prstGeom>
          <a:noFill/>
          <a:ln w="57150" cap="flat" cmpd="sng">
            <a:solidFill>
              <a:srgbClr val="FF0000"/>
            </a:solidFill>
            <a:prstDash val="solid"/>
            <a:miter lim="800000"/>
            <a:headEnd type="stealth" w="med" len="med"/>
            <a:tailEnd type="none" w="sm" len="sm"/>
          </a:ln>
        </p:spPr>
      </p:cxnSp>
      <p:sp>
        <p:nvSpPr>
          <p:cNvPr id="420" name="Google Shape;420;gbd3e4d6d7e_0_48"/>
          <p:cNvSpPr txBox="1"/>
          <p:nvPr/>
        </p:nvSpPr>
        <p:spPr>
          <a:xfrm>
            <a:off x="723900" y="5552975"/>
            <a:ext cx="8191500" cy="55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Calibri"/>
                <a:ea typeface="Calibri"/>
                <a:cs typeface="Calibri"/>
                <a:sym typeface="Calibri"/>
              </a:rPr>
              <a:t>What happened here to change Karen’s Brain-Body Regulation?</a:t>
            </a:r>
            <a:endParaRPr sz="2400">
              <a:latin typeface="Calibri"/>
              <a:ea typeface="Calibri"/>
              <a:cs typeface="Calibri"/>
              <a:sym typeface="Calibri"/>
            </a:endParaRPr>
          </a:p>
        </p:txBody>
      </p:sp>
      <p:pic>
        <p:nvPicPr>
          <p:cNvPr id="421" name="Google Shape;421;gbd3e4d6d7e_0_48"/>
          <p:cNvPicPr preferRelativeResize="0"/>
          <p:nvPr/>
        </p:nvPicPr>
        <p:blipFill>
          <a:blip r:embed="rId4">
            <a:alphaModFix/>
          </a:blip>
          <a:stretch>
            <a:fillRect/>
          </a:stretch>
        </p:blipFill>
        <p:spPr>
          <a:xfrm>
            <a:off x="609525" y="1391675"/>
            <a:ext cx="10858501" cy="3380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bd3e4d6d7e_0_57"/>
          <p:cNvSpPr txBox="1">
            <a:spLocks noGrp="1"/>
          </p:cNvSpPr>
          <p:nvPr>
            <p:ph type="title"/>
          </p:nvPr>
        </p:nvSpPr>
        <p:spPr>
          <a:xfrm>
            <a:off x="838200" y="365125"/>
            <a:ext cx="5019600" cy="863700"/>
          </a:xfrm>
          <a:prstGeom prst="rect">
            <a:avLst/>
          </a:prstGeom>
          <a:solidFill>
            <a:srgbClr val="306B82"/>
          </a:solidFill>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FFFFFF"/>
                </a:solidFill>
              </a:rPr>
              <a:t> CASE:  More History</a:t>
            </a:r>
            <a:endParaRPr>
              <a:solidFill>
                <a:srgbClr val="FFFFFF"/>
              </a:solidFill>
            </a:endParaRPr>
          </a:p>
        </p:txBody>
      </p:sp>
      <p:sp>
        <p:nvSpPr>
          <p:cNvPr id="428" name="Google Shape;428;gbd3e4d6d7e_0_57"/>
          <p:cNvSpPr txBox="1">
            <a:spLocks noGrp="1"/>
          </p:cNvSpPr>
          <p:nvPr>
            <p:ph type="body" idx="1"/>
          </p:nvPr>
        </p:nvSpPr>
        <p:spPr>
          <a:xfrm>
            <a:off x="523875" y="1835150"/>
            <a:ext cx="7020000" cy="35559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1000"/>
              </a:spcBef>
              <a:spcAft>
                <a:spcPts val="0"/>
              </a:spcAft>
              <a:buSzPts val="2400"/>
              <a:buChar char="•"/>
            </a:pPr>
            <a:r>
              <a:rPr lang="en-US" sz="2400"/>
              <a:t>Primary Care Doc and Karen talk about SLEEP</a:t>
            </a:r>
            <a:br>
              <a:rPr lang="en-US" sz="2400"/>
            </a:br>
            <a:r>
              <a:rPr lang="en-US" sz="2400"/>
              <a:t>- Hasn’t slept well in years, “maybe my whole life”</a:t>
            </a:r>
            <a:br>
              <a:rPr lang="en-US" sz="2400"/>
            </a:br>
            <a:r>
              <a:rPr lang="en-US" sz="2400"/>
              <a:t>- Neighborhood violence, hears gunshots</a:t>
            </a:r>
            <a:br>
              <a:rPr lang="en-US" sz="2400"/>
            </a:br>
            <a:endParaRPr sz="2400"/>
          </a:p>
          <a:p>
            <a:pPr marL="457200" lvl="0" indent="-381000" algn="l" rtl="0">
              <a:lnSpc>
                <a:spcPct val="115000"/>
              </a:lnSpc>
              <a:spcBef>
                <a:spcPts val="0"/>
              </a:spcBef>
              <a:spcAft>
                <a:spcPts val="0"/>
              </a:spcAft>
              <a:buSzPts val="2400"/>
              <a:buChar char="•"/>
            </a:pPr>
            <a:r>
              <a:rPr lang="en-US" sz="2400"/>
              <a:t>When Karen was ready and asthma was stable,</a:t>
            </a:r>
            <a:br>
              <a:rPr lang="en-US" sz="2400"/>
            </a:br>
            <a:r>
              <a:rPr lang="en-US" sz="2400"/>
              <a:t>discussed her childhood experience</a:t>
            </a:r>
            <a:br>
              <a:rPr lang="en-US" sz="2400"/>
            </a:br>
            <a:r>
              <a:rPr lang="en-US" sz="2400"/>
              <a:t>- Grew up in inner city</a:t>
            </a:r>
            <a:br>
              <a:rPr lang="en-US" sz="2400"/>
            </a:br>
            <a:r>
              <a:rPr lang="en-US" sz="2400"/>
              <a:t>- 6+ childhood adversities</a:t>
            </a:r>
            <a:endParaRPr sz="2400"/>
          </a:p>
          <a:p>
            <a:pPr marL="0" lvl="0" indent="0" algn="l" rtl="0">
              <a:lnSpc>
                <a:spcPct val="115000"/>
              </a:lnSpc>
              <a:spcBef>
                <a:spcPts val="1000"/>
              </a:spcBef>
              <a:spcAft>
                <a:spcPts val="0"/>
              </a:spcAft>
              <a:buNone/>
            </a:pPr>
            <a:endParaRPr sz="2400"/>
          </a:p>
        </p:txBody>
      </p:sp>
      <p:pic>
        <p:nvPicPr>
          <p:cNvPr id="429" name="Google Shape;429;gbd3e4d6d7e_0_57"/>
          <p:cNvPicPr preferRelativeResize="0"/>
          <p:nvPr/>
        </p:nvPicPr>
        <p:blipFill>
          <a:blip r:embed="rId3">
            <a:alphaModFix/>
          </a:blip>
          <a:stretch>
            <a:fillRect/>
          </a:stretch>
        </p:blipFill>
        <p:spPr>
          <a:xfrm>
            <a:off x="0" y="6273225"/>
            <a:ext cx="12191999" cy="584775"/>
          </a:xfrm>
          <a:prstGeom prst="rect">
            <a:avLst/>
          </a:prstGeom>
          <a:noFill/>
          <a:ln>
            <a:noFill/>
          </a:ln>
        </p:spPr>
      </p:pic>
      <p:pic>
        <p:nvPicPr>
          <p:cNvPr id="430" name="Google Shape;430;gbd3e4d6d7e_0_57"/>
          <p:cNvPicPr preferRelativeResize="0"/>
          <p:nvPr/>
        </p:nvPicPr>
        <p:blipFill rotWithShape="1">
          <a:blip r:embed="rId4">
            <a:alphaModFix/>
          </a:blip>
          <a:srcRect l="-13160" r="13160"/>
          <a:stretch/>
        </p:blipFill>
        <p:spPr>
          <a:xfrm>
            <a:off x="7715250" y="1990850"/>
            <a:ext cx="4156469" cy="32004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bd3e4d6d7e_0_72"/>
          <p:cNvSpPr txBox="1">
            <a:spLocks noGrp="1"/>
          </p:cNvSpPr>
          <p:nvPr>
            <p:ph type="title"/>
          </p:nvPr>
        </p:nvSpPr>
        <p:spPr>
          <a:xfrm>
            <a:off x="981075" y="374650"/>
            <a:ext cx="10191900" cy="749400"/>
          </a:xfrm>
          <a:prstGeom prst="rect">
            <a:avLst/>
          </a:prstGeom>
          <a:solidFill>
            <a:srgbClr val="306B82"/>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4000">
                <a:solidFill>
                  <a:srgbClr val="FFFFFF"/>
                </a:solidFill>
              </a:rPr>
              <a:t>CASE:  Karen - Different Look at Diagnoses</a:t>
            </a:r>
            <a:endParaRPr sz="4000">
              <a:solidFill>
                <a:srgbClr val="FFFFFF"/>
              </a:solidFill>
            </a:endParaRPr>
          </a:p>
        </p:txBody>
      </p:sp>
      <p:pic>
        <p:nvPicPr>
          <p:cNvPr id="437" name="Google Shape;437;gbd3e4d6d7e_0_72"/>
          <p:cNvPicPr preferRelativeResize="0"/>
          <p:nvPr/>
        </p:nvPicPr>
        <p:blipFill>
          <a:blip r:embed="rId3">
            <a:alphaModFix/>
          </a:blip>
          <a:stretch>
            <a:fillRect/>
          </a:stretch>
        </p:blipFill>
        <p:spPr>
          <a:xfrm>
            <a:off x="-18975" y="6273225"/>
            <a:ext cx="12191999" cy="584775"/>
          </a:xfrm>
          <a:prstGeom prst="rect">
            <a:avLst/>
          </a:prstGeom>
          <a:noFill/>
          <a:ln>
            <a:noFill/>
          </a:ln>
        </p:spPr>
      </p:pic>
      <p:pic>
        <p:nvPicPr>
          <p:cNvPr id="438" name="Google Shape;438;gbd3e4d6d7e_0_72"/>
          <p:cNvPicPr preferRelativeResize="0"/>
          <p:nvPr/>
        </p:nvPicPr>
        <p:blipFill>
          <a:blip r:embed="rId4">
            <a:alphaModFix/>
          </a:blip>
          <a:stretch>
            <a:fillRect/>
          </a:stretch>
        </p:blipFill>
        <p:spPr>
          <a:xfrm>
            <a:off x="395363" y="1437875"/>
            <a:ext cx="11363323" cy="45215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bd3e4d6d7e_0_87"/>
          <p:cNvSpPr txBox="1">
            <a:spLocks noGrp="1"/>
          </p:cNvSpPr>
          <p:nvPr>
            <p:ph type="title"/>
          </p:nvPr>
        </p:nvSpPr>
        <p:spPr>
          <a:xfrm>
            <a:off x="1200150" y="376525"/>
            <a:ext cx="4962600" cy="866700"/>
          </a:xfrm>
          <a:prstGeom prst="rect">
            <a:avLst/>
          </a:prstGeom>
          <a:solidFill>
            <a:srgbClr val="306B82"/>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a:solidFill>
                  <a:srgbClr val="FFFFFF"/>
                </a:solidFill>
              </a:rPr>
              <a:t>Karen - a new Crisis</a:t>
            </a:r>
            <a:endParaRPr>
              <a:solidFill>
                <a:srgbClr val="FFFFFF"/>
              </a:solidFill>
            </a:endParaRPr>
          </a:p>
        </p:txBody>
      </p:sp>
      <p:sp>
        <p:nvSpPr>
          <p:cNvPr id="445" name="Google Shape;445;gbd3e4d6d7e_0_87"/>
          <p:cNvSpPr txBox="1">
            <a:spLocks noGrp="1"/>
          </p:cNvSpPr>
          <p:nvPr>
            <p:ph type="body" idx="1"/>
          </p:nvPr>
        </p:nvSpPr>
        <p:spPr>
          <a:xfrm>
            <a:off x="762000" y="1529976"/>
            <a:ext cx="6791400" cy="44565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1000"/>
              </a:spcBef>
              <a:spcAft>
                <a:spcPts val="0"/>
              </a:spcAft>
              <a:buSzPts val="2400"/>
              <a:buChar char="•"/>
            </a:pPr>
            <a:r>
              <a:rPr lang="en-US" sz="2400"/>
              <a:t>After being stable for 2+ years, Karen rehospitalized with asthma &gt;&gt; back to ICU</a:t>
            </a:r>
            <a:endParaRPr sz="2400"/>
          </a:p>
          <a:p>
            <a:pPr marL="0" lvl="0" indent="0" algn="ctr" rtl="0">
              <a:lnSpc>
                <a:spcPct val="115000"/>
              </a:lnSpc>
              <a:spcBef>
                <a:spcPts val="1000"/>
              </a:spcBef>
              <a:spcAft>
                <a:spcPts val="0"/>
              </a:spcAft>
              <a:buNone/>
            </a:pPr>
            <a:r>
              <a:rPr lang="en-US" b="1"/>
              <a:t>What happened?</a:t>
            </a:r>
            <a:endParaRPr b="1"/>
          </a:p>
          <a:p>
            <a:pPr marL="457200" lvl="0" indent="-381000" algn="l" rtl="0">
              <a:lnSpc>
                <a:spcPct val="115000"/>
              </a:lnSpc>
              <a:spcBef>
                <a:spcPts val="1000"/>
              </a:spcBef>
              <a:spcAft>
                <a:spcPts val="0"/>
              </a:spcAft>
              <a:buSzPts val="2400"/>
              <a:buChar char="•"/>
            </a:pPr>
            <a:r>
              <a:rPr lang="en-US" sz="2400"/>
              <a:t>Daughter homeless after house fire</a:t>
            </a:r>
            <a:endParaRPr sz="2400"/>
          </a:p>
          <a:p>
            <a:pPr marL="457200" lvl="0" indent="-381000" algn="l" rtl="0">
              <a:lnSpc>
                <a:spcPct val="115000"/>
              </a:lnSpc>
              <a:spcBef>
                <a:spcPts val="0"/>
              </a:spcBef>
              <a:spcAft>
                <a:spcPts val="0"/>
              </a:spcAft>
              <a:buSzPts val="2400"/>
              <a:buChar char="•"/>
            </a:pPr>
            <a:r>
              <a:rPr lang="en-US" sz="2400"/>
              <a:t>DCFS places grandchildren in foster care</a:t>
            </a:r>
            <a:endParaRPr sz="2400"/>
          </a:p>
          <a:p>
            <a:pPr marL="457200" lvl="0" indent="-381000" algn="l" rtl="0">
              <a:lnSpc>
                <a:spcPct val="115000"/>
              </a:lnSpc>
              <a:spcBef>
                <a:spcPts val="0"/>
              </a:spcBef>
              <a:spcAft>
                <a:spcPts val="0"/>
              </a:spcAft>
              <a:buSzPts val="2400"/>
              <a:buChar char="•"/>
            </a:pPr>
            <a:r>
              <a:rPr lang="en-US" sz="2400"/>
              <a:t>Karen very angry - feels DCFS judged wrongly daughter as “unfit mother” because she is Black</a:t>
            </a:r>
            <a:endParaRPr sz="2400"/>
          </a:p>
          <a:p>
            <a:pPr marL="0" lvl="0" indent="0" algn="ctr" rtl="0">
              <a:lnSpc>
                <a:spcPct val="100000"/>
              </a:lnSpc>
              <a:spcBef>
                <a:spcPts val="1000"/>
              </a:spcBef>
              <a:spcAft>
                <a:spcPts val="0"/>
              </a:spcAft>
              <a:buNone/>
            </a:pPr>
            <a:r>
              <a:rPr lang="en-US" sz="2600" b="1"/>
              <a:t>Could experience of injustice upset Brain-Body?</a:t>
            </a:r>
            <a:br>
              <a:rPr lang="en-US" sz="2600" b="1"/>
            </a:br>
            <a:r>
              <a:rPr lang="en-US" sz="2600" b="1"/>
              <a:t>What is our response?</a:t>
            </a:r>
            <a:endParaRPr sz="2200"/>
          </a:p>
        </p:txBody>
      </p:sp>
      <p:pic>
        <p:nvPicPr>
          <p:cNvPr id="446" name="Google Shape;446;gbd3e4d6d7e_0_87"/>
          <p:cNvPicPr preferRelativeResize="0"/>
          <p:nvPr/>
        </p:nvPicPr>
        <p:blipFill>
          <a:blip r:embed="rId3">
            <a:alphaModFix/>
          </a:blip>
          <a:stretch>
            <a:fillRect/>
          </a:stretch>
        </p:blipFill>
        <p:spPr>
          <a:xfrm>
            <a:off x="0" y="6273225"/>
            <a:ext cx="12191999" cy="584775"/>
          </a:xfrm>
          <a:prstGeom prst="rect">
            <a:avLst/>
          </a:prstGeom>
          <a:noFill/>
          <a:ln>
            <a:noFill/>
          </a:ln>
        </p:spPr>
      </p:pic>
      <p:pic>
        <p:nvPicPr>
          <p:cNvPr id="447" name="Google Shape;447;gbd3e4d6d7e_0_87"/>
          <p:cNvPicPr preferRelativeResize="0"/>
          <p:nvPr/>
        </p:nvPicPr>
        <p:blipFill rotWithShape="1">
          <a:blip r:embed="rId4">
            <a:alphaModFix/>
          </a:blip>
          <a:srcRect l="20134" r="10290"/>
          <a:stretch/>
        </p:blipFill>
        <p:spPr>
          <a:xfrm>
            <a:off x="8321700" y="1466850"/>
            <a:ext cx="3343278" cy="3511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
          <p:cNvSpPr/>
          <p:nvPr/>
        </p:nvSpPr>
        <p:spPr>
          <a:xfrm>
            <a:off x="0" y="0"/>
            <a:ext cx="12192000" cy="6858000"/>
          </a:xfrm>
          <a:prstGeom prst="rect">
            <a:avLst/>
          </a:prstGeom>
          <a:solidFill>
            <a:srgbClr val="6D829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2"/>
          <p:cNvSpPr/>
          <p:nvPr/>
        </p:nvSpPr>
        <p:spPr>
          <a:xfrm>
            <a:off x="477012" y="480060"/>
            <a:ext cx="112380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198" name="Google Shape;198;p2" descr="http://static1.squarespace.com/static/5183c058e4b065e39b3de2ee/t/56ca907a1bbee09ef65a89f8/1456115857057/"/>
          <p:cNvPicPr preferRelativeResize="0"/>
          <p:nvPr/>
        </p:nvPicPr>
        <p:blipFill rotWithShape="1">
          <a:blip r:embed="rId3">
            <a:alphaModFix/>
          </a:blip>
          <a:srcRect r="44251"/>
          <a:stretch/>
        </p:blipFill>
        <p:spPr>
          <a:xfrm>
            <a:off x="0" y="0"/>
            <a:ext cx="9244050" cy="6052325"/>
          </a:xfrm>
          <a:prstGeom prst="rect">
            <a:avLst/>
          </a:prstGeom>
          <a:noFill/>
          <a:ln>
            <a:noFill/>
          </a:ln>
        </p:spPr>
      </p:pic>
      <p:sp>
        <p:nvSpPr>
          <p:cNvPr id="199" name="Google Shape;199;p2"/>
          <p:cNvSpPr txBox="1">
            <a:spLocks noGrp="1"/>
          </p:cNvSpPr>
          <p:nvPr>
            <p:ph type="body" idx="4294967295"/>
          </p:nvPr>
        </p:nvSpPr>
        <p:spPr>
          <a:xfrm>
            <a:off x="5727300" y="63"/>
            <a:ext cx="6464700" cy="6052200"/>
          </a:xfrm>
          <a:prstGeom prst="rect">
            <a:avLst/>
          </a:prstGeom>
          <a:solidFill>
            <a:srgbClr val="D8E2F3"/>
          </a:solidFill>
          <a:ln>
            <a:noFill/>
          </a:ln>
        </p:spPr>
        <p:txBody>
          <a:bodyPr spcFirstLastPara="1" wrap="square" lIns="91425" tIns="45700" rIns="91425" bIns="45700" anchor="t" anchorCtr="0">
            <a:normAutofit/>
          </a:bodyPr>
          <a:lstStyle/>
          <a:p>
            <a:pPr marL="685800" lvl="1" indent="-228600" algn="l" rtl="0">
              <a:lnSpc>
                <a:spcPct val="90000"/>
              </a:lnSpc>
              <a:spcBef>
                <a:spcPts val="0"/>
              </a:spcBef>
              <a:spcAft>
                <a:spcPts val="0"/>
              </a:spcAft>
              <a:buClr>
                <a:schemeClr val="dk1"/>
              </a:buClr>
              <a:buSzPts val="1000"/>
              <a:buNone/>
            </a:pPr>
            <a:endParaRPr sz="1000" b="1"/>
          </a:p>
          <a:p>
            <a:pPr marL="0" lvl="0" indent="0" algn="l" rtl="0">
              <a:lnSpc>
                <a:spcPct val="90000"/>
              </a:lnSpc>
              <a:spcBef>
                <a:spcPts val="0"/>
              </a:spcBef>
              <a:spcAft>
                <a:spcPts val="0"/>
              </a:spcAft>
              <a:buNone/>
            </a:pPr>
            <a:endParaRPr sz="3000"/>
          </a:p>
          <a:p>
            <a:pPr marL="0" lvl="0" indent="0" algn="l" rtl="0">
              <a:lnSpc>
                <a:spcPct val="90000"/>
              </a:lnSpc>
              <a:spcBef>
                <a:spcPts val="0"/>
              </a:spcBef>
              <a:spcAft>
                <a:spcPts val="0"/>
              </a:spcAft>
              <a:buNone/>
            </a:pPr>
            <a:endParaRPr sz="3000"/>
          </a:p>
          <a:p>
            <a:pPr marL="457200" lvl="0" indent="-406400" algn="l" rtl="0">
              <a:lnSpc>
                <a:spcPct val="90000"/>
              </a:lnSpc>
              <a:spcBef>
                <a:spcPts val="0"/>
              </a:spcBef>
              <a:spcAft>
                <a:spcPts val="0"/>
              </a:spcAft>
              <a:buSzPts val="2800"/>
              <a:buChar char="•"/>
            </a:pPr>
            <a:r>
              <a:rPr lang="en-US" sz="3000"/>
              <a:t>Understanding Health Disparity requires confronting Racial Trauma and all discrimination-oppression</a:t>
            </a:r>
            <a:endParaRPr sz="3000"/>
          </a:p>
          <a:p>
            <a:pPr marL="685800" lvl="1" indent="-165100" algn="l" rtl="0">
              <a:lnSpc>
                <a:spcPct val="90000"/>
              </a:lnSpc>
              <a:spcBef>
                <a:spcPts val="0"/>
              </a:spcBef>
              <a:spcAft>
                <a:spcPts val="0"/>
              </a:spcAft>
              <a:buClr>
                <a:schemeClr val="dk1"/>
              </a:buClr>
              <a:buSzPts val="1000"/>
              <a:buNone/>
            </a:pPr>
            <a:endParaRPr sz="3000"/>
          </a:p>
          <a:p>
            <a:pPr marL="457200" lvl="0" indent="-419100" algn="l" rtl="0">
              <a:lnSpc>
                <a:spcPct val="90000"/>
              </a:lnSpc>
              <a:spcBef>
                <a:spcPts val="0"/>
              </a:spcBef>
              <a:spcAft>
                <a:spcPts val="0"/>
              </a:spcAft>
              <a:buSzPts val="3000"/>
              <a:buChar char="•"/>
            </a:pPr>
            <a:r>
              <a:rPr lang="en-US" sz="3000"/>
              <a:t>Racism and Discrimination are Trauma</a:t>
            </a:r>
            <a:endParaRPr sz="3000"/>
          </a:p>
          <a:p>
            <a:pPr marL="685800" lvl="1" indent="-165100" algn="l" rtl="0">
              <a:lnSpc>
                <a:spcPct val="90000"/>
              </a:lnSpc>
              <a:spcBef>
                <a:spcPts val="0"/>
              </a:spcBef>
              <a:spcAft>
                <a:spcPts val="0"/>
              </a:spcAft>
              <a:buClr>
                <a:schemeClr val="dk1"/>
              </a:buClr>
              <a:buSzPts val="1000"/>
              <a:buNone/>
            </a:pPr>
            <a:endParaRPr sz="3000"/>
          </a:p>
          <a:p>
            <a:pPr marL="457200" lvl="0" indent="-419100" algn="l" rtl="0">
              <a:lnSpc>
                <a:spcPct val="90000"/>
              </a:lnSpc>
              <a:spcBef>
                <a:spcPts val="0"/>
              </a:spcBef>
              <a:spcAft>
                <a:spcPts val="0"/>
              </a:spcAft>
              <a:buSzPts val="3000"/>
              <a:buChar char="•"/>
            </a:pPr>
            <a:r>
              <a:rPr lang="en-US" sz="3000"/>
              <a:t>Model of Brain-Body Regulation to understand Health Disparity </a:t>
            </a:r>
            <a:br>
              <a:rPr lang="en-US" sz="3000"/>
            </a:br>
            <a:r>
              <a:rPr lang="en-US" sz="3000"/>
              <a:t>and provide effective solutions </a:t>
            </a:r>
            <a:endParaRPr sz="3000"/>
          </a:p>
        </p:txBody>
      </p:sp>
      <p:pic>
        <p:nvPicPr>
          <p:cNvPr id="200" name="Google Shape;200;p2"/>
          <p:cNvPicPr preferRelativeResize="0"/>
          <p:nvPr/>
        </p:nvPicPr>
        <p:blipFill>
          <a:blip r:embed="rId4">
            <a:alphaModFix/>
          </a:blip>
          <a:stretch>
            <a:fillRect/>
          </a:stretch>
        </p:blipFill>
        <p:spPr>
          <a:xfrm>
            <a:off x="0" y="6052098"/>
            <a:ext cx="12191999" cy="8059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2"/>
        <p:cNvGrpSpPr/>
        <p:nvPr/>
      </p:nvGrpSpPr>
      <p:grpSpPr>
        <a:xfrm>
          <a:off x="0" y="0"/>
          <a:ext cx="0" cy="0"/>
          <a:chOff x="0" y="0"/>
          <a:chExt cx="0" cy="0"/>
        </a:xfrm>
      </p:grpSpPr>
      <p:sp>
        <p:nvSpPr>
          <p:cNvPr id="453" name="Google Shape;453;gbe22545077_1_369"/>
          <p:cNvSpPr/>
          <p:nvPr/>
        </p:nvSpPr>
        <p:spPr>
          <a:xfrm>
            <a:off x="462058" y="450221"/>
            <a:ext cx="4402500" cy="391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54" name="Google Shape;454;gbe22545077_1_369"/>
          <p:cNvSpPr txBox="1">
            <a:spLocks noGrp="1"/>
          </p:cNvSpPr>
          <p:nvPr>
            <p:ph type="title"/>
          </p:nvPr>
        </p:nvSpPr>
        <p:spPr>
          <a:xfrm>
            <a:off x="774700" y="838200"/>
            <a:ext cx="3759300" cy="3340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400"/>
              <a:buFont typeface="Calibri"/>
              <a:buNone/>
            </a:pPr>
            <a:r>
              <a:rPr lang="en-US">
                <a:solidFill>
                  <a:srgbClr val="FFFFFF"/>
                </a:solidFill>
              </a:rPr>
              <a:t>Thank</a:t>
            </a:r>
            <a:endParaRPr>
              <a:solidFill>
                <a:srgbClr val="FFFFFF"/>
              </a:solidFill>
            </a:endParaRPr>
          </a:p>
          <a:p>
            <a:pPr marL="0" lvl="0" indent="0" algn="ctr" rtl="0">
              <a:lnSpc>
                <a:spcPct val="90000"/>
              </a:lnSpc>
              <a:spcBef>
                <a:spcPts val="0"/>
              </a:spcBef>
              <a:spcAft>
                <a:spcPts val="0"/>
              </a:spcAft>
              <a:buClr>
                <a:srgbClr val="FFFFFF"/>
              </a:buClr>
              <a:buSzPts val="4400"/>
              <a:buFont typeface="Calibri"/>
              <a:buNone/>
            </a:pPr>
            <a:r>
              <a:rPr lang="en-US">
                <a:solidFill>
                  <a:srgbClr val="FFFFFF"/>
                </a:solidFill>
              </a:rPr>
              <a:t>You!</a:t>
            </a:r>
            <a:endParaRPr>
              <a:solidFill>
                <a:srgbClr val="FFFFFF"/>
              </a:solidFill>
            </a:endParaRPr>
          </a:p>
        </p:txBody>
      </p:sp>
      <p:sp>
        <p:nvSpPr>
          <p:cNvPr id="455" name="Google Shape;455;gbe22545077_1_369"/>
          <p:cNvSpPr/>
          <p:nvPr/>
        </p:nvSpPr>
        <p:spPr>
          <a:xfrm>
            <a:off x="5048949" y="450221"/>
            <a:ext cx="2115600" cy="18990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56" name="Google Shape;456;gbe22545077_1_369"/>
          <p:cNvSpPr/>
          <p:nvPr/>
        </p:nvSpPr>
        <p:spPr>
          <a:xfrm>
            <a:off x="5048949" y="2502049"/>
            <a:ext cx="2115600" cy="1866300"/>
          </a:xfrm>
          <a:prstGeom prst="rect">
            <a:avLst/>
          </a:prstGeom>
          <a:solidFill>
            <a:srgbClr val="7F7F7F">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57" name="Google Shape;457;gbe22545077_1_369" descr="Email"/>
          <p:cNvPicPr preferRelativeResize="0"/>
          <p:nvPr/>
        </p:nvPicPr>
        <p:blipFill rotWithShape="1">
          <a:blip r:embed="rId3">
            <a:alphaModFix/>
          </a:blip>
          <a:srcRect/>
          <a:stretch/>
        </p:blipFill>
        <p:spPr>
          <a:xfrm>
            <a:off x="5282310" y="2606351"/>
            <a:ext cx="1645297" cy="1645297"/>
          </a:xfrm>
          <a:prstGeom prst="rect">
            <a:avLst/>
          </a:prstGeom>
          <a:noFill/>
          <a:ln w="9525" cap="flat" cmpd="sng">
            <a:solidFill>
              <a:srgbClr val="31538F"/>
            </a:solidFill>
            <a:prstDash val="solid"/>
            <a:round/>
            <a:headEnd type="none" w="sm" len="sm"/>
            <a:tailEnd type="none" w="sm" len="sm"/>
          </a:ln>
        </p:spPr>
      </p:pic>
      <p:sp>
        <p:nvSpPr>
          <p:cNvPr id="458" name="Google Shape;458;gbe22545077_1_369"/>
          <p:cNvSpPr/>
          <p:nvPr/>
        </p:nvSpPr>
        <p:spPr>
          <a:xfrm>
            <a:off x="462046" y="4508869"/>
            <a:ext cx="6697500" cy="1877700"/>
          </a:xfrm>
          <a:prstGeom prst="rect">
            <a:avLst/>
          </a:prstGeom>
          <a:solidFill>
            <a:srgbClr val="6FA8DC"/>
          </a:solidFill>
          <a:ln>
            <a:noFill/>
          </a:ln>
        </p:spPr>
        <p:txBody>
          <a:bodyPr spcFirstLastPara="1" wrap="square" lIns="91425" tIns="45700" rIns="91425" bIns="45700" anchor="ctr" anchorCtr="0">
            <a:noAutofit/>
          </a:bodyPr>
          <a:lstStyle/>
          <a:p>
            <a:pPr marL="0" lvl="0" indent="0" algn="ctr" rtl="0">
              <a:lnSpc>
                <a:spcPct val="90000"/>
              </a:lnSpc>
              <a:spcBef>
                <a:spcPts val="100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3200"/>
              <a:buFont typeface="Arial"/>
              <a:buNone/>
            </a:pPr>
            <a:r>
              <a:rPr lang="en-US" sz="3200" u="sng">
                <a:latin typeface="Calibri"/>
                <a:ea typeface="Calibri"/>
                <a:cs typeface="Calibri"/>
                <a:sym typeface="Calibri"/>
                <a:hlinkClick r:id="rId4"/>
              </a:rPr>
              <a:t>www.thencenter.org</a:t>
            </a:r>
            <a:endParaRPr sz="3200">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sp>
        <p:nvSpPr>
          <p:cNvPr id="459" name="Google Shape;459;gbe22545077_1_369"/>
          <p:cNvSpPr/>
          <p:nvPr/>
        </p:nvSpPr>
        <p:spPr>
          <a:xfrm>
            <a:off x="7311418" y="450221"/>
            <a:ext cx="4421700" cy="5949000"/>
          </a:xfrm>
          <a:prstGeom prst="rect">
            <a:avLst/>
          </a:prstGeom>
          <a:solidFill>
            <a:srgbClr val="7F7F7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8D8D8"/>
              </a:solidFill>
              <a:latin typeface="Calibri"/>
              <a:ea typeface="Calibri"/>
              <a:cs typeface="Calibri"/>
              <a:sym typeface="Calibri"/>
            </a:endParaRPr>
          </a:p>
        </p:txBody>
      </p:sp>
      <p:sp>
        <p:nvSpPr>
          <p:cNvPr id="460" name="Google Shape;460;gbe22545077_1_369"/>
          <p:cNvSpPr txBox="1">
            <a:spLocks noGrp="1"/>
          </p:cNvSpPr>
          <p:nvPr>
            <p:ph type="body" idx="1"/>
          </p:nvPr>
        </p:nvSpPr>
        <p:spPr>
          <a:xfrm>
            <a:off x="7311418" y="795548"/>
            <a:ext cx="4418400" cy="5275500"/>
          </a:xfrm>
          <a:prstGeom prst="rect">
            <a:avLst/>
          </a:prstGeom>
          <a:noFill/>
          <a:ln>
            <a:noFill/>
          </a:ln>
        </p:spPr>
        <p:txBody>
          <a:bodyPr spcFirstLastPara="1" wrap="square" lIns="91425" tIns="45700" rIns="91425" bIns="45700" anchor="ctr" anchorCtr="0">
            <a:normAutofit/>
          </a:bodyPr>
          <a:lstStyle/>
          <a:p>
            <a:pPr marL="0" lvl="0" indent="0" algn="ctr" rtl="0">
              <a:lnSpc>
                <a:spcPct val="150000"/>
              </a:lnSpc>
              <a:spcBef>
                <a:spcPts val="0"/>
              </a:spcBef>
              <a:spcAft>
                <a:spcPts val="0"/>
              </a:spcAft>
              <a:buClr>
                <a:schemeClr val="dk1"/>
              </a:buClr>
              <a:buSzPts val="3200"/>
              <a:buNone/>
            </a:pPr>
            <a:r>
              <a:rPr lang="en-US" sz="3200"/>
              <a:t>Dr Patricia Rush</a:t>
            </a:r>
            <a:endParaRPr sz="3200"/>
          </a:p>
          <a:p>
            <a:pPr marL="0" lvl="0" indent="0" algn="ctr" rtl="0">
              <a:lnSpc>
                <a:spcPct val="150000"/>
              </a:lnSpc>
              <a:spcBef>
                <a:spcPts val="1000"/>
              </a:spcBef>
              <a:spcAft>
                <a:spcPts val="0"/>
              </a:spcAft>
              <a:buClr>
                <a:schemeClr val="dk1"/>
              </a:buClr>
              <a:buSzPts val="3200"/>
              <a:buNone/>
            </a:pPr>
            <a:r>
              <a:rPr lang="en-US" sz="3200"/>
              <a:t>Dr Audrey Stillerman</a:t>
            </a:r>
            <a:endParaRPr sz="3200"/>
          </a:p>
          <a:p>
            <a:pPr marL="0" lvl="0" indent="0" algn="ctr" rtl="0">
              <a:lnSpc>
                <a:spcPct val="150000"/>
              </a:lnSpc>
              <a:spcBef>
                <a:spcPts val="1000"/>
              </a:spcBef>
              <a:spcAft>
                <a:spcPts val="0"/>
              </a:spcAft>
              <a:buClr>
                <a:schemeClr val="dk1"/>
              </a:buClr>
              <a:buSzPts val="3200"/>
              <a:buNone/>
            </a:pPr>
            <a:r>
              <a:rPr lang="en-US" sz="3200"/>
              <a:t>Dr Loren Williams</a:t>
            </a:r>
            <a:endParaRPr sz="3200"/>
          </a:p>
          <a:p>
            <a:pPr marL="0" lvl="0" indent="0" algn="ctr" rtl="0">
              <a:lnSpc>
                <a:spcPct val="90000"/>
              </a:lnSpc>
              <a:spcBef>
                <a:spcPts val="1000"/>
              </a:spcBef>
              <a:spcAft>
                <a:spcPts val="0"/>
              </a:spcAft>
              <a:buClr>
                <a:schemeClr val="dk1"/>
              </a:buClr>
              <a:buSzPts val="3200"/>
              <a:buNone/>
            </a:pPr>
            <a:endParaRPr sz="3200"/>
          </a:p>
          <a:p>
            <a:pPr marL="0" lvl="0" indent="0" algn="ctr" rtl="0">
              <a:lnSpc>
                <a:spcPct val="90000"/>
              </a:lnSpc>
              <a:spcBef>
                <a:spcPts val="1000"/>
              </a:spcBef>
              <a:spcAft>
                <a:spcPts val="0"/>
              </a:spcAft>
              <a:buClr>
                <a:schemeClr val="dk1"/>
              </a:buClr>
              <a:buSzPts val="3200"/>
              <a:buNone/>
            </a:pPr>
            <a:r>
              <a:rPr lang="en-US" sz="3200" u="sng">
                <a:solidFill>
                  <a:schemeClr val="hlink"/>
                </a:solidFill>
                <a:hlinkClick r:id="rId5"/>
              </a:rPr>
              <a:t>info@thencenter.org</a:t>
            </a:r>
            <a:endParaRPr sz="3200"/>
          </a:p>
          <a:p>
            <a:pPr marL="0" lvl="0" indent="0" algn="l" rtl="0">
              <a:lnSpc>
                <a:spcPct val="90000"/>
              </a:lnSpc>
              <a:spcBef>
                <a:spcPts val="1000"/>
              </a:spcBef>
              <a:spcAft>
                <a:spcPts val="0"/>
              </a:spcAft>
              <a:buClr>
                <a:schemeClr val="dk1"/>
              </a:buClr>
              <a:buSzPts val="3200"/>
              <a:buNone/>
            </a:pPr>
            <a:endParaRPr sz="3200"/>
          </a:p>
        </p:txBody>
      </p:sp>
      <p:pic>
        <p:nvPicPr>
          <p:cNvPr id="461" name="Google Shape;461;gbe22545077_1_369"/>
          <p:cNvPicPr preferRelativeResize="0"/>
          <p:nvPr/>
        </p:nvPicPr>
        <p:blipFill>
          <a:blip r:embed="rId6">
            <a:alphaModFix/>
          </a:blip>
          <a:stretch>
            <a:fillRect/>
          </a:stretch>
        </p:blipFill>
        <p:spPr>
          <a:xfrm>
            <a:off x="5562175" y="732063"/>
            <a:ext cx="1051500" cy="1335225"/>
          </a:xfrm>
          <a:prstGeom prst="rect">
            <a:avLst/>
          </a:prstGeom>
          <a:noFill/>
          <a:ln>
            <a:noFill/>
          </a:ln>
        </p:spPr>
      </p:pic>
      <p:pic>
        <p:nvPicPr>
          <p:cNvPr id="462" name="Google Shape;462;gbe22545077_1_369"/>
          <p:cNvPicPr preferRelativeResize="0"/>
          <p:nvPr/>
        </p:nvPicPr>
        <p:blipFill>
          <a:blip r:embed="rId7">
            <a:alphaModFix/>
          </a:blip>
          <a:stretch>
            <a:fillRect/>
          </a:stretch>
        </p:blipFill>
        <p:spPr>
          <a:xfrm>
            <a:off x="0" y="6386575"/>
            <a:ext cx="12191999" cy="471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
          <p:cNvSpPr/>
          <p:nvPr/>
        </p:nvSpPr>
        <p:spPr>
          <a:xfrm>
            <a:off x="0" y="0"/>
            <a:ext cx="12192000" cy="6145200"/>
          </a:xfrm>
          <a:prstGeom prst="rect">
            <a:avLst/>
          </a:prstGeom>
          <a:solidFill>
            <a:srgbClr val="F7CA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dk1"/>
                </a:solidFill>
                <a:latin typeface="Arial"/>
                <a:ea typeface="Arial"/>
                <a:cs typeface="Arial"/>
                <a:sym typeface="Arial"/>
              </a:rPr>
              <a:t/>
            </a:r>
            <a:br>
              <a:rPr lang="en-US" sz="2000" b="1" i="0" u="none" strike="noStrike" cap="none">
                <a:solidFill>
                  <a:schemeClr val="dk1"/>
                </a:solidFill>
                <a:latin typeface="Arial"/>
                <a:ea typeface="Arial"/>
                <a:cs typeface="Arial"/>
                <a:sym typeface="Arial"/>
              </a:rPr>
            </a:br>
            <a:endParaRPr sz="2000" b="1"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n-US" sz="3600" b="1" i="0" u="none" strike="noStrike" cap="none">
                <a:solidFill>
                  <a:schemeClr val="dk1"/>
                </a:solidFill>
                <a:latin typeface="Arial"/>
                <a:ea typeface="Arial"/>
                <a:cs typeface="Arial"/>
                <a:sym typeface="Arial"/>
              </a:rPr>
              <a:t>Notice of Traumatic Content</a:t>
            </a:r>
            <a:endParaRPr/>
          </a:p>
          <a:p>
            <a:pPr marL="0" marR="0" lvl="0" indent="0" algn="ctr" rtl="0">
              <a:spcBef>
                <a:spcPts val="0"/>
              </a:spcBef>
              <a:spcAft>
                <a:spcPts val="0"/>
              </a:spcAft>
              <a:buNone/>
            </a:pPr>
            <a:endParaRPr sz="2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US" sz="3200" b="0" i="0" u="none" strike="noStrike" cap="none">
                <a:solidFill>
                  <a:schemeClr val="dk1"/>
                </a:solidFill>
                <a:latin typeface="Dancing Script"/>
                <a:ea typeface="Dancing Script"/>
                <a:cs typeface="Dancing Script"/>
                <a:sym typeface="Dancing Script"/>
              </a:rPr>
              <a:t>Trauma  is  personal  for everyone.</a:t>
            </a:r>
            <a:endParaRPr/>
          </a:p>
          <a:p>
            <a:pPr marL="0" marR="0" lvl="0" indent="0" algn="ctr" rtl="0">
              <a:spcBef>
                <a:spcPts val="0"/>
              </a:spcBef>
              <a:spcAft>
                <a:spcPts val="0"/>
              </a:spcAft>
              <a:buNone/>
            </a:pPr>
            <a:endParaRPr sz="4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n-US" sz="2800" b="0" i="0" u="none" strike="noStrike" cap="none">
                <a:solidFill>
                  <a:schemeClr val="dk1"/>
                </a:solidFill>
                <a:latin typeface="Calibri"/>
                <a:ea typeface="Calibri"/>
                <a:cs typeface="Calibri"/>
                <a:sym typeface="Calibri"/>
              </a:rPr>
              <a:t>This lecture includes discussion of </a:t>
            </a:r>
            <a:endParaRPr/>
          </a:p>
          <a:p>
            <a:pPr marL="0" marR="0" lvl="0" indent="0" algn="ctr" rtl="0">
              <a:spcBef>
                <a:spcPts val="0"/>
              </a:spcBef>
              <a:spcAft>
                <a:spcPts val="0"/>
              </a:spcAft>
              <a:buNone/>
            </a:pPr>
            <a:r>
              <a:rPr lang="en-US" sz="2800" b="0" i="0" u="none" strike="noStrike" cap="none">
                <a:solidFill>
                  <a:schemeClr val="dk1"/>
                </a:solidFill>
                <a:latin typeface="Calibri"/>
                <a:ea typeface="Calibri"/>
                <a:cs typeface="Calibri"/>
                <a:sym typeface="Calibri"/>
              </a:rPr>
              <a:t>Childhood Neglect - Deprivation and Abuse</a:t>
            </a:r>
            <a:endParaRPr/>
          </a:p>
          <a:p>
            <a:pPr marL="0" marR="0" lvl="0" indent="0" algn="ctr" rtl="0">
              <a:spcBef>
                <a:spcPts val="0"/>
              </a:spcBef>
              <a:spcAft>
                <a:spcPts val="0"/>
              </a:spcAft>
              <a:buNone/>
            </a:pPr>
            <a:r>
              <a:rPr lang="en-US" sz="2800" b="0" i="0" u="none" strike="noStrike" cap="none">
                <a:solidFill>
                  <a:schemeClr val="dk1"/>
                </a:solidFill>
                <a:latin typeface="Calibri"/>
                <a:ea typeface="Calibri"/>
                <a:cs typeface="Calibri"/>
                <a:sym typeface="Calibri"/>
              </a:rPr>
              <a:t>And the impact of Racial Trauma and Discrimination.</a:t>
            </a:r>
            <a:endParaRPr/>
          </a:p>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b="0" i="0" u="none" strike="noStrike" cap="none">
                <a:solidFill>
                  <a:schemeClr val="dk1"/>
                </a:solidFill>
                <a:latin typeface="Arial"/>
                <a:ea typeface="Arial"/>
                <a:cs typeface="Arial"/>
                <a:sym typeface="Arial"/>
              </a:rPr>
              <a:t>This content may be disturbing.</a:t>
            </a:r>
            <a:endParaRPr sz="24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n-US" sz="2400" b="0" i="0" u="none" strike="noStrike" cap="none">
                <a:solidFill>
                  <a:schemeClr val="dk1"/>
                </a:solidFill>
                <a:latin typeface="Arial"/>
                <a:ea typeface="Arial"/>
                <a:cs typeface="Arial"/>
                <a:sym typeface="Arial"/>
              </a:rPr>
              <a:t>We invite you to visit  </a:t>
            </a:r>
            <a:r>
              <a:rPr lang="en-US" sz="2400" b="0" i="1" u="none" strike="noStrike" cap="none">
                <a:solidFill>
                  <a:srgbClr val="2F5496"/>
                </a:solidFill>
                <a:latin typeface="Arial"/>
                <a:ea typeface="Arial"/>
                <a:cs typeface="Arial"/>
                <a:sym typeface="Arial"/>
              </a:rPr>
              <a:t>www.thencenter.org</a:t>
            </a:r>
            <a:r>
              <a:rPr lang="en-US" sz="2400" b="0" i="0" u="none" strike="noStrike" cap="none">
                <a:solidFill>
                  <a:schemeClr val="dk1"/>
                </a:solidFill>
                <a:latin typeface="Arial"/>
                <a:ea typeface="Arial"/>
                <a:cs typeface="Arial"/>
                <a:sym typeface="Arial"/>
              </a:rPr>
              <a:t/>
            </a:r>
            <a:br>
              <a:rPr lang="en-US" sz="2400" b="0" i="0" u="none" strike="noStrike" cap="none">
                <a:solidFill>
                  <a:schemeClr val="dk1"/>
                </a:solidFill>
                <a:latin typeface="Arial"/>
                <a:ea typeface="Arial"/>
                <a:cs typeface="Arial"/>
                <a:sym typeface="Arial"/>
              </a:rPr>
            </a:br>
            <a:r>
              <a:rPr lang="en-US" sz="2400" b="0" i="0" u="none" strike="noStrike" cap="none">
                <a:solidFill>
                  <a:schemeClr val="dk1"/>
                </a:solidFill>
                <a:latin typeface="Arial"/>
                <a:ea typeface="Arial"/>
                <a:cs typeface="Arial"/>
                <a:sym typeface="Arial"/>
              </a:rPr>
              <a:t>sections on Secondary Trauma and suggestions for Self Care.</a:t>
            </a:r>
            <a:endParaRPr/>
          </a:p>
          <a:p>
            <a:pPr marL="0" marR="0" lvl="0" indent="0" algn="ctr" rtl="0">
              <a:spcBef>
                <a:spcPts val="0"/>
              </a:spcBef>
              <a:spcAft>
                <a:spcPts val="0"/>
              </a:spcAft>
              <a:buNone/>
            </a:pPr>
            <a:endParaRPr sz="2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2400" b="0" i="0" u="none" strike="noStrike" cap="none">
              <a:solidFill>
                <a:schemeClr val="dk1"/>
              </a:solidFill>
              <a:latin typeface="Arial"/>
              <a:ea typeface="Arial"/>
              <a:cs typeface="Arial"/>
              <a:sym typeface="Arial"/>
            </a:endParaRPr>
          </a:p>
        </p:txBody>
      </p:sp>
      <p:pic>
        <p:nvPicPr>
          <p:cNvPr id="207" name="Google Shape;207;p4"/>
          <p:cNvPicPr preferRelativeResize="0"/>
          <p:nvPr/>
        </p:nvPicPr>
        <p:blipFill>
          <a:blip r:embed="rId3">
            <a:alphaModFix/>
          </a:blip>
          <a:stretch>
            <a:fillRect/>
          </a:stretch>
        </p:blipFill>
        <p:spPr>
          <a:xfrm>
            <a:off x="0" y="6145190"/>
            <a:ext cx="12191999" cy="72277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5" descr="Text, whiteboard&#10;&#10;Description automatically generated"/>
          <p:cNvPicPr preferRelativeResize="0">
            <a:picLocks noGrp="1"/>
          </p:cNvPicPr>
          <p:nvPr>
            <p:ph type="body" idx="1"/>
          </p:nvPr>
        </p:nvPicPr>
        <p:blipFill rotWithShape="1">
          <a:blip r:embed="rId3">
            <a:alphaModFix/>
          </a:blip>
          <a:srcRect/>
          <a:stretch/>
        </p:blipFill>
        <p:spPr>
          <a:xfrm>
            <a:off x="337930" y="8617225"/>
            <a:ext cx="12216516" cy="5883965"/>
          </a:xfrm>
          <a:prstGeom prst="rect">
            <a:avLst/>
          </a:prstGeom>
          <a:noFill/>
          <a:ln>
            <a:noFill/>
          </a:ln>
        </p:spPr>
      </p:pic>
      <p:sp>
        <p:nvSpPr>
          <p:cNvPr id="214" name="Google Shape;214;p5"/>
          <p:cNvSpPr txBox="1"/>
          <p:nvPr/>
        </p:nvSpPr>
        <p:spPr>
          <a:xfrm flipH="1">
            <a:off x="1" y="0"/>
            <a:ext cx="12216516" cy="6858000"/>
          </a:xfrm>
          <a:prstGeom prst="rect">
            <a:avLst/>
          </a:prstGeom>
          <a:solidFill>
            <a:srgbClr val="DCF5FD"/>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215" name="Google Shape;215;p5" descr="Text, whiteboard&#10;&#10;Description automatically generated"/>
          <p:cNvPicPr preferRelativeResize="0"/>
          <p:nvPr/>
        </p:nvPicPr>
        <p:blipFill rotWithShape="1">
          <a:blip r:embed="rId3">
            <a:alphaModFix/>
          </a:blip>
          <a:srcRect/>
          <a:stretch/>
        </p:blipFill>
        <p:spPr>
          <a:xfrm>
            <a:off x="0" y="492921"/>
            <a:ext cx="12192000" cy="5872157"/>
          </a:xfrm>
          <a:prstGeom prst="rect">
            <a:avLst/>
          </a:prstGeom>
          <a:noFill/>
          <a:ln>
            <a:noFill/>
          </a:ln>
        </p:spPr>
      </p:pic>
      <p:sp>
        <p:nvSpPr>
          <p:cNvPr id="216" name="Google Shape;216;p5"/>
          <p:cNvSpPr txBox="1"/>
          <p:nvPr/>
        </p:nvSpPr>
        <p:spPr>
          <a:xfrm>
            <a:off x="4852125" y="1889575"/>
            <a:ext cx="2325600" cy="7389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3600"/>
              <a:buFont typeface="Roboto Mono"/>
              <a:buNone/>
            </a:pPr>
            <a:r>
              <a:rPr lang="en-US" sz="3600" b="0" i="1" u="none" strike="noStrike" cap="none">
                <a:solidFill>
                  <a:schemeClr val="dk1"/>
                </a:solidFill>
                <a:latin typeface="Roboto Mono"/>
                <a:ea typeface="Roboto Mono"/>
                <a:cs typeface="Roboto Mono"/>
                <a:sym typeface="Roboto Mono"/>
              </a:rPr>
              <a:t>COVID</a:t>
            </a:r>
            <a:endParaRPr sz="3600" b="0" i="1" u="none" strike="noStrike" cap="none">
              <a:solidFill>
                <a:schemeClr val="dk1"/>
              </a:solidFill>
              <a:latin typeface="Roboto Mono"/>
              <a:ea typeface="Roboto Mono"/>
              <a:cs typeface="Roboto Mono"/>
              <a:sym typeface="Roboto Mono"/>
            </a:endParaRPr>
          </a:p>
        </p:txBody>
      </p:sp>
      <p:pic>
        <p:nvPicPr>
          <p:cNvPr id="217" name="Google Shape;217;p5"/>
          <p:cNvPicPr preferRelativeResize="0"/>
          <p:nvPr/>
        </p:nvPicPr>
        <p:blipFill>
          <a:blip r:embed="rId4">
            <a:alphaModFix/>
          </a:blip>
          <a:stretch>
            <a:fillRect/>
          </a:stretch>
        </p:blipFill>
        <p:spPr>
          <a:xfrm>
            <a:off x="0" y="6135240"/>
            <a:ext cx="12191999" cy="72277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6"/>
          <p:cNvPicPr preferRelativeResize="0"/>
          <p:nvPr/>
        </p:nvPicPr>
        <p:blipFill rotWithShape="1">
          <a:blip r:embed="rId3">
            <a:alphaModFix/>
          </a:blip>
          <a:srcRect l="797" r="796"/>
          <a:stretch/>
        </p:blipFill>
        <p:spPr>
          <a:xfrm>
            <a:off x="0" y="0"/>
            <a:ext cx="4594025" cy="3324000"/>
          </a:xfrm>
          <a:prstGeom prst="rect">
            <a:avLst/>
          </a:prstGeom>
          <a:noFill/>
          <a:ln>
            <a:noFill/>
          </a:ln>
        </p:spPr>
      </p:pic>
      <p:pic>
        <p:nvPicPr>
          <p:cNvPr id="223" name="Google Shape;223;p6"/>
          <p:cNvPicPr preferRelativeResize="0"/>
          <p:nvPr/>
        </p:nvPicPr>
        <p:blipFill rotWithShape="1">
          <a:blip r:embed="rId4">
            <a:alphaModFix/>
          </a:blip>
          <a:srcRect l="758" r="747"/>
          <a:stretch/>
        </p:blipFill>
        <p:spPr>
          <a:xfrm>
            <a:off x="0" y="3324000"/>
            <a:ext cx="4594025" cy="3052225"/>
          </a:xfrm>
          <a:prstGeom prst="rect">
            <a:avLst/>
          </a:prstGeom>
          <a:noFill/>
          <a:ln>
            <a:noFill/>
          </a:ln>
        </p:spPr>
      </p:pic>
      <p:sp>
        <p:nvSpPr>
          <p:cNvPr id="224" name="Google Shape;224;p6"/>
          <p:cNvSpPr txBox="1">
            <a:spLocks noGrp="1"/>
          </p:cNvSpPr>
          <p:nvPr>
            <p:ph type="title"/>
          </p:nvPr>
        </p:nvSpPr>
        <p:spPr>
          <a:xfrm>
            <a:off x="4951775" y="410425"/>
            <a:ext cx="6819300" cy="8823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4000"/>
              <a:buFont typeface="Calibri"/>
              <a:buNone/>
            </a:pPr>
            <a:r>
              <a:rPr lang="en-US"/>
              <a:t>Racial Trauma / Discrimination</a:t>
            </a:r>
            <a:endParaRPr/>
          </a:p>
        </p:txBody>
      </p:sp>
      <p:sp>
        <p:nvSpPr>
          <p:cNvPr id="225" name="Google Shape;225;p6"/>
          <p:cNvSpPr txBox="1">
            <a:spLocks noGrp="1"/>
          </p:cNvSpPr>
          <p:nvPr>
            <p:ph type="body" idx="1"/>
          </p:nvPr>
        </p:nvSpPr>
        <p:spPr>
          <a:xfrm>
            <a:off x="4951775" y="2015775"/>
            <a:ext cx="6819300" cy="38196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000"/>
              </a:spcBef>
              <a:spcAft>
                <a:spcPts val="0"/>
              </a:spcAft>
              <a:buSzPts val="1900"/>
              <a:buNone/>
            </a:pPr>
            <a:r>
              <a:rPr lang="en-US" sz="3100"/>
              <a:t>T</a:t>
            </a:r>
            <a:r>
              <a:rPr lang="en-US" sz="2800"/>
              <a:t>he confluence of a global pandemic disproportionately ravaging certain communities and highly visible police brutality</a:t>
            </a:r>
            <a:endParaRPr sz="2800"/>
          </a:p>
          <a:p>
            <a:pPr marL="0" lvl="0" indent="0" algn="l" rtl="0">
              <a:lnSpc>
                <a:spcPct val="115000"/>
              </a:lnSpc>
              <a:spcBef>
                <a:spcPts val="2100"/>
              </a:spcBef>
              <a:spcAft>
                <a:spcPts val="2100"/>
              </a:spcAft>
              <a:buSzPts val="1900"/>
              <a:buNone/>
            </a:pPr>
            <a:r>
              <a:rPr lang="en-US" sz="2800"/>
              <a:t>has made it IMPOSSIBLE for us to ignore the realities of centuries of oppression and marginalization of BIPOC</a:t>
            </a:r>
            <a:endParaRPr sz="2800"/>
          </a:p>
        </p:txBody>
      </p:sp>
      <p:pic>
        <p:nvPicPr>
          <p:cNvPr id="226" name="Google Shape;226;p6"/>
          <p:cNvPicPr preferRelativeResize="0"/>
          <p:nvPr/>
        </p:nvPicPr>
        <p:blipFill>
          <a:blip r:embed="rId5">
            <a:alphaModFix/>
          </a:blip>
          <a:stretch>
            <a:fillRect/>
          </a:stretch>
        </p:blipFill>
        <p:spPr>
          <a:xfrm>
            <a:off x="0" y="6376225"/>
            <a:ext cx="12191999" cy="481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bd3e4d6d7e_0_0"/>
          <p:cNvSpPr txBox="1">
            <a:spLocks noGrp="1"/>
          </p:cNvSpPr>
          <p:nvPr>
            <p:ph type="title"/>
          </p:nvPr>
        </p:nvSpPr>
        <p:spPr>
          <a:xfrm>
            <a:off x="838200" y="221225"/>
            <a:ext cx="5249100" cy="1469400"/>
          </a:xfrm>
          <a:prstGeom prst="rect">
            <a:avLst/>
          </a:prstGeom>
          <a:solidFill>
            <a:srgbClr val="306B8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a:solidFill>
                  <a:srgbClr val="FFFFFF"/>
                </a:solidFill>
              </a:rPr>
              <a:t>Inequities in Health:</a:t>
            </a:r>
            <a:endParaRPr>
              <a:solidFill>
                <a:srgbClr val="FFFFFF"/>
              </a:solidFill>
            </a:endParaRPr>
          </a:p>
          <a:p>
            <a:pPr marL="0" lvl="0" indent="0" algn="ctr" rtl="0">
              <a:lnSpc>
                <a:spcPct val="90000"/>
              </a:lnSpc>
              <a:spcBef>
                <a:spcPts val="0"/>
              </a:spcBef>
              <a:spcAft>
                <a:spcPts val="0"/>
              </a:spcAft>
              <a:buClr>
                <a:schemeClr val="dk1"/>
              </a:buClr>
              <a:buSzPct val="133333"/>
              <a:buFont typeface="Calibri"/>
              <a:buNone/>
            </a:pPr>
            <a:r>
              <a:rPr lang="en-US" sz="3300">
                <a:solidFill>
                  <a:srgbClr val="FFFFFF"/>
                </a:solidFill>
              </a:rPr>
              <a:t>Intensified by Intersectionality</a:t>
            </a:r>
            <a:endParaRPr sz="3300">
              <a:solidFill>
                <a:srgbClr val="FFFFFF"/>
              </a:solidFill>
            </a:endParaRPr>
          </a:p>
        </p:txBody>
      </p:sp>
      <p:sp>
        <p:nvSpPr>
          <p:cNvPr id="233" name="Google Shape;233;gbd3e4d6d7e_0_0"/>
          <p:cNvSpPr txBox="1">
            <a:spLocks noGrp="1"/>
          </p:cNvSpPr>
          <p:nvPr>
            <p:ph type="body" idx="1"/>
          </p:nvPr>
        </p:nvSpPr>
        <p:spPr>
          <a:xfrm>
            <a:off x="1398382" y="2261433"/>
            <a:ext cx="3733800" cy="3331500"/>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sz="3200"/>
              <a:t>Race</a:t>
            </a:r>
            <a:endParaRPr/>
          </a:p>
          <a:p>
            <a:pPr marL="228600" lvl="0" indent="-40639" algn="l" rtl="0">
              <a:lnSpc>
                <a:spcPct val="90000"/>
              </a:lnSpc>
              <a:spcBef>
                <a:spcPts val="1000"/>
              </a:spcBef>
              <a:spcAft>
                <a:spcPts val="0"/>
              </a:spcAft>
              <a:buClr>
                <a:schemeClr val="dk1"/>
              </a:buClr>
              <a:buSzPct val="100000"/>
              <a:buNone/>
            </a:pPr>
            <a:endParaRPr sz="3200"/>
          </a:p>
          <a:p>
            <a:pPr marL="228600" lvl="0" indent="-228600" algn="l" rtl="0">
              <a:lnSpc>
                <a:spcPct val="90000"/>
              </a:lnSpc>
              <a:spcBef>
                <a:spcPts val="1000"/>
              </a:spcBef>
              <a:spcAft>
                <a:spcPts val="0"/>
              </a:spcAft>
              <a:buClr>
                <a:schemeClr val="dk1"/>
              </a:buClr>
              <a:buSzPct val="100000"/>
              <a:buChar char="•"/>
            </a:pPr>
            <a:r>
              <a:rPr lang="en-US" sz="3200"/>
              <a:t>Gender</a:t>
            </a:r>
            <a:endParaRPr/>
          </a:p>
          <a:p>
            <a:pPr marL="228600" lvl="0" indent="-40639" algn="l" rtl="0">
              <a:lnSpc>
                <a:spcPct val="90000"/>
              </a:lnSpc>
              <a:spcBef>
                <a:spcPts val="1000"/>
              </a:spcBef>
              <a:spcAft>
                <a:spcPts val="0"/>
              </a:spcAft>
              <a:buClr>
                <a:schemeClr val="dk1"/>
              </a:buClr>
              <a:buSzPct val="100000"/>
              <a:buNone/>
            </a:pPr>
            <a:endParaRPr sz="3200"/>
          </a:p>
          <a:p>
            <a:pPr marL="228600" lvl="0" indent="-228600" algn="l" rtl="0">
              <a:lnSpc>
                <a:spcPct val="90000"/>
              </a:lnSpc>
              <a:spcBef>
                <a:spcPts val="1000"/>
              </a:spcBef>
              <a:spcAft>
                <a:spcPts val="0"/>
              </a:spcAft>
              <a:buClr>
                <a:schemeClr val="dk1"/>
              </a:buClr>
              <a:buSzPct val="100000"/>
              <a:buChar char="•"/>
            </a:pPr>
            <a:r>
              <a:rPr lang="en-US" sz="3200"/>
              <a:t>Immigrant Status</a:t>
            </a:r>
            <a:endParaRPr/>
          </a:p>
          <a:p>
            <a:pPr marL="228600" lvl="0" indent="-40639" algn="l" rtl="0">
              <a:lnSpc>
                <a:spcPct val="90000"/>
              </a:lnSpc>
              <a:spcBef>
                <a:spcPts val="1000"/>
              </a:spcBef>
              <a:spcAft>
                <a:spcPts val="0"/>
              </a:spcAft>
              <a:buClr>
                <a:schemeClr val="dk1"/>
              </a:buClr>
              <a:buSzPct val="100000"/>
              <a:buNone/>
            </a:pPr>
            <a:endParaRPr sz="3200"/>
          </a:p>
          <a:p>
            <a:pPr marL="228600" lvl="0" indent="-228600" algn="l" rtl="0">
              <a:lnSpc>
                <a:spcPct val="90000"/>
              </a:lnSpc>
              <a:spcBef>
                <a:spcPts val="1000"/>
              </a:spcBef>
              <a:spcAft>
                <a:spcPts val="0"/>
              </a:spcAft>
              <a:buClr>
                <a:schemeClr val="dk1"/>
              </a:buClr>
              <a:buSzPct val="100000"/>
              <a:buChar char="•"/>
            </a:pPr>
            <a:r>
              <a:rPr lang="en-US" sz="3200"/>
              <a:t>Economic Status</a:t>
            </a:r>
            <a:endParaRPr/>
          </a:p>
        </p:txBody>
      </p:sp>
      <p:pic>
        <p:nvPicPr>
          <p:cNvPr id="234" name="Google Shape;234;gbd3e4d6d7e_0_0"/>
          <p:cNvPicPr preferRelativeResize="0"/>
          <p:nvPr/>
        </p:nvPicPr>
        <p:blipFill rotWithShape="1">
          <a:blip r:embed="rId3">
            <a:alphaModFix/>
          </a:blip>
          <a:srcRect/>
          <a:stretch/>
        </p:blipFill>
        <p:spPr>
          <a:xfrm>
            <a:off x="7401250" y="285800"/>
            <a:ext cx="3974175" cy="5695675"/>
          </a:xfrm>
          <a:prstGeom prst="rect">
            <a:avLst/>
          </a:prstGeom>
          <a:noFill/>
          <a:ln>
            <a:noFill/>
          </a:ln>
        </p:spPr>
      </p:pic>
      <p:pic>
        <p:nvPicPr>
          <p:cNvPr id="235" name="Google Shape;235;gbd3e4d6d7e_0_0"/>
          <p:cNvPicPr preferRelativeResize="0"/>
          <p:nvPr/>
        </p:nvPicPr>
        <p:blipFill>
          <a:blip r:embed="rId4">
            <a:alphaModFix/>
          </a:blip>
          <a:stretch>
            <a:fillRect/>
          </a:stretch>
        </p:blipFill>
        <p:spPr>
          <a:xfrm>
            <a:off x="0" y="6135229"/>
            <a:ext cx="12191999" cy="72277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8"/>
          <p:cNvSpPr txBox="1">
            <a:spLocks noGrp="1"/>
          </p:cNvSpPr>
          <p:nvPr>
            <p:ph type="title"/>
          </p:nvPr>
        </p:nvSpPr>
        <p:spPr>
          <a:xfrm>
            <a:off x="1249950" y="385275"/>
            <a:ext cx="9692100" cy="1072200"/>
          </a:xfrm>
          <a:prstGeom prst="rect">
            <a:avLst/>
          </a:prstGeom>
          <a:solidFill>
            <a:srgbClr val="E69138"/>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a:solidFill>
                  <a:srgbClr val="FFFFFF"/>
                </a:solidFill>
              </a:rPr>
              <a:t>Health Inequity</a:t>
            </a:r>
            <a:endParaRPr>
              <a:solidFill>
                <a:srgbClr val="FFFFFF"/>
              </a:solidFill>
            </a:endParaRPr>
          </a:p>
        </p:txBody>
      </p:sp>
      <p:sp>
        <p:nvSpPr>
          <p:cNvPr id="241" name="Google Shape;241;p8"/>
          <p:cNvSpPr txBox="1">
            <a:spLocks noGrp="1"/>
          </p:cNvSpPr>
          <p:nvPr>
            <p:ph type="body" idx="1"/>
          </p:nvPr>
        </p:nvSpPr>
        <p:spPr>
          <a:xfrm>
            <a:off x="1554479" y="2384623"/>
            <a:ext cx="5255112" cy="3545522"/>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2800"/>
              <a:buNone/>
            </a:pPr>
            <a:r>
              <a:rPr lang="en-US"/>
              <a:t/>
            </a:r>
            <a:br>
              <a:rPr lang="en-US"/>
            </a:br>
            <a:endParaRPr/>
          </a:p>
        </p:txBody>
      </p:sp>
      <p:sp>
        <p:nvSpPr>
          <p:cNvPr id="242" name="Google Shape;242;p8"/>
          <p:cNvSpPr txBox="1"/>
          <p:nvPr/>
        </p:nvSpPr>
        <p:spPr>
          <a:xfrm>
            <a:off x="881975" y="1752150"/>
            <a:ext cx="10646400" cy="4309800"/>
          </a:xfrm>
          <a:prstGeom prst="rect">
            <a:avLst/>
          </a:prstGeom>
          <a:noFill/>
          <a:ln>
            <a:noFill/>
          </a:ln>
        </p:spPr>
        <p:txBody>
          <a:bodyPr spcFirstLastPara="1" wrap="square" lIns="91425" tIns="45700" rIns="91425" bIns="45700" anchor="t" anchorCtr="0">
            <a:spAutoFit/>
          </a:bodyPr>
          <a:lstStyle/>
          <a:p>
            <a:pPr marL="971550" marR="0" lvl="1" indent="-514350" algn="l" rtl="0">
              <a:spcBef>
                <a:spcPts val="0"/>
              </a:spcBef>
              <a:spcAft>
                <a:spcPts val="0"/>
              </a:spcAft>
              <a:buClr>
                <a:schemeClr val="dk1"/>
              </a:buClr>
              <a:buSzPts val="3400"/>
              <a:buFont typeface="Calibri"/>
              <a:buAutoNum type="arabicPeriod"/>
            </a:pPr>
            <a:r>
              <a:rPr lang="en-US" sz="3400" b="0" i="0" u="none" strike="noStrike" cap="none">
                <a:solidFill>
                  <a:schemeClr val="dk1"/>
                </a:solidFill>
                <a:latin typeface="Calibri"/>
                <a:ea typeface="Calibri"/>
                <a:cs typeface="Calibri"/>
                <a:sym typeface="Calibri"/>
              </a:rPr>
              <a:t>Unequal Treatment   (</a:t>
            </a:r>
            <a:r>
              <a:rPr lang="en-US" sz="2900" b="0" i="0" u="none" strike="noStrike" cap="none">
                <a:solidFill>
                  <a:schemeClr val="dk1"/>
                </a:solidFill>
                <a:latin typeface="Calibri"/>
                <a:ea typeface="Calibri"/>
                <a:cs typeface="Calibri"/>
                <a:sym typeface="Calibri"/>
              </a:rPr>
              <a:t>by healthcare system</a:t>
            </a:r>
            <a:r>
              <a:rPr lang="en-US" sz="3400" b="0" i="0" u="none" strike="noStrike" cap="none">
                <a:solidFill>
                  <a:schemeClr val="dk1"/>
                </a:solidFill>
                <a:latin typeface="Calibri"/>
                <a:ea typeface="Calibri"/>
                <a:cs typeface="Calibri"/>
                <a:sym typeface="Calibri"/>
              </a:rPr>
              <a:t>)  </a:t>
            </a:r>
            <a:endParaRPr/>
          </a:p>
          <a:p>
            <a:pPr marL="2171700" marR="0" lvl="4" indent="-342900" algn="l" rtl="0">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Lack of respect and access to diagnosis and treatment</a:t>
            </a:r>
            <a:endParaRPr/>
          </a:p>
          <a:p>
            <a:pPr marL="2171700" marR="0" lvl="4" indent="-342900" algn="l" rtl="0">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Delay in assessment and </a:t>
            </a:r>
            <a:r>
              <a:rPr lang="en-US" sz="2400">
                <a:solidFill>
                  <a:schemeClr val="dk1"/>
                </a:solidFill>
                <a:latin typeface="Calibri"/>
                <a:ea typeface="Calibri"/>
                <a:cs typeface="Calibri"/>
                <a:sym typeface="Calibri"/>
              </a:rPr>
              <a:t>care</a:t>
            </a:r>
            <a:endParaRPr sz="3400" b="1"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en-US" sz="3600" b="1" i="0" u="none" strike="noStrike" cap="none">
                <a:solidFill>
                  <a:schemeClr val="dk1"/>
                </a:solidFill>
                <a:latin typeface="Calibri"/>
                <a:ea typeface="Calibri"/>
                <a:cs typeface="Calibri"/>
                <a:sym typeface="Calibri"/>
              </a:rPr>
              <a:t>AND</a:t>
            </a:r>
            <a:r>
              <a:rPr lang="en-US" sz="3400" b="0" i="0" u="none" strike="noStrike" cap="none">
                <a:solidFill>
                  <a:schemeClr val="dk1"/>
                </a:solidFill>
                <a:latin typeface="Calibri"/>
                <a:ea typeface="Calibri"/>
                <a:cs typeface="Calibri"/>
                <a:sym typeface="Calibri"/>
              </a:rPr>
              <a:t> </a:t>
            </a:r>
            <a:endParaRPr/>
          </a:p>
          <a:p>
            <a:pPr marL="457200" marR="0" lvl="1" indent="0" algn="l" rtl="0">
              <a:spcBef>
                <a:spcPts val="0"/>
              </a:spcBef>
              <a:spcAft>
                <a:spcPts val="0"/>
              </a:spcAft>
              <a:buNone/>
            </a:pPr>
            <a:endParaRPr sz="34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en-US" sz="3400" b="0" i="0" u="none" strike="noStrike" cap="none">
                <a:solidFill>
                  <a:schemeClr val="dk1"/>
                </a:solidFill>
                <a:latin typeface="Calibri"/>
                <a:ea typeface="Calibri"/>
                <a:cs typeface="Calibri"/>
                <a:sym typeface="Calibri"/>
              </a:rPr>
              <a:t>2.  Traumatic Life Experience</a:t>
            </a:r>
            <a:endParaRPr/>
          </a:p>
          <a:p>
            <a:pPr marL="2171700" marR="0" lvl="4" indent="-342900" algn="l" rtl="0">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Severe adversity, poverty, neglect</a:t>
            </a:r>
            <a:endParaRPr/>
          </a:p>
          <a:p>
            <a:pPr marL="2171700" marR="0" lvl="4" indent="-342900" algn="l" rtl="0">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Trauma/abuse, loss of parent, incarceration</a:t>
            </a:r>
            <a:endParaRPr/>
          </a:p>
          <a:p>
            <a:pPr marL="0" marR="0" lvl="0" indent="0" algn="l" rtl="0">
              <a:spcBef>
                <a:spcPts val="0"/>
              </a:spcBef>
              <a:spcAft>
                <a:spcPts val="0"/>
              </a:spcAft>
              <a:buNone/>
            </a:pPr>
            <a:r>
              <a:rPr lang="en-US" sz="1200" b="1">
                <a:solidFill>
                  <a:schemeClr val="dk1"/>
                </a:solidFill>
                <a:latin typeface="Calibri"/>
                <a:ea typeface="Calibri"/>
                <a:cs typeface="Calibri"/>
                <a:sym typeface="Calibri"/>
              </a:rPr>
              <a:t> </a:t>
            </a:r>
            <a:r>
              <a:rPr lang="en-US" sz="1000" b="1">
                <a:solidFill>
                  <a:schemeClr val="dk1"/>
                </a:solidFill>
                <a:latin typeface="Calibri"/>
                <a:ea typeface="Calibri"/>
                <a:cs typeface="Calibri"/>
                <a:sym typeface="Calibri"/>
              </a:rPr>
              <a:t>            </a:t>
            </a:r>
            <a:endParaRPr sz="10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             </a:t>
            </a:r>
            <a:r>
              <a:rPr lang="en-US" sz="2800" b="1" i="0" u="none" strike="noStrike" cap="none">
                <a:solidFill>
                  <a:schemeClr val="dk1"/>
                </a:solidFill>
                <a:latin typeface="Calibri"/>
                <a:ea typeface="Calibri"/>
                <a:cs typeface="Calibri"/>
                <a:sym typeface="Calibri"/>
              </a:rPr>
              <a:t>Discrimination = To</a:t>
            </a:r>
            <a:r>
              <a:rPr lang="en-US" sz="2800" b="1">
                <a:solidFill>
                  <a:schemeClr val="dk1"/>
                </a:solidFill>
                <a:latin typeface="Calibri"/>
                <a:ea typeface="Calibri"/>
                <a:cs typeface="Calibri"/>
                <a:sym typeface="Calibri"/>
              </a:rPr>
              <a:t>xic Experience  &gt;&gt;  Disrupts Regulation</a:t>
            </a:r>
            <a:endParaRPr/>
          </a:p>
        </p:txBody>
      </p:sp>
      <p:cxnSp>
        <p:nvCxnSpPr>
          <p:cNvPr id="243" name="Google Shape;243;p8"/>
          <p:cNvCxnSpPr/>
          <p:nvPr/>
        </p:nvCxnSpPr>
        <p:spPr>
          <a:xfrm rot="10800000" flipH="1">
            <a:off x="8254517" y="3734095"/>
            <a:ext cx="1354800" cy="846600"/>
          </a:xfrm>
          <a:prstGeom prst="straightConnector1">
            <a:avLst/>
          </a:prstGeom>
          <a:noFill/>
          <a:ln w="57150" cap="flat" cmpd="sng">
            <a:solidFill>
              <a:srgbClr val="FF0000"/>
            </a:solidFill>
            <a:prstDash val="solid"/>
            <a:miter lim="800000"/>
            <a:headEnd type="stealth" w="med" len="med"/>
            <a:tailEnd type="none" w="sm" len="sm"/>
          </a:ln>
        </p:spPr>
      </p:cxnSp>
      <p:cxnSp>
        <p:nvCxnSpPr>
          <p:cNvPr id="244" name="Google Shape;244;p8"/>
          <p:cNvCxnSpPr/>
          <p:nvPr/>
        </p:nvCxnSpPr>
        <p:spPr>
          <a:xfrm rot="10800000" flipH="1">
            <a:off x="8466775" y="3617363"/>
            <a:ext cx="1868100" cy="1253400"/>
          </a:xfrm>
          <a:prstGeom prst="straightConnector1">
            <a:avLst/>
          </a:prstGeom>
          <a:noFill/>
          <a:ln w="57150" cap="flat" cmpd="sng">
            <a:solidFill>
              <a:srgbClr val="FF0000"/>
            </a:solidFill>
            <a:prstDash val="solid"/>
            <a:miter lim="800000"/>
            <a:headEnd type="stealth" w="med" len="med"/>
            <a:tailEnd type="none" w="sm" len="sm"/>
          </a:ln>
        </p:spPr>
      </p:cxnSp>
      <p:cxnSp>
        <p:nvCxnSpPr>
          <p:cNvPr id="245" name="Google Shape;245;p8"/>
          <p:cNvCxnSpPr/>
          <p:nvPr/>
        </p:nvCxnSpPr>
        <p:spPr>
          <a:xfrm rot="10800000" flipH="1">
            <a:off x="8909317" y="4093592"/>
            <a:ext cx="1165800" cy="891900"/>
          </a:xfrm>
          <a:prstGeom prst="straightConnector1">
            <a:avLst/>
          </a:prstGeom>
          <a:noFill/>
          <a:ln w="57150" cap="flat" cmpd="sng">
            <a:solidFill>
              <a:srgbClr val="FF0000"/>
            </a:solidFill>
            <a:prstDash val="solid"/>
            <a:miter lim="800000"/>
            <a:headEnd type="stealth" w="med" len="med"/>
            <a:tailEnd type="none" w="sm" len="sm"/>
          </a:ln>
        </p:spPr>
      </p:cxnSp>
      <p:pic>
        <p:nvPicPr>
          <p:cNvPr id="246" name="Google Shape;246;p8"/>
          <p:cNvPicPr preferRelativeResize="0"/>
          <p:nvPr/>
        </p:nvPicPr>
        <p:blipFill>
          <a:blip r:embed="rId3">
            <a:alphaModFix/>
          </a:blip>
          <a:stretch>
            <a:fillRect/>
          </a:stretch>
        </p:blipFill>
        <p:spPr>
          <a:xfrm>
            <a:off x="0" y="6237825"/>
            <a:ext cx="12191999" cy="620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4"/>
          <p:cNvSpPr txBox="1">
            <a:spLocks noGrp="1"/>
          </p:cNvSpPr>
          <p:nvPr>
            <p:ph type="title"/>
          </p:nvPr>
        </p:nvSpPr>
        <p:spPr>
          <a:xfrm>
            <a:off x="693500" y="365125"/>
            <a:ext cx="10776000" cy="1118100"/>
          </a:xfrm>
          <a:prstGeom prst="rect">
            <a:avLst/>
          </a:prstGeom>
          <a:solidFill>
            <a:srgbClr val="306B82"/>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400"/>
              <a:buFont typeface="Calibri"/>
              <a:buNone/>
            </a:pPr>
            <a:r>
              <a:rPr lang="en-US">
                <a:solidFill>
                  <a:srgbClr val="FFFFFF"/>
                </a:solidFill>
              </a:rPr>
              <a:t>Racial Trauma - Disrupter of Regulation</a:t>
            </a:r>
            <a:endParaRPr>
              <a:solidFill>
                <a:srgbClr val="FFFFFF"/>
              </a:solidFill>
            </a:endParaRPr>
          </a:p>
        </p:txBody>
      </p:sp>
      <p:sp>
        <p:nvSpPr>
          <p:cNvPr id="253" name="Google Shape;253;p14"/>
          <p:cNvSpPr txBox="1">
            <a:spLocks noGrp="1"/>
          </p:cNvSpPr>
          <p:nvPr>
            <p:ph type="body" idx="1"/>
          </p:nvPr>
        </p:nvSpPr>
        <p:spPr>
          <a:xfrm>
            <a:off x="745525" y="1931050"/>
            <a:ext cx="5900700" cy="42042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1000"/>
              </a:spcBef>
              <a:spcAft>
                <a:spcPts val="0"/>
              </a:spcAft>
              <a:buClr>
                <a:schemeClr val="dk1"/>
              </a:buClr>
              <a:buSzPts val="3500"/>
              <a:buNone/>
            </a:pPr>
            <a:r>
              <a:rPr lang="en-US" sz="3500" b="1"/>
              <a:t>Trauma</a:t>
            </a:r>
            <a:r>
              <a:rPr lang="en-US" sz="3200"/>
              <a:t/>
            </a:r>
            <a:br>
              <a:rPr lang="en-US" sz="3200"/>
            </a:br>
            <a:endParaRPr sz="3200"/>
          </a:p>
          <a:p>
            <a:pPr marL="457200" lvl="0" indent="-420816" algn="l" rtl="0">
              <a:lnSpc>
                <a:spcPct val="90000"/>
              </a:lnSpc>
              <a:spcBef>
                <a:spcPts val="1000"/>
              </a:spcBef>
              <a:spcAft>
                <a:spcPts val="0"/>
              </a:spcAft>
              <a:buClr>
                <a:schemeClr val="dk1"/>
              </a:buClr>
              <a:buSzPts val="3027"/>
              <a:buChar char="●"/>
            </a:pPr>
            <a:r>
              <a:rPr lang="en-US"/>
              <a:t>Any event that threatens or </a:t>
            </a:r>
            <a:br>
              <a:rPr lang="en-US"/>
            </a:br>
            <a:r>
              <a:rPr lang="en-US"/>
              <a:t>harms us or people we care about or events we witness</a:t>
            </a:r>
            <a:br>
              <a:rPr lang="en-US"/>
            </a:br>
            <a:endParaRPr/>
          </a:p>
          <a:p>
            <a:pPr marL="457200" lvl="0" indent="-420816" algn="l" rtl="0">
              <a:lnSpc>
                <a:spcPct val="90000"/>
              </a:lnSpc>
              <a:spcBef>
                <a:spcPts val="0"/>
              </a:spcBef>
              <a:spcAft>
                <a:spcPts val="0"/>
              </a:spcAft>
              <a:buClr>
                <a:schemeClr val="dk1"/>
              </a:buClr>
              <a:buSzPts val="3027"/>
              <a:buChar char="●"/>
            </a:pPr>
            <a:r>
              <a:rPr lang="en-US"/>
              <a:t>Demands that Overwhelm Our Resources</a:t>
            </a:r>
            <a:br>
              <a:rPr lang="en-US"/>
            </a:br>
            <a:endParaRPr/>
          </a:p>
          <a:p>
            <a:pPr marL="457200" lvl="0" indent="-420816" algn="l" rtl="0">
              <a:lnSpc>
                <a:spcPct val="90000"/>
              </a:lnSpc>
              <a:spcBef>
                <a:spcPts val="0"/>
              </a:spcBef>
              <a:spcAft>
                <a:spcPts val="0"/>
              </a:spcAft>
              <a:buClr>
                <a:schemeClr val="dk1"/>
              </a:buClr>
              <a:buSzPts val="3027"/>
              <a:buChar char="●"/>
            </a:pPr>
            <a:r>
              <a:rPr lang="en-US"/>
              <a:t>Impairment of multiple dimensions of our being over time</a:t>
            </a:r>
            <a:endParaRPr/>
          </a:p>
          <a:p>
            <a:pPr marL="0" lvl="0" indent="0" algn="l" rtl="0">
              <a:lnSpc>
                <a:spcPct val="90000"/>
              </a:lnSpc>
              <a:spcBef>
                <a:spcPts val="1000"/>
              </a:spcBef>
              <a:spcAft>
                <a:spcPts val="0"/>
              </a:spcAft>
              <a:buClr>
                <a:schemeClr val="dk1"/>
              </a:buClr>
              <a:buSzPts val="2800"/>
              <a:buNone/>
            </a:pPr>
            <a:endParaRPr/>
          </a:p>
        </p:txBody>
      </p:sp>
      <p:pic>
        <p:nvPicPr>
          <p:cNvPr id="254" name="Google Shape;254;p14"/>
          <p:cNvPicPr preferRelativeResize="0"/>
          <p:nvPr/>
        </p:nvPicPr>
        <p:blipFill rotWithShape="1">
          <a:blip r:embed="rId3">
            <a:alphaModFix/>
          </a:blip>
          <a:srcRect/>
          <a:stretch/>
        </p:blipFill>
        <p:spPr>
          <a:xfrm>
            <a:off x="7195475" y="2541325"/>
            <a:ext cx="4273900" cy="2664925"/>
          </a:xfrm>
          <a:prstGeom prst="rect">
            <a:avLst/>
          </a:prstGeom>
          <a:noFill/>
          <a:ln>
            <a:noFill/>
          </a:ln>
        </p:spPr>
      </p:pic>
      <p:pic>
        <p:nvPicPr>
          <p:cNvPr id="255" name="Google Shape;255;p14"/>
          <p:cNvPicPr preferRelativeResize="0"/>
          <p:nvPr/>
        </p:nvPicPr>
        <p:blipFill>
          <a:blip r:embed="rId4">
            <a:alphaModFix/>
          </a:blip>
          <a:stretch>
            <a:fillRect/>
          </a:stretch>
        </p:blipFill>
        <p:spPr>
          <a:xfrm>
            <a:off x="0" y="6135240"/>
            <a:ext cx="12191999" cy="72277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2650</Words>
  <Application>Microsoft Office PowerPoint</Application>
  <PresentationFormat>Widescreen</PresentationFormat>
  <Paragraphs>326</Paragraphs>
  <Slides>30</Slides>
  <Notes>30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Calibri</vt:lpstr>
      <vt:lpstr>Roboto</vt:lpstr>
      <vt:lpstr>Arial</vt:lpstr>
      <vt:lpstr>Twentieth Century</vt:lpstr>
      <vt:lpstr>Times New Roman</vt:lpstr>
      <vt:lpstr>Dancing Script</vt:lpstr>
      <vt:lpstr>Roboto Mono</vt:lpstr>
      <vt:lpstr>Office Theme</vt:lpstr>
      <vt:lpstr>Office Theme</vt:lpstr>
      <vt:lpstr>Office Theme</vt:lpstr>
      <vt:lpstr> Understanding and Applying the Science  at the Intersection of Racism, Trauma  and Health Disparities   NCEAS   February 24, 2021</vt:lpstr>
      <vt:lpstr>PowerPoint Presentation</vt:lpstr>
      <vt:lpstr>PowerPoint Presentation</vt:lpstr>
      <vt:lpstr>PowerPoint Presentation</vt:lpstr>
      <vt:lpstr>PowerPoint Presentation</vt:lpstr>
      <vt:lpstr>Racial Trauma / Discrimination</vt:lpstr>
      <vt:lpstr>Inequities in Health: Intensified by Intersectionality</vt:lpstr>
      <vt:lpstr>Health Inequity</vt:lpstr>
      <vt:lpstr>Racial Trauma - Disrupter of Regulation</vt:lpstr>
      <vt:lpstr>Everyday Discrimination – a Major Trauma  David Williams, PhD, MPH - Harvard</vt:lpstr>
      <vt:lpstr>Racial Trauma Impact on Cumulative Adversity</vt:lpstr>
      <vt:lpstr>PowerPoint Presentation</vt:lpstr>
      <vt:lpstr>Complex,  Longstanding Problems   Require  New Ways of Thinking</vt:lpstr>
      <vt:lpstr>THEN Venn Diagram + more intro of us</vt:lpstr>
      <vt:lpstr>PowerPoint Presentation</vt:lpstr>
      <vt:lpstr>PowerPoint Presentation</vt:lpstr>
      <vt:lpstr>What is Regulation?</vt:lpstr>
      <vt:lpstr>Experience and Brain-Body Regulation</vt:lpstr>
      <vt:lpstr>Experiences that support Brain-Body Regulation</vt:lpstr>
      <vt:lpstr>PowerPoint Presentation</vt:lpstr>
      <vt:lpstr>PowerPoint Presentation</vt:lpstr>
      <vt:lpstr>PowerPoint Presentation</vt:lpstr>
      <vt:lpstr>It is Time for Courageous Action  In Meidicine  and Our Communities</vt:lpstr>
      <vt:lpstr>Discussion Agenda </vt:lpstr>
      <vt:lpstr>SAMPLE CASE:  Karen, age 54</vt:lpstr>
      <vt:lpstr>SAMPLE CASE:  Karen - Life Course</vt:lpstr>
      <vt:lpstr> CASE:  More History</vt:lpstr>
      <vt:lpstr>CASE:  Karen - Different Look at Diagnoses</vt:lpstr>
      <vt:lpstr>Karen - a new Crisis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Understanding and Applying the Science  at the Intersection of Racism, Trauma  and Health Disparities   NCEAS   February 24, 2021</dc:title>
  <dc:creator>P Rush</dc:creator>
  <cp:lastModifiedBy>Clare Petrie</cp:lastModifiedBy>
  <cp:revision>2</cp:revision>
  <dcterms:created xsi:type="dcterms:W3CDTF">2021-01-27T21:58:30Z</dcterms:created>
  <dcterms:modified xsi:type="dcterms:W3CDTF">2021-02-15T22:15:28Z</dcterms:modified>
</cp:coreProperties>
</file>