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6"/>
  </p:notesMasterIdLst>
  <p:sldIdLst>
    <p:sldId id="256" r:id="rId2"/>
    <p:sldId id="306" r:id="rId3"/>
    <p:sldId id="327" r:id="rId4"/>
    <p:sldId id="313" r:id="rId5"/>
    <p:sldId id="257" r:id="rId6"/>
    <p:sldId id="312" r:id="rId7"/>
    <p:sldId id="259" r:id="rId8"/>
    <p:sldId id="311" r:id="rId9"/>
    <p:sldId id="261" r:id="rId10"/>
    <p:sldId id="262" r:id="rId11"/>
    <p:sldId id="258" r:id="rId12"/>
    <p:sldId id="303" r:id="rId13"/>
    <p:sldId id="295" r:id="rId14"/>
    <p:sldId id="314" r:id="rId15"/>
    <p:sldId id="315" r:id="rId16"/>
    <p:sldId id="316" r:id="rId17"/>
    <p:sldId id="305" r:id="rId18"/>
    <p:sldId id="321" r:id="rId19"/>
    <p:sldId id="325" r:id="rId20"/>
    <p:sldId id="323" r:id="rId21"/>
    <p:sldId id="324" r:id="rId22"/>
    <p:sldId id="326" r:id="rId23"/>
    <p:sldId id="263"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 pickel" initials="mp" lastIdx="20" clrIdx="0">
    <p:extLst>
      <p:ext uri="{19B8F6BF-5375-455C-9EA6-DF929625EA0E}">
        <p15:presenceInfo xmlns:p15="http://schemas.microsoft.com/office/powerpoint/2012/main" userId="43b1efdbb19bd2ba" providerId="Windows Live"/>
      </p:ext>
    </p:extLst>
  </p:cmAuthor>
  <p:cmAuthor id="2" name="Erikson, Clese Elaine" initials="ECE" lastIdx="6" clrIdx="1">
    <p:extLst>
      <p:ext uri="{19B8F6BF-5375-455C-9EA6-DF929625EA0E}">
        <p15:presenceInfo xmlns:p15="http://schemas.microsoft.com/office/powerpoint/2012/main" userId="S-1-5-21-2551908886-1609939859-1204051493-347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0F3D1-0564-42F2-B891-9F660CAB86B4}" v="2" dt="2021-02-15T21:50:12.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3" autoAdjust="0"/>
    <p:restoredTop sz="84787" autoAdjust="0"/>
  </p:normalViewPr>
  <p:slideViewPr>
    <p:cSldViewPr snapToGrid="0">
      <p:cViewPr varScale="1">
        <p:scale>
          <a:sx n="62" d="100"/>
          <a:sy n="62" d="100"/>
        </p:scale>
        <p:origin x="9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3CE6-CD4E-49C9-99F6-8ED119F8AB81}" type="datetimeFigureOut">
              <a:rPr lang="en-US" smtClean="0"/>
              <a:t>2/15/2021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5512F-D3D1-4E4E-9B7D-81BC8C5C93E9}" type="slidenum">
              <a:rPr lang="en-US" smtClean="0"/>
              <a:t>‹#›</a:t>
            </a:fld>
            <a:endParaRPr lang="en-US" dirty="0"/>
          </a:p>
        </p:txBody>
      </p:sp>
    </p:spTree>
    <p:extLst>
      <p:ext uri="{BB962C8B-B14F-4D97-AF65-F5344CB8AC3E}">
        <p14:creationId xmlns:p14="http://schemas.microsoft.com/office/powerpoint/2010/main" val="393240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1</a:t>
            </a:fld>
            <a:endParaRPr lang="en-US" dirty="0"/>
          </a:p>
        </p:txBody>
      </p:sp>
    </p:spTree>
    <p:extLst>
      <p:ext uri="{BB962C8B-B14F-4D97-AF65-F5344CB8AC3E}">
        <p14:creationId xmlns:p14="http://schemas.microsoft.com/office/powerpoint/2010/main" val="105515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11</a:t>
            </a:fld>
            <a:endParaRPr lang="en-US" dirty="0"/>
          </a:p>
        </p:txBody>
      </p:sp>
    </p:spTree>
    <p:extLst>
      <p:ext uri="{BB962C8B-B14F-4D97-AF65-F5344CB8AC3E}">
        <p14:creationId xmlns:p14="http://schemas.microsoft.com/office/powerpoint/2010/main" val="69243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D9468-826D-4CF1-9901-7BC67C9DAC6A}" type="slidenum">
              <a:rPr lang="en-US" smtClean="0"/>
              <a:t>12</a:t>
            </a:fld>
            <a:endParaRPr lang="en-US" dirty="0"/>
          </a:p>
        </p:txBody>
      </p:sp>
    </p:spTree>
    <p:extLst>
      <p:ext uri="{BB962C8B-B14F-4D97-AF65-F5344CB8AC3E}">
        <p14:creationId xmlns:p14="http://schemas.microsoft.com/office/powerpoint/2010/main" val="3786458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13</a:t>
            </a:fld>
            <a:endParaRPr lang="en-US" dirty="0"/>
          </a:p>
        </p:txBody>
      </p:sp>
    </p:spTree>
    <p:extLst>
      <p:ext uri="{BB962C8B-B14F-4D97-AF65-F5344CB8AC3E}">
        <p14:creationId xmlns:p14="http://schemas.microsoft.com/office/powerpoint/2010/main" val="1244894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14</a:t>
            </a:fld>
            <a:endParaRPr lang="en-US" dirty="0"/>
          </a:p>
        </p:txBody>
      </p:sp>
    </p:spTree>
    <p:extLst>
      <p:ext uri="{BB962C8B-B14F-4D97-AF65-F5344CB8AC3E}">
        <p14:creationId xmlns:p14="http://schemas.microsoft.com/office/powerpoint/2010/main" val="208136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15</a:t>
            </a:fld>
            <a:endParaRPr lang="en-US" dirty="0"/>
          </a:p>
        </p:txBody>
      </p:sp>
    </p:spTree>
    <p:extLst>
      <p:ext uri="{BB962C8B-B14F-4D97-AF65-F5344CB8AC3E}">
        <p14:creationId xmlns:p14="http://schemas.microsoft.com/office/powerpoint/2010/main" val="187670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16</a:t>
            </a:fld>
            <a:endParaRPr lang="en-US" dirty="0"/>
          </a:p>
        </p:txBody>
      </p:sp>
    </p:spTree>
    <p:extLst>
      <p:ext uri="{BB962C8B-B14F-4D97-AF65-F5344CB8AC3E}">
        <p14:creationId xmlns:p14="http://schemas.microsoft.com/office/powerpoint/2010/main" val="305883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17</a:t>
            </a:fld>
            <a:endParaRPr lang="en-US" dirty="0"/>
          </a:p>
        </p:txBody>
      </p:sp>
    </p:spTree>
    <p:extLst>
      <p:ext uri="{BB962C8B-B14F-4D97-AF65-F5344CB8AC3E}">
        <p14:creationId xmlns:p14="http://schemas.microsoft.com/office/powerpoint/2010/main" val="191544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18</a:t>
            </a:fld>
            <a:endParaRPr lang="en-US" dirty="0"/>
          </a:p>
        </p:txBody>
      </p:sp>
    </p:spTree>
    <p:extLst>
      <p:ext uri="{BB962C8B-B14F-4D97-AF65-F5344CB8AC3E}">
        <p14:creationId xmlns:p14="http://schemas.microsoft.com/office/powerpoint/2010/main" val="569786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19</a:t>
            </a:fld>
            <a:endParaRPr lang="en-US" dirty="0"/>
          </a:p>
        </p:txBody>
      </p:sp>
    </p:spTree>
    <p:extLst>
      <p:ext uri="{BB962C8B-B14F-4D97-AF65-F5344CB8AC3E}">
        <p14:creationId xmlns:p14="http://schemas.microsoft.com/office/powerpoint/2010/main" val="2551551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20</a:t>
            </a:fld>
            <a:endParaRPr lang="en-US" dirty="0"/>
          </a:p>
        </p:txBody>
      </p:sp>
    </p:spTree>
    <p:extLst>
      <p:ext uri="{BB962C8B-B14F-4D97-AF65-F5344CB8AC3E}">
        <p14:creationId xmlns:p14="http://schemas.microsoft.com/office/powerpoint/2010/main" val="175942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3</a:t>
            </a:fld>
            <a:endParaRPr lang="en-US" dirty="0"/>
          </a:p>
        </p:txBody>
      </p:sp>
    </p:spTree>
    <p:extLst>
      <p:ext uri="{BB962C8B-B14F-4D97-AF65-F5344CB8AC3E}">
        <p14:creationId xmlns:p14="http://schemas.microsoft.com/office/powerpoint/2010/main" val="3506066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21</a:t>
            </a:fld>
            <a:endParaRPr lang="en-US" dirty="0"/>
          </a:p>
        </p:txBody>
      </p:sp>
    </p:spTree>
    <p:extLst>
      <p:ext uri="{BB962C8B-B14F-4D97-AF65-F5344CB8AC3E}">
        <p14:creationId xmlns:p14="http://schemas.microsoft.com/office/powerpoint/2010/main" val="888209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slide only</a:t>
            </a:r>
          </a:p>
        </p:txBody>
      </p:sp>
      <p:sp>
        <p:nvSpPr>
          <p:cNvPr id="4" name="Slide Number Placeholder 3"/>
          <p:cNvSpPr>
            <a:spLocks noGrp="1"/>
          </p:cNvSpPr>
          <p:nvPr>
            <p:ph type="sldNum" sz="quarter" idx="5"/>
          </p:nvPr>
        </p:nvSpPr>
        <p:spPr/>
        <p:txBody>
          <a:bodyPr/>
          <a:lstStyle/>
          <a:p>
            <a:fld id="{8855512F-D3D1-4E4E-9B7D-81BC8C5C93E9}" type="slidenum">
              <a:rPr lang="en-US" smtClean="0"/>
              <a:t>22</a:t>
            </a:fld>
            <a:endParaRPr lang="en-US" dirty="0"/>
          </a:p>
        </p:txBody>
      </p:sp>
    </p:spTree>
    <p:extLst>
      <p:ext uri="{BB962C8B-B14F-4D97-AF65-F5344CB8AC3E}">
        <p14:creationId xmlns:p14="http://schemas.microsoft.com/office/powerpoint/2010/main" val="3707033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slide only</a:t>
            </a:r>
          </a:p>
        </p:txBody>
      </p:sp>
      <p:sp>
        <p:nvSpPr>
          <p:cNvPr id="4" name="Slide Number Placeholder 3"/>
          <p:cNvSpPr>
            <a:spLocks noGrp="1"/>
          </p:cNvSpPr>
          <p:nvPr>
            <p:ph type="sldNum" sz="quarter" idx="5"/>
          </p:nvPr>
        </p:nvSpPr>
        <p:spPr/>
        <p:txBody>
          <a:bodyPr/>
          <a:lstStyle/>
          <a:p>
            <a:fld id="{8855512F-D3D1-4E4E-9B7D-81BC8C5C93E9}" type="slidenum">
              <a:rPr lang="en-US" smtClean="0"/>
              <a:t>23</a:t>
            </a:fld>
            <a:endParaRPr lang="en-US" dirty="0"/>
          </a:p>
        </p:txBody>
      </p:sp>
    </p:spTree>
    <p:extLst>
      <p:ext uri="{BB962C8B-B14F-4D97-AF65-F5344CB8AC3E}">
        <p14:creationId xmlns:p14="http://schemas.microsoft.com/office/powerpoint/2010/main" val="1132564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slide only</a:t>
            </a:r>
          </a:p>
        </p:txBody>
      </p:sp>
      <p:sp>
        <p:nvSpPr>
          <p:cNvPr id="4" name="Slide Number Placeholder 3"/>
          <p:cNvSpPr>
            <a:spLocks noGrp="1"/>
          </p:cNvSpPr>
          <p:nvPr>
            <p:ph type="sldNum" sz="quarter" idx="5"/>
          </p:nvPr>
        </p:nvSpPr>
        <p:spPr/>
        <p:txBody>
          <a:bodyPr/>
          <a:lstStyle/>
          <a:p>
            <a:fld id="{8855512F-D3D1-4E4E-9B7D-81BC8C5C93E9}" type="slidenum">
              <a:rPr lang="en-US" smtClean="0"/>
              <a:t>24</a:t>
            </a:fld>
            <a:endParaRPr lang="en-US" dirty="0"/>
          </a:p>
        </p:txBody>
      </p:sp>
    </p:spTree>
    <p:extLst>
      <p:ext uri="{BB962C8B-B14F-4D97-AF65-F5344CB8AC3E}">
        <p14:creationId xmlns:p14="http://schemas.microsoft.com/office/powerpoint/2010/main" val="307182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4</a:t>
            </a:fld>
            <a:endParaRPr lang="en-US" dirty="0"/>
          </a:p>
        </p:txBody>
      </p:sp>
    </p:spTree>
    <p:extLst>
      <p:ext uri="{BB962C8B-B14F-4D97-AF65-F5344CB8AC3E}">
        <p14:creationId xmlns:p14="http://schemas.microsoft.com/office/powerpoint/2010/main" val="404061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5</a:t>
            </a:fld>
            <a:endParaRPr lang="en-US" dirty="0"/>
          </a:p>
        </p:txBody>
      </p:sp>
    </p:spTree>
    <p:extLst>
      <p:ext uri="{BB962C8B-B14F-4D97-AF65-F5344CB8AC3E}">
        <p14:creationId xmlns:p14="http://schemas.microsoft.com/office/powerpoint/2010/main" val="9555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6</a:t>
            </a:fld>
            <a:endParaRPr lang="en-US" dirty="0"/>
          </a:p>
        </p:txBody>
      </p:sp>
    </p:spTree>
    <p:extLst>
      <p:ext uri="{BB962C8B-B14F-4D97-AF65-F5344CB8AC3E}">
        <p14:creationId xmlns:p14="http://schemas.microsoft.com/office/powerpoint/2010/main" val="44483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7</a:t>
            </a:fld>
            <a:endParaRPr lang="en-US" dirty="0"/>
          </a:p>
        </p:txBody>
      </p:sp>
    </p:spTree>
    <p:extLst>
      <p:ext uri="{BB962C8B-B14F-4D97-AF65-F5344CB8AC3E}">
        <p14:creationId xmlns:p14="http://schemas.microsoft.com/office/powerpoint/2010/main" val="389591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8</a:t>
            </a:fld>
            <a:endParaRPr lang="en-US" dirty="0"/>
          </a:p>
        </p:txBody>
      </p:sp>
    </p:spTree>
    <p:extLst>
      <p:ext uri="{BB962C8B-B14F-4D97-AF65-F5344CB8AC3E}">
        <p14:creationId xmlns:p14="http://schemas.microsoft.com/office/powerpoint/2010/main" val="320413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9</a:t>
            </a:fld>
            <a:endParaRPr lang="en-US" dirty="0"/>
          </a:p>
        </p:txBody>
      </p:sp>
    </p:spTree>
    <p:extLst>
      <p:ext uri="{BB962C8B-B14F-4D97-AF65-F5344CB8AC3E}">
        <p14:creationId xmlns:p14="http://schemas.microsoft.com/office/powerpoint/2010/main" val="1974939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55512F-D3D1-4E4E-9B7D-81BC8C5C93E9}" type="slidenum">
              <a:rPr lang="en-US" smtClean="0"/>
              <a:t>10</a:t>
            </a:fld>
            <a:endParaRPr lang="en-US" dirty="0"/>
          </a:p>
        </p:txBody>
      </p:sp>
    </p:spTree>
    <p:extLst>
      <p:ext uri="{BB962C8B-B14F-4D97-AF65-F5344CB8AC3E}">
        <p14:creationId xmlns:p14="http://schemas.microsoft.com/office/powerpoint/2010/main" val="2777665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117465"/>
            <a:ext cx="12188825" cy="740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2/15/2021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45449"/>
            <a:ext cx="4120636" cy="484566"/>
          </a:xfrm>
          <a:prstGeom prst="rect">
            <a:avLst/>
          </a:prstGeom>
        </p:spPr>
      </p:pic>
    </p:spTree>
    <p:extLst>
      <p:ext uri="{BB962C8B-B14F-4D97-AF65-F5344CB8AC3E}">
        <p14:creationId xmlns:p14="http://schemas.microsoft.com/office/powerpoint/2010/main" val="43268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2/15/2021</a:t>
            </a:fld>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06742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156101"/>
            <a:ext cx="12188825" cy="701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2/15/2021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64767"/>
            <a:ext cx="4120636" cy="484566"/>
          </a:xfrm>
          <a:prstGeom prst="rect">
            <a:avLst/>
          </a:prstGeom>
        </p:spPr>
      </p:pic>
    </p:spTree>
    <p:extLst>
      <p:ext uri="{BB962C8B-B14F-4D97-AF65-F5344CB8AC3E}">
        <p14:creationId xmlns:p14="http://schemas.microsoft.com/office/powerpoint/2010/main" val="23464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2/15/2021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3933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2/15/2021</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0346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2/15/2021</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4631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117465"/>
            <a:ext cx="12188825" cy="740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2/15/2021</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45449"/>
            <a:ext cx="4120636" cy="484566"/>
          </a:xfrm>
          <a:prstGeom prst="rect">
            <a:avLst/>
          </a:prstGeom>
        </p:spPr>
      </p:pic>
    </p:spTree>
    <p:extLst>
      <p:ext uri="{BB962C8B-B14F-4D97-AF65-F5344CB8AC3E}">
        <p14:creationId xmlns:p14="http://schemas.microsoft.com/office/powerpoint/2010/main" val="256573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2/15/2021</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599" y="6245470"/>
            <a:ext cx="2897055" cy="448702"/>
          </a:xfrm>
          <a:prstGeom prst="rect">
            <a:avLst/>
          </a:prstGeom>
        </p:spPr>
      </p:pic>
    </p:spTree>
    <p:extLst>
      <p:ext uri="{BB962C8B-B14F-4D97-AF65-F5344CB8AC3E}">
        <p14:creationId xmlns:p14="http://schemas.microsoft.com/office/powerpoint/2010/main" val="335063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4896475"/>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749065"/>
            <a:ext cx="10113264" cy="558189"/>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2/15/2021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6162" y="6340344"/>
            <a:ext cx="4120636" cy="484566"/>
          </a:xfrm>
          <a:prstGeom prst="rect">
            <a:avLst/>
          </a:prstGeom>
        </p:spPr>
      </p:pic>
    </p:spTree>
    <p:extLst>
      <p:ext uri="{BB962C8B-B14F-4D97-AF65-F5344CB8AC3E}">
        <p14:creationId xmlns:p14="http://schemas.microsoft.com/office/powerpoint/2010/main" val="185799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20496"/>
            <a:ext cx="12192000" cy="637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2/15/2021</a:t>
            </a:fld>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066162" y="6340344"/>
            <a:ext cx="4120636" cy="484566"/>
          </a:xfrm>
          <a:prstGeom prst="rect">
            <a:avLst/>
          </a:prstGeom>
        </p:spPr>
      </p:pic>
    </p:spTree>
    <p:extLst>
      <p:ext uri="{BB962C8B-B14F-4D97-AF65-F5344CB8AC3E}">
        <p14:creationId xmlns:p14="http://schemas.microsoft.com/office/powerpoint/2010/main" val="3139388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8.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Accelerating a Social Mission Research Agenda</a:t>
            </a:r>
          </a:p>
        </p:txBody>
      </p:sp>
      <p:sp>
        <p:nvSpPr>
          <p:cNvPr id="3" name="Subtitle 2"/>
          <p:cNvSpPr>
            <a:spLocks noGrp="1"/>
          </p:cNvSpPr>
          <p:nvPr>
            <p:ph type="subTitle" idx="1"/>
          </p:nvPr>
        </p:nvSpPr>
        <p:spPr>
          <a:xfrm>
            <a:off x="857250" y="4455620"/>
            <a:ext cx="10515599" cy="1643428"/>
          </a:xfrm>
        </p:spPr>
        <p:txBody>
          <a:bodyPr>
            <a:normAutofit/>
          </a:bodyPr>
          <a:lstStyle/>
          <a:p>
            <a:r>
              <a:rPr lang="en-US" dirty="0"/>
              <a:t>Clese Erikson, M.P.Aff &amp; Margaret Ziemann, mph</a:t>
            </a:r>
          </a:p>
          <a:p>
            <a:pPr algn="ctr"/>
            <a:r>
              <a:rPr lang="en-US" sz="2000" b="1" dirty="0"/>
              <a:t>The Fitzhugh mullan institute for health workforce equity</a:t>
            </a:r>
            <a:r>
              <a:rPr lang="en-US" sz="2000" dirty="0"/>
              <a:t/>
            </a:r>
            <a:br>
              <a:rPr lang="en-US" sz="2000" dirty="0"/>
            </a:br>
            <a:r>
              <a:rPr lang="en-US" sz="2000" dirty="0"/>
              <a:t> </a:t>
            </a:r>
            <a:r>
              <a:rPr lang="en-US" dirty="0"/>
              <a:t/>
            </a:r>
            <a:br>
              <a:rPr lang="en-US" dirty="0"/>
            </a:br>
            <a:r>
              <a:rPr lang="en-US" dirty="0"/>
              <a:t>the George Washington university</a:t>
            </a:r>
          </a:p>
        </p:txBody>
      </p:sp>
    </p:spTree>
    <p:extLst>
      <p:ext uri="{BB962C8B-B14F-4D97-AF65-F5344CB8AC3E}">
        <p14:creationId xmlns:p14="http://schemas.microsoft.com/office/powerpoint/2010/main" val="151923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5A35B-EC7D-4EE4-8A1E-6E46FDDDC29E}"/>
              </a:ext>
            </a:extLst>
          </p:cNvPr>
          <p:cNvSpPr>
            <a:spLocks noGrp="1"/>
          </p:cNvSpPr>
          <p:nvPr>
            <p:ph type="title"/>
          </p:nvPr>
        </p:nvSpPr>
        <p:spPr>
          <a:xfrm>
            <a:off x="1097280" y="487229"/>
            <a:ext cx="10058400" cy="1003354"/>
          </a:xfrm>
        </p:spPr>
        <p:txBody>
          <a:bodyPr anchor="t">
            <a:normAutofit/>
          </a:bodyPr>
          <a:lstStyle/>
          <a:p>
            <a:r>
              <a:rPr lang="en-US" sz="4400" dirty="0"/>
              <a:t>What’s Driving SDoH Research Gaps?</a:t>
            </a:r>
          </a:p>
        </p:txBody>
      </p:sp>
      <p:pic>
        <p:nvPicPr>
          <p:cNvPr id="5" name="Content Placeholder 4" descr="Circles with arrows with solid fill">
            <a:extLst>
              <a:ext uri="{FF2B5EF4-FFF2-40B4-BE49-F238E27FC236}">
                <a16:creationId xmlns:a16="http://schemas.microsoft.com/office/drawing/2014/main" id="{6D4264B6-139F-4828-81EF-6C0D0E136E05}"/>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357913" y="2153343"/>
            <a:ext cx="914400" cy="914400"/>
          </a:xfrm>
        </p:spPr>
      </p:pic>
      <p:grpSp>
        <p:nvGrpSpPr>
          <p:cNvPr id="21" name="Group 20">
            <a:extLst>
              <a:ext uri="{FF2B5EF4-FFF2-40B4-BE49-F238E27FC236}">
                <a16:creationId xmlns:a16="http://schemas.microsoft.com/office/drawing/2014/main" id="{73306058-1B4C-4FAD-B2DA-706AB1BA1BCD}"/>
              </a:ext>
            </a:extLst>
          </p:cNvPr>
          <p:cNvGrpSpPr/>
          <p:nvPr/>
        </p:nvGrpSpPr>
        <p:grpSpPr>
          <a:xfrm>
            <a:off x="5482793" y="2092329"/>
            <a:ext cx="5047470" cy="1020605"/>
            <a:chOff x="3572352" y="2071884"/>
            <a:chExt cx="5047470" cy="1020605"/>
          </a:xfrm>
        </p:grpSpPr>
        <p:grpSp>
          <p:nvGrpSpPr>
            <p:cNvPr id="8" name="Graphic 6" descr="Business Growth with solid fill">
              <a:extLst>
                <a:ext uri="{FF2B5EF4-FFF2-40B4-BE49-F238E27FC236}">
                  <a16:creationId xmlns:a16="http://schemas.microsoft.com/office/drawing/2014/main" id="{03E155DB-73A0-4FE0-8A34-68A0C3E152A3}"/>
                </a:ext>
              </a:extLst>
            </p:cNvPr>
            <p:cNvGrpSpPr/>
            <p:nvPr/>
          </p:nvGrpSpPr>
          <p:grpSpPr>
            <a:xfrm flipH="1">
              <a:off x="3572352" y="2178089"/>
              <a:ext cx="914400" cy="914400"/>
              <a:chOff x="5638800" y="2971800"/>
              <a:chExt cx="914400" cy="914400"/>
            </a:xfrm>
          </p:grpSpPr>
          <p:sp>
            <p:nvSpPr>
              <p:cNvPr id="9" name="Freeform: Shape 8">
                <a:extLst>
                  <a:ext uri="{FF2B5EF4-FFF2-40B4-BE49-F238E27FC236}">
                    <a16:creationId xmlns:a16="http://schemas.microsoft.com/office/drawing/2014/main" id="{F55FE822-1D27-4F24-9195-921DC65CC93C}"/>
                  </a:ext>
                </a:extLst>
              </p:cNvPr>
              <p:cNvSpPr/>
              <p:nvPr/>
            </p:nvSpPr>
            <p:spPr>
              <a:xfrm>
                <a:off x="5696045" y="3274218"/>
                <a:ext cx="791527" cy="505777"/>
              </a:xfrm>
              <a:custGeom>
                <a:avLst/>
                <a:gdLst>
                  <a:gd name="connsiteX0" fmla="*/ 352520 w 791527"/>
                  <a:gd name="connsiteY0" fmla="*/ 392430 h 505777"/>
                  <a:gd name="connsiteX1" fmla="*/ 495395 w 791527"/>
                  <a:gd name="connsiteY1" fmla="*/ 249555 h 505777"/>
                  <a:gd name="connsiteX2" fmla="*/ 751618 w 791527"/>
                  <a:gd name="connsiteY2" fmla="*/ 505778 h 505777"/>
                  <a:gd name="connsiteX3" fmla="*/ 791528 w 791527"/>
                  <a:gd name="connsiteY3" fmla="*/ 465773 h 505777"/>
                  <a:gd name="connsiteX4" fmla="*/ 495395 w 791527"/>
                  <a:gd name="connsiteY4" fmla="*/ 169545 h 505777"/>
                  <a:gd name="connsiteX5" fmla="*/ 352520 w 791527"/>
                  <a:gd name="connsiteY5" fmla="*/ 312420 h 505777"/>
                  <a:gd name="connsiteX6" fmla="*/ 190595 w 791527"/>
                  <a:gd name="connsiteY6" fmla="*/ 150495 h 505777"/>
                  <a:gd name="connsiteX7" fmla="*/ 96203 w 791527"/>
                  <a:gd name="connsiteY7" fmla="*/ 56198 h 505777"/>
                  <a:gd name="connsiteX8" fmla="*/ 152495 w 791527"/>
                  <a:gd name="connsiteY8" fmla="*/ 0 h 505777"/>
                  <a:gd name="connsiteX9" fmla="*/ 0 w 791527"/>
                  <a:gd name="connsiteY9" fmla="*/ 0 h 505777"/>
                  <a:gd name="connsiteX10" fmla="*/ 0 w 791527"/>
                  <a:gd name="connsiteY10" fmla="*/ 152400 h 505777"/>
                  <a:gd name="connsiteX11" fmla="*/ 56197 w 791527"/>
                  <a:gd name="connsiteY11" fmla="*/ 96202 h 505777"/>
                  <a:gd name="connsiteX12" fmla="*/ 152495 w 791527"/>
                  <a:gd name="connsiteY12" fmla="*/ 192405 h 505777"/>
                  <a:gd name="connsiteX13" fmla="*/ 352520 w 791527"/>
                  <a:gd name="connsiteY13" fmla="*/ 392430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1527" h="505777">
                    <a:moveTo>
                      <a:pt x="352520" y="392430"/>
                    </a:moveTo>
                    <a:lnTo>
                      <a:pt x="495395" y="249555"/>
                    </a:lnTo>
                    <a:lnTo>
                      <a:pt x="751618" y="505778"/>
                    </a:lnTo>
                    <a:lnTo>
                      <a:pt x="791528" y="465773"/>
                    </a:lnTo>
                    <a:lnTo>
                      <a:pt x="495395" y="169545"/>
                    </a:lnTo>
                    <a:lnTo>
                      <a:pt x="352520" y="312420"/>
                    </a:lnTo>
                    <a:lnTo>
                      <a:pt x="190595" y="150495"/>
                    </a:lnTo>
                    <a:lnTo>
                      <a:pt x="96203" y="56198"/>
                    </a:lnTo>
                    <a:lnTo>
                      <a:pt x="152495" y="0"/>
                    </a:lnTo>
                    <a:lnTo>
                      <a:pt x="0" y="0"/>
                    </a:lnTo>
                    <a:lnTo>
                      <a:pt x="0" y="152400"/>
                    </a:lnTo>
                    <a:lnTo>
                      <a:pt x="56197" y="96202"/>
                    </a:lnTo>
                    <a:lnTo>
                      <a:pt x="152495" y="192405"/>
                    </a:lnTo>
                    <a:lnTo>
                      <a:pt x="352520" y="392430"/>
                    </a:lnTo>
                    <a:close/>
                  </a:path>
                </a:pathLst>
              </a:custGeom>
              <a:solidFill>
                <a:srgbClr val="000000"/>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C64A1C9-77CE-4920-AEA9-D078EF052219}"/>
                  </a:ext>
                </a:extLst>
              </p:cNvPr>
              <p:cNvSpPr/>
              <p:nvPr/>
            </p:nvSpPr>
            <p:spPr>
              <a:xfrm>
                <a:off x="6334220" y="3114675"/>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000000"/>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37E087C0-0426-4C35-B98F-E4B9CD868582}"/>
                  </a:ext>
                </a:extLst>
              </p:cNvPr>
              <p:cNvSpPr/>
              <p:nvPr/>
            </p:nvSpPr>
            <p:spPr>
              <a:xfrm>
                <a:off x="5891593" y="3219474"/>
                <a:ext cx="604338" cy="408502"/>
              </a:xfrm>
              <a:custGeom>
                <a:avLst/>
                <a:gdLst>
                  <a:gd name="connsiteX0" fmla="*/ 32099 w 604338"/>
                  <a:gd name="connsiteY0" fmla="*/ 187808 h 408502"/>
                  <a:gd name="connsiteX1" fmla="*/ 62103 w 604338"/>
                  <a:gd name="connsiteY1" fmla="*/ 58840 h 408502"/>
                  <a:gd name="connsiteX2" fmla="*/ 62103 w 604338"/>
                  <a:gd name="connsiteY2" fmla="*/ 58840 h 408502"/>
                  <a:gd name="connsiteX3" fmla="*/ 62103 w 604338"/>
                  <a:gd name="connsiteY3" fmla="*/ 218193 h 408502"/>
                  <a:gd name="connsiteX4" fmla="*/ 100203 w 604338"/>
                  <a:gd name="connsiteY4" fmla="*/ 256293 h 408502"/>
                  <a:gd name="connsiteX5" fmla="*/ 100203 w 604338"/>
                  <a:gd name="connsiteY5" fmla="*/ 209525 h 408502"/>
                  <a:gd name="connsiteX6" fmla="*/ 119253 w 604338"/>
                  <a:gd name="connsiteY6" fmla="*/ 209525 h 408502"/>
                  <a:gd name="connsiteX7" fmla="*/ 119253 w 604338"/>
                  <a:gd name="connsiteY7" fmla="*/ 274962 h 408502"/>
                  <a:gd name="connsiteX8" fmla="*/ 157353 w 604338"/>
                  <a:gd name="connsiteY8" fmla="*/ 313062 h 408502"/>
                  <a:gd name="connsiteX9" fmla="*/ 157353 w 604338"/>
                  <a:gd name="connsiteY9" fmla="*/ 313062 h 408502"/>
                  <a:gd name="connsiteX10" fmla="*/ 157353 w 604338"/>
                  <a:gd name="connsiteY10" fmla="*/ 58745 h 408502"/>
                  <a:gd name="connsiteX11" fmla="*/ 157353 w 604338"/>
                  <a:gd name="connsiteY11" fmla="*/ 58745 h 408502"/>
                  <a:gd name="connsiteX12" fmla="*/ 185928 w 604338"/>
                  <a:gd name="connsiteY12" fmla="*/ 185046 h 408502"/>
                  <a:gd name="connsiteX13" fmla="*/ 204406 w 604338"/>
                  <a:gd name="connsiteY13" fmla="*/ 200000 h 408502"/>
                  <a:gd name="connsiteX14" fmla="*/ 204406 w 604338"/>
                  <a:gd name="connsiteY14" fmla="*/ 200000 h 408502"/>
                  <a:gd name="connsiteX15" fmla="*/ 223456 w 604338"/>
                  <a:gd name="connsiteY15" fmla="*/ 185141 h 408502"/>
                  <a:gd name="connsiteX16" fmla="*/ 252031 w 604338"/>
                  <a:gd name="connsiteY16" fmla="*/ 58840 h 408502"/>
                  <a:gd name="connsiteX17" fmla="*/ 252031 w 604338"/>
                  <a:gd name="connsiteY17" fmla="*/ 58840 h 408502"/>
                  <a:gd name="connsiteX18" fmla="*/ 252031 w 604338"/>
                  <a:gd name="connsiteY18" fmla="*/ 217622 h 408502"/>
                  <a:gd name="connsiteX19" fmla="*/ 273082 w 604338"/>
                  <a:gd name="connsiteY19" fmla="*/ 197333 h 408502"/>
                  <a:gd name="connsiteX20" fmla="*/ 273082 w 604338"/>
                  <a:gd name="connsiteY20" fmla="*/ 197333 h 408502"/>
                  <a:gd name="connsiteX21" fmla="*/ 326898 w 604338"/>
                  <a:gd name="connsiteY21" fmla="*/ 197333 h 408502"/>
                  <a:gd name="connsiteX22" fmla="*/ 347948 w 604338"/>
                  <a:gd name="connsiteY22" fmla="*/ 218479 h 408502"/>
                  <a:gd name="connsiteX23" fmla="*/ 347948 w 604338"/>
                  <a:gd name="connsiteY23" fmla="*/ 58745 h 408502"/>
                  <a:gd name="connsiteX24" fmla="*/ 347948 w 604338"/>
                  <a:gd name="connsiteY24" fmla="*/ 58745 h 408502"/>
                  <a:gd name="connsiteX25" fmla="*/ 375857 w 604338"/>
                  <a:gd name="connsiteY25" fmla="*/ 180950 h 408502"/>
                  <a:gd name="connsiteX26" fmla="*/ 376428 w 604338"/>
                  <a:gd name="connsiteY26" fmla="*/ 185046 h 408502"/>
                  <a:gd name="connsiteX27" fmla="*/ 394907 w 604338"/>
                  <a:gd name="connsiteY27" fmla="*/ 200000 h 408502"/>
                  <a:gd name="connsiteX28" fmla="*/ 394907 w 604338"/>
                  <a:gd name="connsiteY28" fmla="*/ 200000 h 408502"/>
                  <a:gd name="connsiteX29" fmla="*/ 413957 w 604338"/>
                  <a:gd name="connsiteY29" fmla="*/ 182570 h 408502"/>
                  <a:gd name="connsiteX30" fmla="*/ 442532 w 604338"/>
                  <a:gd name="connsiteY30" fmla="*/ 58173 h 408502"/>
                  <a:gd name="connsiteX31" fmla="*/ 442532 w 604338"/>
                  <a:gd name="connsiteY31" fmla="*/ 58173 h 408502"/>
                  <a:gd name="connsiteX32" fmla="*/ 442532 w 604338"/>
                  <a:gd name="connsiteY32" fmla="*/ 124848 h 408502"/>
                  <a:gd name="connsiteX33" fmla="*/ 413957 w 604338"/>
                  <a:gd name="connsiteY33" fmla="*/ 266675 h 408502"/>
                  <a:gd name="connsiteX34" fmla="*/ 442532 w 604338"/>
                  <a:gd name="connsiteY34" fmla="*/ 266675 h 408502"/>
                  <a:gd name="connsiteX35" fmla="*/ 442532 w 604338"/>
                  <a:gd name="connsiteY35" fmla="*/ 313253 h 408502"/>
                  <a:gd name="connsiteX36" fmla="*/ 480632 w 604338"/>
                  <a:gd name="connsiteY36" fmla="*/ 351353 h 408502"/>
                  <a:gd name="connsiteX37" fmla="*/ 480632 w 604338"/>
                  <a:gd name="connsiteY37" fmla="*/ 266675 h 408502"/>
                  <a:gd name="connsiteX38" fmla="*/ 499682 w 604338"/>
                  <a:gd name="connsiteY38" fmla="*/ 266675 h 408502"/>
                  <a:gd name="connsiteX39" fmla="*/ 499682 w 604338"/>
                  <a:gd name="connsiteY39" fmla="*/ 370403 h 408502"/>
                  <a:gd name="connsiteX40" fmla="*/ 537782 w 604338"/>
                  <a:gd name="connsiteY40" fmla="*/ 408503 h 408502"/>
                  <a:gd name="connsiteX41" fmla="*/ 537782 w 604338"/>
                  <a:gd name="connsiteY41" fmla="*/ 266675 h 408502"/>
                  <a:gd name="connsiteX42" fmla="*/ 566357 w 604338"/>
                  <a:gd name="connsiteY42" fmla="*/ 266675 h 408502"/>
                  <a:gd name="connsiteX43" fmla="*/ 537782 w 604338"/>
                  <a:gd name="connsiteY43" fmla="*/ 124753 h 408502"/>
                  <a:gd name="connsiteX44" fmla="*/ 537782 w 604338"/>
                  <a:gd name="connsiteY44" fmla="*/ 57125 h 408502"/>
                  <a:gd name="connsiteX45" fmla="*/ 537782 w 604338"/>
                  <a:gd name="connsiteY45" fmla="*/ 57125 h 408502"/>
                  <a:gd name="connsiteX46" fmla="*/ 566357 w 604338"/>
                  <a:gd name="connsiteY46" fmla="*/ 185046 h 408502"/>
                  <a:gd name="connsiteX47" fmla="*/ 585407 w 604338"/>
                  <a:gd name="connsiteY47" fmla="*/ 200000 h 408502"/>
                  <a:gd name="connsiteX48" fmla="*/ 588550 w 604338"/>
                  <a:gd name="connsiteY48" fmla="*/ 200000 h 408502"/>
                  <a:gd name="connsiteX49" fmla="*/ 589407 w 604338"/>
                  <a:gd name="connsiteY49" fmla="*/ 200000 h 408502"/>
                  <a:gd name="connsiteX50" fmla="*/ 603722 w 604338"/>
                  <a:gd name="connsiteY50" fmla="*/ 175916 h 408502"/>
                  <a:gd name="connsiteX51" fmla="*/ 603695 w 604338"/>
                  <a:gd name="connsiteY51" fmla="*/ 175807 h 408502"/>
                  <a:gd name="connsiteX52" fmla="*/ 573500 w 604338"/>
                  <a:gd name="connsiteY52" fmla="*/ 37313 h 408502"/>
                  <a:gd name="connsiteX53" fmla="*/ 567023 w 604338"/>
                  <a:gd name="connsiteY53" fmla="*/ 26645 h 408502"/>
                  <a:gd name="connsiteX54" fmla="*/ 528923 w 604338"/>
                  <a:gd name="connsiteY54" fmla="*/ 6357 h 408502"/>
                  <a:gd name="connsiteX55" fmla="*/ 452152 w 604338"/>
                  <a:gd name="connsiteY55" fmla="*/ 6357 h 408502"/>
                  <a:gd name="connsiteX56" fmla="*/ 414052 w 604338"/>
                  <a:gd name="connsiteY56" fmla="*/ 26645 h 408502"/>
                  <a:gd name="connsiteX57" fmla="*/ 407384 w 604338"/>
                  <a:gd name="connsiteY57" fmla="*/ 37313 h 408502"/>
                  <a:gd name="connsiteX58" fmla="*/ 394907 w 604338"/>
                  <a:gd name="connsiteY58" fmla="*/ 91320 h 408502"/>
                  <a:gd name="connsiteX59" fmla="*/ 394907 w 604338"/>
                  <a:gd name="connsiteY59" fmla="*/ 91320 h 408502"/>
                  <a:gd name="connsiteX60" fmla="*/ 382334 w 604338"/>
                  <a:gd name="connsiteY60" fmla="*/ 37313 h 408502"/>
                  <a:gd name="connsiteX61" fmla="*/ 375857 w 604338"/>
                  <a:gd name="connsiteY61" fmla="*/ 26645 h 408502"/>
                  <a:gd name="connsiteX62" fmla="*/ 223456 w 604338"/>
                  <a:gd name="connsiteY62" fmla="*/ 26645 h 408502"/>
                  <a:gd name="connsiteX63" fmla="*/ 216884 w 604338"/>
                  <a:gd name="connsiteY63" fmla="*/ 37313 h 408502"/>
                  <a:gd name="connsiteX64" fmla="*/ 204406 w 604338"/>
                  <a:gd name="connsiteY64" fmla="*/ 93130 h 408502"/>
                  <a:gd name="connsiteX65" fmla="*/ 204406 w 604338"/>
                  <a:gd name="connsiteY65" fmla="*/ 93130 h 408502"/>
                  <a:gd name="connsiteX66" fmla="*/ 192405 w 604338"/>
                  <a:gd name="connsiteY66" fmla="*/ 37313 h 408502"/>
                  <a:gd name="connsiteX67" fmla="*/ 185928 w 604338"/>
                  <a:gd name="connsiteY67" fmla="*/ 26645 h 408502"/>
                  <a:gd name="connsiteX68" fmla="*/ 147828 w 604338"/>
                  <a:gd name="connsiteY68" fmla="*/ 6357 h 408502"/>
                  <a:gd name="connsiteX69" fmla="*/ 71056 w 604338"/>
                  <a:gd name="connsiteY69" fmla="*/ 6357 h 408502"/>
                  <a:gd name="connsiteX70" fmla="*/ 32956 w 604338"/>
                  <a:gd name="connsiteY70" fmla="*/ 26645 h 408502"/>
                  <a:gd name="connsiteX71" fmla="*/ 26479 w 604338"/>
                  <a:gd name="connsiteY71" fmla="*/ 37313 h 408502"/>
                  <a:gd name="connsiteX72" fmla="*/ 0 w 604338"/>
                  <a:gd name="connsiteY72" fmla="*/ 156376 h 408502"/>
                  <a:gd name="connsiteX73" fmla="*/ 21812 w 604338"/>
                  <a:gd name="connsiteY73" fmla="*/ 178188 h 408502"/>
                  <a:gd name="connsiteX74" fmla="*/ 31337 w 604338"/>
                  <a:gd name="connsiteY74" fmla="*/ 187713 h 4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4338" h="408502">
                    <a:moveTo>
                      <a:pt x="32099" y="187808"/>
                    </a:moveTo>
                    <a:lnTo>
                      <a:pt x="62103" y="58840"/>
                    </a:lnTo>
                    <a:lnTo>
                      <a:pt x="62103" y="58840"/>
                    </a:lnTo>
                    <a:lnTo>
                      <a:pt x="62103" y="218193"/>
                    </a:lnTo>
                    <a:lnTo>
                      <a:pt x="100203" y="256293"/>
                    </a:lnTo>
                    <a:lnTo>
                      <a:pt x="100203" y="209525"/>
                    </a:lnTo>
                    <a:lnTo>
                      <a:pt x="119253" y="209525"/>
                    </a:lnTo>
                    <a:lnTo>
                      <a:pt x="119253" y="274962"/>
                    </a:lnTo>
                    <a:lnTo>
                      <a:pt x="157353" y="313062"/>
                    </a:lnTo>
                    <a:lnTo>
                      <a:pt x="157353" y="313062"/>
                    </a:lnTo>
                    <a:lnTo>
                      <a:pt x="157353" y="58745"/>
                    </a:lnTo>
                    <a:lnTo>
                      <a:pt x="157353" y="58745"/>
                    </a:lnTo>
                    <a:lnTo>
                      <a:pt x="185928" y="185046"/>
                    </a:lnTo>
                    <a:cubicBezTo>
                      <a:pt x="187841" y="193734"/>
                      <a:pt x="195511" y="199941"/>
                      <a:pt x="204406" y="200000"/>
                    </a:cubicBezTo>
                    <a:lnTo>
                      <a:pt x="204406" y="200000"/>
                    </a:lnTo>
                    <a:cubicBezTo>
                      <a:pt x="213487" y="200222"/>
                      <a:pt x="221461" y="194003"/>
                      <a:pt x="223456" y="185141"/>
                    </a:cubicBezTo>
                    <a:lnTo>
                      <a:pt x="252031" y="58840"/>
                    </a:lnTo>
                    <a:lnTo>
                      <a:pt x="252031" y="58840"/>
                    </a:lnTo>
                    <a:lnTo>
                      <a:pt x="252031" y="217622"/>
                    </a:lnTo>
                    <a:lnTo>
                      <a:pt x="273082" y="197333"/>
                    </a:lnTo>
                    <a:lnTo>
                      <a:pt x="273082" y="197333"/>
                    </a:lnTo>
                    <a:cubicBezTo>
                      <a:pt x="287953" y="182498"/>
                      <a:pt x="312027" y="182498"/>
                      <a:pt x="326898" y="197333"/>
                    </a:cubicBezTo>
                    <a:lnTo>
                      <a:pt x="347948" y="218479"/>
                    </a:lnTo>
                    <a:lnTo>
                      <a:pt x="347948" y="58745"/>
                    </a:lnTo>
                    <a:lnTo>
                      <a:pt x="347948" y="58745"/>
                    </a:lnTo>
                    <a:lnTo>
                      <a:pt x="375857" y="180950"/>
                    </a:lnTo>
                    <a:lnTo>
                      <a:pt x="376428" y="185046"/>
                    </a:lnTo>
                    <a:cubicBezTo>
                      <a:pt x="378341" y="193734"/>
                      <a:pt x="386011" y="199941"/>
                      <a:pt x="394907" y="200000"/>
                    </a:cubicBezTo>
                    <a:lnTo>
                      <a:pt x="394907" y="200000"/>
                    </a:lnTo>
                    <a:cubicBezTo>
                      <a:pt x="404827" y="200037"/>
                      <a:pt x="413114" y="192454"/>
                      <a:pt x="413957" y="182570"/>
                    </a:cubicBezTo>
                    <a:lnTo>
                      <a:pt x="442532" y="58173"/>
                    </a:lnTo>
                    <a:lnTo>
                      <a:pt x="442532" y="58173"/>
                    </a:lnTo>
                    <a:lnTo>
                      <a:pt x="442532" y="124848"/>
                    </a:lnTo>
                    <a:lnTo>
                      <a:pt x="413957" y="266675"/>
                    </a:lnTo>
                    <a:lnTo>
                      <a:pt x="442532" y="266675"/>
                    </a:lnTo>
                    <a:lnTo>
                      <a:pt x="442532" y="313253"/>
                    </a:lnTo>
                    <a:lnTo>
                      <a:pt x="480632" y="351353"/>
                    </a:lnTo>
                    <a:lnTo>
                      <a:pt x="480632" y="266675"/>
                    </a:lnTo>
                    <a:lnTo>
                      <a:pt x="499682" y="266675"/>
                    </a:lnTo>
                    <a:lnTo>
                      <a:pt x="499682" y="370403"/>
                    </a:lnTo>
                    <a:lnTo>
                      <a:pt x="537782" y="408503"/>
                    </a:lnTo>
                    <a:lnTo>
                      <a:pt x="537782" y="266675"/>
                    </a:lnTo>
                    <a:lnTo>
                      <a:pt x="566357" y="266675"/>
                    </a:lnTo>
                    <a:lnTo>
                      <a:pt x="537782" y="124753"/>
                    </a:lnTo>
                    <a:lnTo>
                      <a:pt x="537782" y="57125"/>
                    </a:lnTo>
                    <a:lnTo>
                      <a:pt x="537782" y="57125"/>
                    </a:lnTo>
                    <a:lnTo>
                      <a:pt x="566357" y="185046"/>
                    </a:lnTo>
                    <a:cubicBezTo>
                      <a:pt x="568313" y="193945"/>
                      <a:pt x="576298" y="200213"/>
                      <a:pt x="585407" y="200000"/>
                    </a:cubicBezTo>
                    <a:lnTo>
                      <a:pt x="588550" y="200000"/>
                    </a:lnTo>
                    <a:lnTo>
                      <a:pt x="589407" y="200000"/>
                    </a:lnTo>
                    <a:cubicBezTo>
                      <a:pt x="600011" y="197303"/>
                      <a:pt x="606421" y="186519"/>
                      <a:pt x="603722" y="175916"/>
                    </a:cubicBezTo>
                    <a:cubicBezTo>
                      <a:pt x="603714" y="175879"/>
                      <a:pt x="603704" y="175843"/>
                      <a:pt x="603695" y="175807"/>
                    </a:cubicBezTo>
                    <a:lnTo>
                      <a:pt x="573500" y="37313"/>
                    </a:lnTo>
                    <a:cubicBezTo>
                      <a:pt x="572600" y="33131"/>
                      <a:pt x="570319" y="29373"/>
                      <a:pt x="567023" y="26645"/>
                    </a:cubicBezTo>
                    <a:cubicBezTo>
                      <a:pt x="555626" y="17679"/>
                      <a:pt x="542725" y="10809"/>
                      <a:pt x="528923" y="6357"/>
                    </a:cubicBezTo>
                    <a:cubicBezTo>
                      <a:pt x="504034" y="-2119"/>
                      <a:pt x="477041" y="-2119"/>
                      <a:pt x="452152" y="6357"/>
                    </a:cubicBezTo>
                    <a:cubicBezTo>
                      <a:pt x="438367" y="10850"/>
                      <a:pt x="425473" y="17716"/>
                      <a:pt x="414052" y="26645"/>
                    </a:cubicBezTo>
                    <a:cubicBezTo>
                      <a:pt x="410686" y="29344"/>
                      <a:pt x="408335" y="33105"/>
                      <a:pt x="407384" y="37313"/>
                    </a:cubicBezTo>
                    <a:lnTo>
                      <a:pt x="394907" y="91320"/>
                    </a:lnTo>
                    <a:lnTo>
                      <a:pt x="394907" y="91320"/>
                    </a:lnTo>
                    <a:lnTo>
                      <a:pt x="382334" y="37313"/>
                    </a:lnTo>
                    <a:cubicBezTo>
                      <a:pt x="381433" y="33131"/>
                      <a:pt x="379152" y="29373"/>
                      <a:pt x="375857" y="26645"/>
                    </a:cubicBezTo>
                    <a:cubicBezTo>
                      <a:pt x="331073" y="-8318"/>
                      <a:pt x="268240" y="-8318"/>
                      <a:pt x="223456" y="26645"/>
                    </a:cubicBezTo>
                    <a:cubicBezTo>
                      <a:pt x="220126" y="29358"/>
                      <a:pt x="217809" y="33118"/>
                      <a:pt x="216884" y="37313"/>
                    </a:cubicBezTo>
                    <a:lnTo>
                      <a:pt x="204406" y="93130"/>
                    </a:lnTo>
                    <a:lnTo>
                      <a:pt x="204406" y="93130"/>
                    </a:lnTo>
                    <a:lnTo>
                      <a:pt x="192405" y="37313"/>
                    </a:lnTo>
                    <a:cubicBezTo>
                      <a:pt x="191505" y="33131"/>
                      <a:pt x="189224" y="29373"/>
                      <a:pt x="185928" y="26645"/>
                    </a:cubicBezTo>
                    <a:cubicBezTo>
                      <a:pt x="174530" y="17679"/>
                      <a:pt x="161630" y="10809"/>
                      <a:pt x="147828" y="6357"/>
                    </a:cubicBezTo>
                    <a:cubicBezTo>
                      <a:pt x="122939" y="-2119"/>
                      <a:pt x="95945" y="-2119"/>
                      <a:pt x="71056" y="6357"/>
                    </a:cubicBezTo>
                    <a:cubicBezTo>
                      <a:pt x="57272" y="10850"/>
                      <a:pt x="44378" y="17716"/>
                      <a:pt x="32956" y="26645"/>
                    </a:cubicBezTo>
                    <a:cubicBezTo>
                      <a:pt x="29620" y="29337"/>
                      <a:pt x="27328" y="33111"/>
                      <a:pt x="26479" y="37313"/>
                    </a:cubicBezTo>
                    <a:lnTo>
                      <a:pt x="0" y="156376"/>
                    </a:lnTo>
                    <a:lnTo>
                      <a:pt x="21812" y="178188"/>
                    </a:lnTo>
                    <a:lnTo>
                      <a:pt x="31337" y="187713"/>
                    </a:lnTo>
                    <a:close/>
                  </a:path>
                </a:pathLst>
              </a:custGeom>
              <a:solidFill>
                <a:srgbClr val="000000"/>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CE376EF-E811-45D2-A936-6C0907664CE6}"/>
                  </a:ext>
                </a:extLst>
              </p:cNvPr>
              <p:cNvSpPr/>
              <p:nvPr/>
            </p:nvSpPr>
            <p:spPr>
              <a:xfrm>
                <a:off x="5953315" y="3114675"/>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000000"/>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59C81BB3-06C6-432C-AFA5-EA3E831E179A}"/>
                  </a:ext>
                </a:extLst>
              </p:cNvPr>
              <p:cNvSpPr/>
              <p:nvPr/>
            </p:nvSpPr>
            <p:spPr>
              <a:xfrm>
                <a:off x="6144101" y="3114675"/>
                <a:ext cx="95250" cy="95250"/>
              </a:xfrm>
              <a:custGeom>
                <a:avLst/>
                <a:gdLst>
                  <a:gd name="connsiteX0" fmla="*/ 95250 w 95250"/>
                  <a:gd name="connsiteY0" fmla="*/ 47625 h 95250"/>
                  <a:gd name="connsiteX1" fmla="*/ 47625 w 95250"/>
                  <a:gd name="connsiteY1" fmla="*/ 95250 h 95250"/>
                  <a:gd name="connsiteX2" fmla="*/ 0 w 95250"/>
                  <a:gd name="connsiteY2" fmla="*/ 47625 h 95250"/>
                  <a:gd name="connsiteX3" fmla="*/ 47625 w 95250"/>
                  <a:gd name="connsiteY3" fmla="*/ 0 h 95250"/>
                  <a:gd name="connsiteX4" fmla="*/ 95250 w 95250"/>
                  <a:gd name="connsiteY4" fmla="*/ 4762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000000"/>
              </a:solidFill>
              <a:ln w="9525" cap="flat">
                <a:noFill/>
                <a:prstDash val="solid"/>
                <a:miter/>
              </a:ln>
            </p:spPr>
            <p:txBody>
              <a:bodyPr rtlCol="0" anchor="ctr"/>
              <a:lstStyle/>
              <a:p>
                <a:endParaRPr lang="en-US" dirty="0"/>
              </a:p>
            </p:txBody>
          </p:sp>
        </p:grpSp>
        <p:pic>
          <p:nvPicPr>
            <p:cNvPr id="15" name="Graphic 14" descr="Dollar with solid fill">
              <a:extLst>
                <a:ext uri="{FF2B5EF4-FFF2-40B4-BE49-F238E27FC236}">
                  <a16:creationId xmlns:a16="http://schemas.microsoft.com/office/drawing/2014/main" id="{1EB628F7-CE8B-4624-A166-408A2CA381A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803912" y="2071884"/>
              <a:ext cx="914400" cy="914400"/>
            </a:xfrm>
            <a:prstGeom prst="rect">
              <a:avLst/>
            </a:prstGeom>
          </p:spPr>
        </p:pic>
        <p:pic>
          <p:nvPicPr>
            <p:cNvPr id="17" name="Graphic 16" descr="Hourglass 30% with solid fill">
              <a:extLst>
                <a:ext uri="{FF2B5EF4-FFF2-40B4-BE49-F238E27FC236}">
                  <a16:creationId xmlns:a16="http://schemas.microsoft.com/office/drawing/2014/main" id="{D74F21A4-8573-481F-9152-81BC0E1C394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705422" y="2130217"/>
              <a:ext cx="914400" cy="914400"/>
            </a:xfrm>
            <a:prstGeom prst="rect">
              <a:avLst/>
            </a:prstGeom>
          </p:spPr>
        </p:pic>
      </p:grpSp>
      <p:pic>
        <p:nvPicPr>
          <p:cNvPr id="19" name="Graphic 18" descr="Question Mark with solid fill">
            <a:extLst>
              <a:ext uri="{FF2B5EF4-FFF2-40B4-BE49-F238E27FC236}">
                <a16:creationId xmlns:a16="http://schemas.microsoft.com/office/drawing/2014/main" id="{A4AB56D3-127D-49BC-B49A-E4BC2F748A0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471155" y="2092329"/>
            <a:ext cx="914400" cy="914400"/>
          </a:xfrm>
          <a:prstGeom prst="rect">
            <a:avLst/>
          </a:prstGeom>
        </p:spPr>
      </p:pic>
      <p:sp>
        <p:nvSpPr>
          <p:cNvPr id="20" name="TextBox 19">
            <a:extLst>
              <a:ext uri="{FF2B5EF4-FFF2-40B4-BE49-F238E27FC236}">
                <a16:creationId xmlns:a16="http://schemas.microsoft.com/office/drawing/2014/main" id="{E74D7B1D-47D4-43DD-B034-0A3ADED08D54}"/>
              </a:ext>
            </a:extLst>
          </p:cNvPr>
          <p:cNvSpPr txBox="1"/>
          <p:nvPr/>
        </p:nvSpPr>
        <p:spPr>
          <a:xfrm>
            <a:off x="2714245" y="3875313"/>
            <a:ext cx="2265969" cy="830997"/>
          </a:xfrm>
          <a:prstGeom prst="rect">
            <a:avLst/>
          </a:prstGeom>
          <a:noFill/>
        </p:spPr>
        <p:txBody>
          <a:bodyPr wrap="square" rtlCol="0">
            <a:spAutoFit/>
          </a:bodyPr>
          <a:lstStyle/>
          <a:p>
            <a:pPr algn="ctr"/>
            <a:r>
              <a:rPr lang="en-US" sz="2400" dirty="0"/>
              <a:t>Methodological Challenges</a:t>
            </a:r>
          </a:p>
        </p:txBody>
      </p:sp>
      <p:sp>
        <p:nvSpPr>
          <p:cNvPr id="22" name="TextBox 21">
            <a:extLst>
              <a:ext uri="{FF2B5EF4-FFF2-40B4-BE49-F238E27FC236}">
                <a16:creationId xmlns:a16="http://schemas.microsoft.com/office/drawing/2014/main" id="{CD62F075-F894-4993-B092-D89D75A6BAEC}"/>
              </a:ext>
            </a:extLst>
          </p:cNvPr>
          <p:cNvSpPr txBox="1"/>
          <p:nvPr/>
        </p:nvSpPr>
        <p:spPr>
          <a:xfrm>
            <a:off x="787471" y="3909806"/>
            <a:ext cx="1812471" cy="830997"/>
          </a:xfrm>
          <a:prstGeom prst="rect">
            <a:avLst/>
          </a:prstGeom>
          <a:noFill/>
        </p:spPr>
        <p:txBody>
          <a:bodyPr wrap="square" rtlCol="0">
            <a:spAutoFit/>
          </a:bodyPr>
          <a:lstStyle/>
          <a:p>
            <a:pPr algn="ctr"/>
            <a:r>
              <a:rPr lang="en-US" sz="2400" dirty="0"/>
              <a:t>Ill-Defined</a:t>
            </a:r>
            <a:br>
              <a:rPr lang="en-US" sz="2400" dirty="0"/>
            </a:br>
            <a:r>
              <a:rPr lang="en-US" sz="2400" dirty="0"/>
              <a:t>scope</a:t>
            </a:r>
          </a:p>
        </p:txBody>
      </p:sp>
      <p:sp>
        <p:nvSpPr>
          <p:cNvPr id="23" name="TextBox 22">
            <a:extLst>
              <a:ext uri="{FF2B5EF4-FFF2-40B4-BE49-F238E27FC236}">
                <a16:creationId xmlns:a16="http://schemas.microsoft.com/office/drawing/2014/main" id="{C563FFD9-E415-42FA-9ABF-8B90EFAF162F}"/>
              </a:ext>
            </a:extLst>
          </p:cNvPr>
          <p:cNvSpPr txBox="1"/>
          <p:nvPr/>
        </p:nvSpPr>
        <p:spPr>
          <a:xfrm>
            <a:off x="5094517" y="3909805"/>
            <a:ext cx="1812471" cy="830997"/>
          </a:xfrm>
          <a:prstGeom prst="rect">
            <a:avLst/>
          </a:prstGeom>
          <a:noFill/>
        </p:spPr>
        <p:txBody>
          <a:bodyPr wrap="square" rtlCol="0">
            <a:spAutoFit/>
          </a:bodyPr>
          <a:lstStyle/>
          <a:p>
            <a:pPr algn="ctr"/>
            <a:r>
              <a:rPr lang="en-US" sz="2400" dirty="0"/>
              <a:t>Data Limitations</a:t>
            </a:r>
          </a:p>
        </p:txBody>
      </p:sp>
      <p:sp>
        <p:nvSpPr>
          <p:cNvPr id="24" name="TextBox 23">
            <a:extLst>
              <a:ext uri="{FF2B5EF4-FFF2-40B4-BE49-F238E27FC236}">
                <a16:creationId xmlns:a16="http://schemas.microsoft.com/office/drawing/2014/main" id="{5FFAACCC-DEDD-48FA-BD94-39084D38A5CF}"/>
              </a:ext>
            </a:extLst>
          </p:cNvPr>
          <p:cNvSpPr txBox="1"/>
          <p:nvPr/>
        </p:nvSpPr>
        <p:spPr>
          <a:xfrm>
            <a:off x="7208175" y="4094470"/>
            <a:ext cx="1812471" cy="461665"/>
          </a:xfrm>
          <a:prstGeom prst="rect">
            <a:avLst/>
          </a:prstGeom>
          <a:noFill/>
        </p:spPr>
        <p:txBody>
          <a:bodyPr wrap="square" rtlCol="0">
            <a:spAutoFit/>
          </a:bodyPr>
          <a:lstStyle/>
          <a:p>
            <a:pPr algn="ctr"/>
            <a:r>
              <a:rPr lang="en-US" sz="2400" dirty="0"/>
              <a:t>Funding</a:t>
            </a:r>
          </a:p>
        </p:txBody>
      </p:sp>
      <p:sp>
        <p:nvSpPr>
          <p:cNvPr id="25" name="TextBox 24">
            <a:extLst>
              <a:ext uri="{FF2B5EF4-FFF2-40B4-BE49-F238E27FC236}">
                <a16:creationId xmlns:a16="http://schemas.microsoft.com/office/drawing/2014/main" id="{FC65F6EC-E4E6-4C37-92F2-5E9B36BEA2C8}"/>
              </a:ext>
            </a:extLst>
          </p:cNvPr>
          <p:cNvSpPr txBox="1"/>
          <p:nvPr/>
        </p:nvSpPr>
        <p:spPr>
          <a:xfrm>
            <a:off x="9133280" y="4096697"/>
            <a:ext cx="1564277" cy="461665"/>
          </a:xfrm>
          <a:prstGeom prst="rect">
            <a:avLst/>
          </a:prstGeom>
          <a:noFill/>
        </p:spPr>
        <p:txBody>
          <a:bodyPr wrap="square" rtlCol="0">
            <a:spAutoFit/>
          </a:bodyPr>
          <a:lstStyle/>
          <a:p>
            <a:pPr algn="ctr"/>
            <a:r>
              <a:rPr lang="en-US" sz="2400" dirty="0"/>
              <a:t>Time</a:t>
            </a:r>
          </a:p>
        </p:txBody>
      </p:sp>
    </p:spTree>
    <p:extLst>
      <p:ext uri="{BB962C8B-B14F-4D97-AF65-F5344CB8AC3E}">
        <p14:creationId xmlns:p14="http://schemas.microsoft.com/office/powerpoint/2010/main" val="354775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1BA1-023D-4ACF-A3E0-9D0DC14E6D94}"/>
              </a:ext>
            </a:extLst>
          </p:cNvPr>
          <p:cNvSpPr>
            <a:spLocks noGrp="1"/>
          </p:cNvSpPr>
          <p:nvPr>
            <p:ph type="title"/>
          </p:nvPr>
        </p:nvSpPr>
        <p:spPr/>
        <p:txBody>
          <a:bodyPr/>
          <a:lstStyle/>
          <a:p>
            <a:r>
              <a:rPr lang="en-US" dirty="0"/>
              <a:t>If Not Now, When??</a:t>
            </a:r>
          </a:p>
        </p:txBody>
      </p:sp>
      <p:sp>
        <p:nvSpPr>
          <p:cNvPr id="3" name="Content Placeholder 2">
            <a:extLst>
              <a:ext uri="{FF2B5EF4-FFF2-40B4-BE49-F238E27FC236}">
                <a16:creationId xmlns:a16="http://schemas.microsoft.com/office/drawing/2014/main" id="{AE99F5E8-0E1E-479B-9E36-303E6545A3C5}"/>
              </a:ext>
            </a:extLst>
          </p:cNvPr>
          <p:cNvSpPr>
            <a:spLocks noGrp="1"/>
          </p:cNvSpPr>
          <p:nvPr>
            <p:ph idx="1"/>
          </p:nvPr>
        </p:nvSpPr>
        <p:spPr>
          <a:xfrm>
            <a:off x="1097279" y="1845734"/>
            <a:ext cx="10251077" cy="4023360"/>
          </a:xfrm>
        </p:spPr>
        <p:txBody>
          <a:bodyPr>
            <a:normAutofit/>
          </a:bodyPr>
          <a:lstStyle/>
          <a:p>
            <a:pPr>
              <a:buFont typeface="Wingdings" panose="05000000000000000000" pitchFamily="2" charset="2"/>
              <a:buChar char="Ø"/>
            </a:pPr>
            <a:r>
              <a:rPr lang="en-US" sz="2800" dirty="0"/>
              <a:t> Health disparities and social inequities exacerbated by COVID</a:t>
            </a:r>
          </a:p>
          <a:p>
            <a:pPr>
              <a:buFont typeface="Wingdings" panose="05000000000000000000" pitchFamily="2" charset="2"/>
              <a:buChar char="Ø"/>
            </a:pPr>
            <a:r>
              <a:rPr lang="en-US" sz="2800" dirty="0"/>
              <a:t> Systemic Racism</a:t>
            </a:r>
          </a:p>
          <a:p>
            <a:pPr>
              <a:buFont typeface="Wingdings" panose="05000000000000000000" pitchFamily="2" charset="2"/>
              <a:buChar char="Ø"/>
            </a:pPr>
            <a:r>
              <a:rPr lang="en-US" sz="2800" dirty="0"/>
              <a:t> Shift to value-based care…</a:t>
            </a:r>
          </a:p>
          <a:p>
            <a:pPr lvl="1">
              <a:buFont typeface="Wingdings" panose="05000000000000000000" pitchFamily="2" charset="2"/>
              <a:buChar char="Ø"/>
            </a:pPr>
            <a:r>
              <a:rPr lang="en-US" sz="2600" dirty="0"/>
              <a:t>…must prepare future health workforce to address social needs</a:t>
            </a:r>
          </a:p>
        </p:txBody>
      </p:sp>
    </p:spTree>
    <p:extLst>
      <p:ext uri="{BB962C8B-B14F-4D97-AF65-F5344CB8AC3E}">
        <p14:creationId xmlns:p14="http://schemas.microsoft.com/office/powerpoint/2010/main" val="2531510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5B8EDE-8D08-4AA1-ABC3-E80DB726B706}"/>
              </a:ext>
            </a:extLst>
          </p:cNvPr>
          <p:cNvSpPr>
            <a:spLocks noGrp="1"/>
          </p:cNvSpPr>
          <p:nvPr>
            <p:ph type="title"/>
          </p:nvPr>
        </p:nvSpPr>
        <p:spPr/>
        <p:txBody>
          <a:bodyPr>
            <a:normAutofit/>
          </a:bodyPr>
          <a:lstStyle/>
          <a:p>
            <a:pPr algn="ctr"/>
            <a:r>
              <a:rPr lang="en-US" dirty="0"/>
              <a:t>Roadmap for Advancing SM Research</a:t>
            </a:r>
          </a:p>
        </p:txBody>
      </p:sp>
      <p:grpSp>
        <p:nvGrpSpPr>
          <p:cNvPr id="47" name="Group 46">
            <a:extLst>
              <a:ext uri="{FF2B5EF4-FFF2-40B4-BE49-F238E27FC236}">
                <a16:creationId xmlns:a16="http://schemas.microsoft.com/office/drawing/2014/main" id="{4C98010F-1391-4918-9952-294E5075A9B8}"/>
              </a:ext>
            </a:extLst>
          </p:cNvPr>
          <p:cNvGrpSpPr/>
          <p:nvPr/>
        </p:nvGrpSpPr>
        <p:grpSpPr>
          <a:xfrm>
            <a:off x="957941" y="132304"/>
            <a:ext cx="11081438" cy="4237149"/>
            <a:chOff x="957941" y="132304"/>
            <a:chExt cx="11081438" cy="4237149"/>
          </a:xfrm>
        </p:grpSpPr>
        <p:cxnSp>
          <p:nvCxnSpPr>
            <p:cNvPr id="10" name="Connector: Curved 9">
              <a:extLst>
                <a:ext uri="{FF2B5EF4-FFF2-40B4-BE49-F238E27FC236}">
                  <a16:creationId xmlns:a16="http://schemas.microsoft.com/office/drawing/2014/main" id="{05504E59-7B98-4A2F-B402-CC354A8E5ADB}"/>
                </a:ext>
              </a:extLst>
            </p:cNvPr>
            <p:cNvCxnSpPr>
              <a:cxnSpLocks/>
            </p:cNvCxnSpPr>
            <p:nvPr/>
          </p:nvCxnSpPr>
          <p:spPr>
            <a:xfrm>
              <a:off x="957941" y="926160"/>
              <a:ext cx="9986254" cy="3294666"/>
            </a:xfrm>
            <a:prstGeom prst="curvedConnector3">
              <a:avLst/>
            </a:prstGeom>
            <a:ln w="1270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4F90C6-EC70-4198-BA28-D70E6DE8ADDF}"/>
                </a:ext>
              </a:extLst>
            </p:cNvPr>
            <p:cNvCxnSpPr>
              <a:cxnSpLocks/>
            </p:cNvCxnSpPr>
            <p:nvPr/>
          </p:nvCxnSpPr>
          <p:spPr>
            <a:xfrm>
              <a:off x="1247805" y="816380"/>
              <a:ext cx="820481" cy="1097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BC4B2C-2440-43EE-97E2-2B8009D2E7F0}"/>
                </a:ext>
              </a:extLst>
            </p:cNvPr>
            <p:cNvCxnSpPr>
              <a:cxnSpLocks/>
            </p:cNvCxnSpPr>
            <p:nvPr/>
          </p:nvCxnSpPr>
          <p:spPr>
            <a:xfrm>
              <a:off x="2701798" y="1023129"/>
              <a:ext cx="694548" cy="1154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24A168-B8AA-4664-9AF8-35F1A0B11CA2}"/>
                </a:ext>
              </a:extLst>
            </p:cNvPr>
            <p:cNvCxnSpPr>
              <a:cxnSpLocks/>
            </p:cNvCxnSpPr>
            <p:nvPr/>
          </p:nvCxnSpPr>
          <p:spPr>
            <a:xfrm>
              <a:off x="4076791" y="1296788"/>
              <a:ext cx="802605" cy="20544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3F5441-DDB5-453A-AA90-B89D06FB86B1}"/>
                </a:ext>
              </a:extLst>
            </p:cNvPr>
            <p:cNvCxnSpPr>
              <a:cxnSpLocks/>
            </p:cNvCxnSpPr>
            <p:nvPr/>
          </p:nvCxnSpPr>
          <p:spPr>
            <a:xfrm>
              <a:off x="5358654" y="1799558"/>
              <a:ext cx="429261" cy="48206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126C206-F4AF-4726-A902-BF4C32B5C72F}"/>
                </a:ext>
              </a:extLst>
            </p:cNvPr>
            <p:cNvCxnSpPr>
              <a:cxnSpLocks/>
            </p:cNvCxnSpPr>
            <p:nvPr/>
          </p:nvCxnSpPr>
          <p:spPr>
            <a:xfrm>
              <a:off x="6001608" y="2701314"/>
              <a:ext cx="473837" cy="5720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9F636B-EFAC-4A1F-84F2-9389EDC50AB2}"/>
                </a:ext>
              </a:extLst>
            </p:cNvPr>
            <p:cNvCxnSpPr>
              <a:cxnSpLocks/>
            </p:cNvCxnSpPr>
            <p:nvPr/>
          </p:nvCxnSpPr>
          <p:spPr>
            <a:xfrm>
              <a:off x="8114135" y="3894998"/>
              <a:ext cx="656603" cy="1880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8397F16-2339-4C1D-8FBA-C3A6CB20F439}"/>
                </a:ext>
              </a:extLst>
            </p:cNvPr>
            <p:cNvCxnSpPr>
              <a:cxnSpLocks/>
            </p:cNvCxnSpPr>
            <p:nvPr/>
          </p:nvCxnSpPr>
          <p:spPr>
            <a:xfrm>
              <a:off x="6864673" y="3454466"/>
              <a:ext cx="747090" cy="26252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4B9988B-A1E8-4195-9CAC-B7C31791F5D9}"/>
                </a:ext>
              </a:extLst>
            </p:cNvPr>
            <p:cNvCxnSpPr>
              <a:cxnSpLocks/>
            </p:cNvCxnSpPr>
            <p:nvPr/>
          </p:nvCxnSpPr>
          <p:spPr>
            <a:xfrm>
              <a:off x="9403807" y="4200245"/>
              <a:ext cx="749219" cy="1116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F200FD8-0754-4BED-B4DB-1C4083D1C59F}"/>
                </a:ext>
              </a:extLst>
            </p:cNvPr>
            <p:cNvGrpSpPr/>
            <p:nvPr/>
          </p:nvGrpSpPr>
          <p:grpSpPr>
            <a:xfrm>
              <a:off x="3556673" y="132304"/>
              <a:ext cx="820482" cy="1448037"/>
              <a:chOff x="9904019" y="947984"/>
              <a:chExt cx="1050120" cy="1755248"/>
            </a:xfrm>
          </p:grpSpPr>
          <p:grpSp>
            <p:nvGrpSpPr>
              <p:cNvPr id="5" name="Group 4">
                <a:extLst>
                  <a:ext uri="{FF2B5EF4-FFF2-40B4-BE49-F238E27FC236}">
                    <a16:creationId xmlns:a16="http://schemas.microsoft.com/office/drawing/2014/main" id="{0E931564-ACD0-46B3-B320-8D2FA364663E}"/>
                  </a:ext>
                </a:extLst>
              </p:cNvPr>
              <p:cNvGrpSpPr/>
              <p:nvPr/>
            </p:nvGrpSpPr>
            <p:grpSpPr>
              <a:xfrm rot="10800000">
                <a:off x="9904019" y="947984"/>
                <a:ext cx="1050120" cy="1755248"/>
                <a:chOff x="10135892" y="947985"/>
                <a:chExt cx="818247" cy="1500747"/>
              </a:xfrm>
            </p:grpSpPr>
            <p:sp>
              <p:nvSpPr>
                <p:cNvPr id="2" name="Oval 1">
                  <a:extLst>
                    <a:ext uri="{FF2B5EF4-FFF2-40B4-BE49-F238E27FC236}">
                      <a16:creationId xmlns:a16="http://schemas.microsoft.com/office/drawing/2014/main" id="{5C979BF2-8236-4616-BB93-1DA40FF1B2EE}"/>
                    </a:ext>
                  </a:extLst>
                </p:cNvPr>
                <p:cNvSpPr/>
                <p:nvPr/>
              </p:nvSpPr>
              <p:spPr>
                <a:xfrm>
                  <a:off x="10135892" y="1641529"/>
                  <a:ext cx="818247" cy="8072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82D72867-B880-42FE-83B2-0782EE99A833}"/>
                    </a:ext>
                  </a:extLst>
                </p:cNvPr>
                <p:cNvSpPr/>
                <p:nvPr/>
              </p:nvSpPr>
              <p:spPr>
                <a:xfrm>
                  <a:off x="10135893" y="947985"/>
                  <a:ext cx="818246" cy="10111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val 5">
                <a:extLst>
                  <a:ext uri="{FF2B5EF4-FFF2-40B4-BE49-F238E27FC236}">
                    <a16:creationId xmlns:a16="http://schemas.microsoft.com/office/drawing/2014/main" id="{F447DCED-35F3-48F4-9401-ABADDC683F6C}"/>
                  </a:ext>
                </a:extLst>
              </p:cNvPr>
              <p:cNvSpPr/>
              <p:nvPr/>
            </p:nvSpPr>
            <p:spPr>
              <a:xfrm>
                <a:off x="10162970" y="1188693"/>
                <a:ext cx="535983" cy="4626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7B632FFE-89D7-485F-B518-D47803D8F467}"/>
                </a:ext>
              </a:extLst>
            </p:cNvPr>
            <p:cNvSpPr txBox="1"/>
            <p:nvPr/>
          </p:nvSpPr>
          <p:spPr>
            <a:xfrm>
              <a:off x="4619062" y="200984"/>
              <a:ext cx="3498599" cy="461665"/>
            </a:xfrm>
            <a:prstGeom prst="rect">
              <a:avLst/>
            </a:prstGeom>
            <a:noFill/>
          </p:spPr>
          <p:txBody>
            <a:bodyPr wrap="square" rtlCol="0">
              <a:spAutoFit/>
            </a:bodyPr>
            <a:lstStyle/>
            <a:p>
              <a:r>
                <a:rPr lang="en-US" sz="2400" dirty="0"/>
                <a:t>BUILD A FOUNDATION</a:t>
              </a:r>
            </a:p>
          </p:txBody>
        </p:sp>
        <p:sp>
          <p:nvSpPr>
            <p:cNvPr id="9" name="TextBox 8">
              <a:extLst>
                <a:ext uri="{FF2B5EF4-FFF2-40B4-BE49-F238E27FC236}">
                  <a16:creationId xmlns:a16="http://schemas.microsoft.com/office/drawing/2014/main" id="{4D3164B4-2004-40EC-BEB8-E8D88F31A81A}"/>
                </a:ext>
              </a:extLst>
            </p:cNvPr>
            <p:cNvSpPr txBox="1"/>
            <p:nvPr/>
          </p:nvSpPr>
          <p:spPr>
            <a:xfrm>
              <a:off x="2103957" y="2921416"/>
              <a:ext cx="3631591" cy="830997"/>
            </a:xfrm>
            <a:prstGeom prst="rect">
              <a:avLst/>
            </a:prstGeom>
            <a:noFill/>
          </p:spPr>
          <p:txBody>
            <a:bodyPr wrap="square" rtlCol="0">
              <a:spAutoFit/>
            </a:bodyPr>
            <a:lstStyle/>
            <a:p>
              <a:r>
                <a:rPr lang="en-US" sz="2400" dirty="0"/>
                <a:t>STRENGTHEN DATA &amp; METHODS</a:t>
              </a:r>
            </a:p>
          </p:txBody>
        </p:sp>
        <p:sp>
          <p:nvSpPr>
            <p:cNvPr id="11" name="TextBox 10">
              <a:extLst>
                <a:ext uri="{FF2B5EF4-FFF2-40B4-BE49-F238E27FC236}">
                  <a16:creationId xmlns:a16="http://schemas.microsoft.com/office/drawing/2014/main" id="{D71CEBD3-53C2-4614-A42E-A44E5EFB59AE}"/>
                </a:ext>
              </a:extLst>
            </p:cNvPr>
            <p:cNvSpPr txBox="1"/>
            <p:nvPr/>
          </p:nvSpPr>
          <p:spPr>
            <a:xfrm>
              <a:off x="9155705" y="2074445"/>
              <a:ext cx="2883674" cy="830997"/>
            </a:xfrm>
            <a:prstGeom prst="rect">
              <a:avLst/>
            </a:prstGeom>
            <a:noFill/>
          </p:spPr>
          <p:txBody>
            <a:bodyPr wrap="square" rtlCol="0">
              <a:spAutoFit/>
            </a:bodyPr>
            <a:lstStyle/>
            <a:p>
              <a:r>
                <a:rPr lang="en-US" sz="2400" dirty="0"/>
                <a:t>STRATEGIC PARTNERSHIPS</a:t>
              </a:r>
            </a:p>
          </p:txBody>
        </p:sp>
        <p:grpSp>
          <p:nvGrpSpPr>
            <p:cNvPr id="48" name="Group 47">
              <a:extLst>
                <a:ext uri="{FF2B5EF4-FFF2-40B4-BE49-F238E27FC236}">
                  <a16:creationId xmlns:a16="http://schemas.microsoft.com/office/drawing/2014/main" id="{1F383398-8448-47AB-A5E7-4409534A4774}"/>
                </a:ext>
              </a:extLst>
            </p:cNvPr>
            <p:cNvGrpSpPr/>
            <p:nvPr/>
          </p:nvGrpSpPr>
          <p:grpSpPr>
            <a:xfrm>
              <a:off x="9286331" y="2921416"/>
              <a:ext cx="820482" cy="1448037"/>
              <a:chOff x="9904019" y="947984"/>
              <a:chExt cx="1050120" cy="1755248"/>
            </a:xfrm>
          </p:grpSpPr>
          <p:grpSp>
            <p:nvGrpSpPr>
              <p:cNvPr id="49" name="Group 48">
                <a:extLst>
                  <a:ext uri="{FF2B5EF4-FFF2-40B4-BE49-F238E27FC236}">
                    <a16:creationId xmlns:a16="http://schemas.microsoft.com/office/drawing/2014/main" id="{3CB351C2-779B-4C51-99EA-884951643339}"/>
                  </a:ext>
                </a:extLst>
              </p:cNvPr>
              <p:cNvGrpSpPr/>
              <p:nvPr/>
            </p:nvGrpSpPr>
            <p:grpSpPr>
              <a:xfrm rot="10800000">
                <a:off x="9904019" y="947984"/>
                <a:ext cx="1050120" cy="1755248"/>
                <a:chOff x="10135892" y="947985"/>
                <a:chExt cx="818247" cy="1500747"/>
              </a:xfrm>
            </p:grpSpPr>
            <p:sp>
              <p:nvSpPr>
                <p:cNvPr id="51" name="Oval 50">
                  <a:extLst>
                    <a:ext uri="{FF2B5EF4-FFF2-40B4-BE49-F238E27FC236}">
                      <a16:creationId xmlns:a16="http://schemas.microsoft.com/office/drawing/2014/main" id="{8559BE44-F2BB-49B1-9710-72BDF921E7AE}"/>
                    </a:ext>
                  </a:extLst>
                </p:cNvPr>
                <p:cNvSpPr/>
                <p:nvPr/>
              </p:nvSpPr>
              <p:spPr>
                <a:xfrm>
                  <a:off x="10135892" y="1641529"/>
                  <a:ext cx="818247" cy="8072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a:extLst>
                    <a:ext uri="{FF2B5EF4-FFF2-40B4-BE49-F238E27FC236}">
                      <a16:creationId xmlns:a16="http://schemas.microsoft.com/office/drawing/2014/main" id="{9B7A63BC-52E1-49F8-A19D-8A72F1BB5B59}"/>
                    </a:ext>
                  </a:extLst>
                </p:cNvPr>
                <p:cNvSpPr/>
                <p:nvPr/>
              </p:nvSpPr>
              <p:spPr>
                <a:xfrm>
                  <a:off x="10135893" y="947985"/>
                  <a:ext cx="818246" cy="10111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C86988A4-CE40-4557-B75D-32993170BE27}"/>
                  </a:ext>
                </a:extLst>
              </p:cNvPr>
              <p:cNvSpPr/>
              <p:nvPr/>
            </p:nvSpPr>
            <p:spPr>
              <a:xfrm>
                <a:off x="10162970" y="1188693"/>
                <a:ext cx="535983" cy="4626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11E5DCCA-B634-4A4D-86A9-D62D4FEF809C}"/>
                </a:ext>
              </a:extLst>
            </p:cNvPr>
            <p:cNvGrpSpPr/>
            <p:nvPr/>
          </p:nvGrpSpPr>
          <p:grpSpPr>
            <a:xfrm>
              <a:off x="5796365" y="1639471"/>
              <a:ext cx="820482" cy="1448037"/>
              <a:chOff x="9904019" y="947984"/>
              <a:chExt cx="1050120" cy="1755248"/>
            </a:xfrm>
          </p:grpSpPr>
          <p:grpSp>
            <p:nvGrpSpPr>
              <p:cNvPr id="55" name="Group 54">
                <a:extLst>
                  <a:ext uri="{FF2B5EF4-FFF2-40B4-BE49-F238E27FC236}">
                    <a16:creationId xmlns:a16="http://schemas.microsoft.com/office/drawing/2014/main" id="{799F52C2-0A8D-4EFD-A386-45ED4AD3734C}"/>
                  </a:ext>
                </a:extLst>
              </p:cNvPr>
              <p:cNvGrpSpPr/>
              <p:nvPr/>
            </p:nvGrpSpPr>
            <p:grpSpPr>
              <a:xfrm rot="10800000">
                <a:off x="9904019" y="947984"/>
                <a:ext cx="1050120" cy="1755248"/>
                <a:chOff x="10135892" y="947985"/>
                <a:chExt cx="818247" cy="1500747"/>
              </a:xfrm>
            </p:grpSpPr>
            <p:sp>
              <p:nvSpPr>
                <p:cNvPr id="57" name="Oval 56">
                  <a:extLst>
                    <a:ext uri="{FF2B5EF4-FFF2-40B4-BE49-F238E27FC236}">
                      <a16:creationId xmlns:a16="http://schemas.microsoft.com/office/drawing/2014/main" id="{DBF1DB89-503F-4211-8A38-409C3C49462D}"/>
                    </a:ext>
                  </a:extLst>
                </p:cNvPr>
                <p:cNvSpPr/>
                <p:nvPr/>
              </p:nvSpPr>
              <p:spPr>
                <a:xfrm>
                  <a:off x="10135892" y="1641529"/>
                  <a:ext cx="818247" cy="8072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a:extLst>
                    <a:ext uri="{FF2B5EF4-FFF2-40B4-BE49-F238E27FC236}">
                      <a16:creationId xmlns:a16="http://schemas.microsoft.com/office/drawing/2014/main" id="{52319F82-0B77-43CB-A471-87D5FD70127D}"/>
                    </a:ext>
                  </a:extLst>
                </p:cNvPr>
                <p:cNvSpPr/>
                <p:nvPr/>
              </p:nvSpPr>
              <p:spPr>
                <a:xfrm>
                  <a:off x="10135893" y="947985"/>
                  <a:ext cx="818246" cy="10111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6D6A0A7D-F568-4480-B487-8BFB6BD7F494}"/>
                  </a:ext>
                </a:extLst>
              </p:cNvPr>
              <p:cNvSpPr/>
              <p:nvPr/>
            </p:nvSpPr>
            <p:spPr>
              <a:xfrm>
                <a:off x="10162970" y="1188693"/>
                <a:ext cx="535983" cy="4626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728479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378AB6-611B-2F47-AB21-D376DC0F685B}"/>
              </a:ext>
            </a:extLst>
          </p:cNvPr>
          <p:cNvSpPr>
            <a:spLocks noGrp="1"/>
          </p:cNvSpPr>
          <p:nvPr>
            <p:ph type="title"/>
          </p:nvPr>
        </p:nvSpPr>
        <p:spPr/>
        <p:txBody>
          <a:bodyPr>
            <a:normAutofit/>
          </a:bodyPr>
          <a:lstStyle/>
          <a:p>
            <a:pPr algn="ctr"/>
            <a:r>
              <a:rPr lang="en-US" dirty="0"/>
              <a:t>Build a Foundation</a:t>
            </a:r>
          </a:p>
        </p:txBody>
      </p:sp>
      <p:sp>
        <p:nvSpPr>
          <p:cNvPr id="2" name="Content Placeholder 1">
            <a:extLst>
              <a:ext uri="{FF2B5EF4-FFF2-40B4-BE49-F238E27FC236}">
                <a16:creationId xmlns:a16="http://schemas.microsoft.com/office/drawing/2014/main" id="{1E33713F-4591-C549-8468-EFCC8AA04DF0}"/>
              </a:ext>
            </a:extLst>
          </p:cNvPr>
          <p:cNvSpPr>
            <a:spLocks noGrp="1"/>
          </p:cNvSpPr>
          <p:nvPr>
            <p:ph idx="1"/>
          </p:nvPr>
        </p:nvSpPr>
        <p:spPr/>
        <p:txBody>
          <a:bodyPr>
            <a:normAutofit/>
          </a:bodyPr>
          <a:lstStyle/>
          <a:p>
            <a:pPr marL="0" indent="0">
              <a:buNone/>
            </a:pPr>
            <a:endParaRPr lang="en-US" dirty="0"/>
          </a:p>
          <a:p>
            <a:pPr>
              <a:buFont typeface="Wingdings" panose="05000000000000000000" pitchFamily="2" charset="2"/>
              <a:buChar char="Ø"/>
            </a:pPr>
            <a:r>
              <a:rPr lang="en-US" sz="3600" dirty="0"/>
              <a:t> Build and organize research community</a:t>
            </a:r>
          </a:p>
          <a:p>
            <a:pPr>
              <a:buFont typeface="Wingdings" panose="05000000000000000000" pitchFamily="2" charset="2"/>
              <a:buChar char="Ø"/>
            </a:pPr>
            <a:r>
              <a:rPr lang="en-US" sz="3600" dirty="0"/>
              <a:t> Build consensus based theoretical framework</a:t>
            </a:r>
          </a:p>
          <a:p>
            <a:pPr marL="511175" indent="-511175">
              <a:buFont typeface="Wingdings" panose="05000000000000000000" pitchFamily="2" charset="2"/>
              <a:buChar char="Ø"/>
            </a:pPr>
            <a:r>
              <a:rPr lang="en-US" sz="3600" dirty="0"/>
              <a:t>Development of a social mission research agenda</a:t>
            </a:r>
          </a:p>
        </p:txBody>
      </p:sp>
    </p:spTree>
    <p:extLst>
      <p:ext uri="{BB962C8B-B14F-4D97-AF65-F5344CB8AC3E}">
        <p14:creationId xmlns:p14="http://schemas.microsoft.com/office/powerpoint/2010/main" val="423704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1168-FAA8-4351-90E2-1822FCC86648}"/>
              </a:ext>
            </a:extLst>
          </p:cNvPr>
          <p:cNvSpPr>
            <a:spLocks noGrp="1"/>
          </p:cNvSpPr>
          <p:nvPr>
            <p:ph type="title"/>
          </p:nvPr>
        </p:nvSpPr>
        <p:spPr/>
        <p:txBody>
          <a:bodyPr/>
          <a:lstStyle/>
          <a:p>
            <a:r>
              <a:rPr lang="en-US" dirty="0"/>
              <a:t>Strengthen Data and Methods</a:t>
            </a:r>
          </a:p>
        </p:txBody>
      </p:sp>
      <p:sp>
        <p:nvSpPr>
          <p:cNvPr id="3" name="Content Placeholder 2">
            <a:extLst>
              <a:ext uri="{FF2B5EF4-FFF2-40B4-BE49-F238E27FC236}">
                <a16:creationId xmlns:a16="http://schemas.microsoft.com/office/drawing/2014/main" id="{5D9CA911-7026-4516-8B8E-37053B7F04B0}"/>
              </a:ext>
            </a:extLst>
          </p:cNvPr>
          <p:cNvSpPr>
            <a:spLocks noGrp="1"/>
          </p:cNvSpPr>
          <p:nvPr>
            <p:ph idx="1"/>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Make more data readily available to researchers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Increase use of National Provider Identifiers (NPIs)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Increase access to validated research instruments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Identify robust set of outcome measures</a:t>
            </a:r>
          </a:p>
          <a:p>
            <a:pPr marL="228600" indent="-228600">
              <a:spcBef>
                <a:spcPts val="1000"/>
              </a:spcBef>
              <a:spcAft>
                <a:spcPts val="0"/>
              </a:spcAft>
              <a:buClrTx/>
              <a:buSzTx/>
              <a:buFont typeface="Arial" panose="020B0604020202020204" pitchFamily="34" charset="0"/>
              <a:buChar char="•"/>
              <a:defRPr/>
            </a:pPr>
            <a:r>
              <a:rPr lang="en-US" sz="2800" dirty="0">
                <a:solidFill>
                  <a:prstClr val="black"/>
                </a:solidFill>
                <a:latin typeface="Calibri" panose="020F0502020204030204"/>
              </a:rPr>
              <a:t>Advance methods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124441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D6C155-D7F6-489E-A504-A499AFDEC070}"/>
              </a:ext>
            </a:extLst>
          </p:cNvPr>
          <p:cNvSpPr>
            <a:spLocks noGrp="1"/>
          </p:cNvSpPr>
          <p:nvPr>
            <p:ph type="title"/>
          </p:nvPr>
        </p:nvSpPr>
        <p:spPr/>
        <p:txBody>
          <a:bodyPr/>
          <a:lstStyle/>
          <a:p>
            <a:r>
              <a:rPr lang="en-US" dirty="0"/>
              <a:t>Data Sharing Example</a:t>
            </a:r>
          </a:p>
        </p:txBody>
      </p:sp>
      <p:pic>
        <p:nvPicPr>
          <p:cNvPr id="4" name="Content Placeholder 3">
            <a:extLst>
              <a:ext uri="{FF2B5EF4-FFF2-40B4-BE49-F238E27FC236}">
                <a16:creationId xmlns:a16="http://schemas.microsoft.com/office/drawing/2014/main" id="{6452345D-131F-4D4C-970F-5905CC9E544D}"/>
              </a:ext>
            </a:extLst>
          </p:cNvPr>
          <p:cNvPicPr>
            <a:picLocks noGrp="1" noChangeAspect="1"/>
          </p:cNvPicPr>
          <p:nvPr>
            <p:ph sz="half" idx="1"/>
          </p:nvPr>
        </p:nvPicPr>
        <p:blipFill>
          <a:blip r:embed="rId3"/>
          <a:stretch>
            <a:fillRect/>
          </a:stretch>
        </p:blipFill>
        <p:spPr>
          <a:xfrm>
            <a:off x="584834" y="2456794"/>
            <a:ext cx="6340245" cy="2496206"/>
          </a:xfrm>
          <a:prstGeom prst="rect">
            <a:avLst/>
          </a:prstGeom>
        </p:spPr>
      </p:pic>
      <p:pic>
        <p:nvPicPr>
          <p:cNvPr id="7" name="Content Placeholder 5">
            <a:extLst>
              <a:ext uri="{FF2B5EF4-FFF2-40B4-BE49-F238E27FC236}">
                <a16:creationId xmlns:a16="http://schemas.microsoft.com/office/drawing/2014/main" id="{70ABD884-9ACD-413C-9F99-116A32EFDD61}"/>
              </a:ext>
            </a:extLst>
          </p:cNvPr>
          <p:cNvPicPr>
            <a:picLocks noGrp="1" noChangeAspect="1"/>
          </p:cNvPicPr>
          <p:nvPr>
            <p:ph sz="half" idx="2"/>
          </p:nvPr>
        </p:nvPicPr>
        <p:blipFill>
          <a:blip r:embed="rId4"/>
          <a:stretch>
            <a:fillRect/>
          </a:stretch>
        </p:blipFill>
        <p:spPr>
          <a:xfrm>
            <a:off x="6925079" y="1737360"/>
            <a:ext cx="4487226" cy="4471700"/>
          </a:xfrm>
          <a:prstGeom prst="rect">
            <a:avLst/>
          </a:prstGeom>
        </p:spPr>
      </p:pic>
    </p:spTree>
    <p:extLst>
      <p:ext uri="{BB962C8B-B14F-4D97-AF65-F5344CB8AC3E}">
        <p14:creationId xmlns:p14="http://schemas.microsoft.com/office/powerpoint/2010/main" val="85743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BF5D27-CE93-4814-8D65-D179FC41E136}"/>
              </a:ext>
            </a:extLst>
          </p:cNvPr>
          <p:cNvSpPr>
            <a:spLocks noGrp="1"/>
          </p:cNvSpPr>
          <p:nvPr>
            <p:ph type="title"/>
          </p:nvPr>
        </p:nvSpPr>
        <p:spPr/>
        <p:txBody>
          <a:bodyPr/>
          <a:lstStyle/>
          <a:p>
            <a:r>
              <a:rPr lang="en-US" dirty="0"/>
              <a:t>Engaging Partners</a:t>
            </a:r>
          </a:p>
        </p:txBody>
      </p:sp>
      <p:sp>
        <p:nvSpPr>
          <p:cNvPr id="2" name="Text Placeholder 1">
            <a:extLst>
              <a:ext uri="{FF2B5EF4-FFF2-40B4-BE49-F238E27FC236}">
                <a16:creationId xmlns:a16="http://schemas.microsoft.com/office/drawing/2014/main" id="{8298DFBE-1C75-42D3-9835-0625908BF474}"/>
              </a:ext>
            </a:extLst>
          </p:cNvPr>
          <p:cNvSpPr>
            <a:spLocks noGrp="1"/>
          </p:cNvSpPr>
          <p:nvPr>
            <p:ph type="body" idx="1"/>
          </p:nvPr>
        </p:nvSpPr>
        <p:spPr/>
        <p:txBody>
          <a:bodyPr/>
          <a:lstStyle/>
          <a:p>
            <a:r>
              <a:rPr lang="en-US" dirty="0"/>
              <a:t>Key Stakeholders</a:t>
            </a:r>
          </a:p>
        </p:txBody>
      </p:sp>
      <p:sp>
        <p:nvSpPr>
          <p:cNvPr id="3" name="Content Placeholder 2">
            <a:extLst>
              <a:ext uri="{FF2B5EF4-FFF2-40B4-BE49-F238E27FC236}">
                <a16:creationId xmlns:a16="http://schemas.microsoft.com/office/drawing/2014/main" id="{CB125D03-139A-4B23-AACD-EA546F5A679E}"/>
              </a:ext>
            </a:extLst>
          </p:cNvPr>
          <p:cNvSpPr>
            <a:spLocks noGrp="1"/>
          </p:cNvSpPr>
          <p:nvPr>
            <p:ph sz="half" idx="2"/>
          </p:nvPr>
        </p:nvSpPr>
        <p:spPr/>
        <p:txBody>
          <a:bodyPr>
            <a:normAutofit fontScale="92500"/>
          </a:bodyPr>
          <a:lstStyle/>
          <a:p>
            <a:pPr marL="628650" lvl="2" indent="-225425">
              <a:buFont typeface="Courier New" panose="02070309020205020404" pitchFamily="49" charset="0"/>
              <a:buChar char="o"/>
            </a:pPr>
            <a:r>
              <a:rPr lang="en-US" sz="2200" dirty="0">
                <a:solidFill>
                  <a:schemeClr val="tx1"/>
                </a:solidFill>
                <a:latin typeface="Arial" panose="020B0604020202020204" pitchFamily="34" charset="0"/>
              </a:rPr>
              <a:t>Community-building body</a:t>
            </a:r>
            <a:endParaRPr lang="en-US" sz="1600" dirty="0">
              <a:solidFill>
                <a:schemeClr val="tx1"/>
              </a:solidFill>
              <a:latin typeface="Arial" panose="020B0604020202020204" pitchFamily="34" charset="0"/>
            </a:endParaRPr>
          </a:p>
          <a:p>
            <a:pPr lvl="2" fontAlgn="t">
              <a:lnSpc>
                <a:spcPct val="150000"/>
              </a:lnSpc>
              <a:spcBef>
                <a:spcPts val="0"/>
              </a:spcBef>
              <a:spcAft>
                <a:spcPts val="0"/>
              </a:spcAft>
              <a:buFont typeface="Courier New" panose="02070309020205020404" pitchFamily="49" charset="0"/>
              <a:buChar char="o"/>
            </a:pPr>
            <a:r>
              <a:rPr lang="en-US" sz="2200" dirty="0">
                <a:solidFill>
                  <a:schemeClr val="tx1"/>
                </a:solidFill>
                <a:latin typeface="Arial" panose="020B0604020202020204" pitchFamily="34" charset="0"/>
              </a:rPr>
              <a:t> Health professions training programs</a:t>
            </a:r>
          </a:p>
          <a:p>
            <a:pPr lvl="2" fontAlgn="t">
              <a:lnSpc>
                <a:spcPct val="150000"/>
              </a:lnSpc>
              <a:spcBef>
                <a:spcPts val="0"/>
              </a:spcBef>
              <a:spcAft>
                <a:spcPts val="0"/>
              </a:spcAft>
              <a:buFont typeface="Courier New" panose="02070309020205020404" pitchFamily="49" charset="0"/>
              <a:buChar char="o"/>
            </a:pPr>
            <a:r>
              <a:rPr lang="en-US" sz="2200" dirty="0">
                <a:solidFill>
                  <a:schemeClr val="tx1"/>
                </a:solidFill>
                <a:latin typeface="Arial" panose="020B0604020202020204" pitchFamily="34" charset="0"/>
              </a:rPr>
              <a:t> Academic research community​</a:t>
            </a:r>
          </a:p>
          <a:p>
            <a:pPr lvl="2" fontAlgn="t">
              <a:lnSpc>
                <a:spcPct val="150000"/>
              </a:lnSpc>
              <a:spcBef>
                <a:spcPts val="0"/>
              </a:spcBef>
              <a:spcAft>
                <a:spcPts val="0"/>
              </a:spcAft>
              <a:buFont typeface="Courier New" panose="02070309020205020404" pitchFamily="49" charset="0"/>
              <a:buChar char="o"/>
            </a:pPr>
            <a:r>
              <a:rPr lang="en-US" sz="2200" dirty="0">
                <a:solidFill>
                  <a:schemeClr val="tx1"/>
                </a:solidFill>
                <a:latin typeface="Arial" panose="020B0604020202020204" pitchFamily="34" charset="0"/>
              </a:rPr>
              <a:t> Professional associations​</a:t>
            </a:r>
          </a:p>
          <a:p>
            <a:pPr lvl="2" fontAlgn="t">
              <a:lnSpc>
                <a:spcPct val="150000"/>
              </a:lnSpc>
              <a:spcBef>
                <a:spcPts val="0"/>
              </a:spcBef>
              <a:spcAft>
                <a:spcPts val="0"/>
              </a:spcAft>
              <a:buFont typeface="Courier New" panose="02070309020205020404" pitchFamily="49" charset="0"/>
              <a:buChar char="o"/>
            </a:pPr>
            <a:r>
              <a:rPr lang="en-US" sz="2200" dirty="0">
                <a:solidFill>
                  <a:schemeClr val="tx1"/>
                </a:solidFill>
                <a:latin typeface="Arial" panose="020B0604020202020204" pitchFamily="34" charset="0"/>
              </a:rPr>
              <a:t> Health systems​</a:t>
            </a:r>
          </a:p>
          <a:p>
            <a:pPr lvl="2" fontAlgn="t">
              <a:lnSpc>
                <a:spcPct val="150000"/>
              </a:lnSpc>
              <a:spcBef>
                <a:spcPts val="0"/>
              </a:spcBef>
              <a:spcAft>
                <a:spcPts val="0"/>
              </a:spcAft>
              <a:buFont typeface="Courier New" panose="02070309020205020404" pitchFamily="49" charset="0"/>
              <a:buChar char="o"/>
            </a:pPr>
            <a:r>
              <a:rPr lang="en-US" sz="2200" dirty="0">
                <a:solidFill>
                  <a:schemeClr val="tx1"/>
                </a:solidFill>
                <a:latin typeface="Arial" panose="020B0604020202020204" pitchFamily="34" charset="0"/>
              </a:rPr>
              <a:t> Government​</a:t>
            </a:r>
          </a:p>
          <a:p>
            <a:pPr lvl="2" fontAlgn="t">
              <a:lnSpc>
                <a:spcPct val="150000"/>
              </a:lnSpc>
              <a:spcBef>
                <a:spcPts val="0"/>
              </a:spcBef>
              <a:spcAft>
                <a:spcPts val="0"/>
              </a:spcAft>
              <a:buFont typeface="Courier New" panose="02070309020205020404" pitchFamily="49" charset="0"/>
              <a:buChar char="o"/>
            </a:pPr>
            <a:r>
              <a:rPr lang="en-US" sz="2200" dirty="0">
                <a:solidFill>
                  <a:schemeClr val="tx1"/>
                </a:solidFill>
                <a:latin typeface="Arial" panose="020B0604020202020204" pitchFamily="34" charset="0"/>
              </a:rPr>
              <a:t> Foundations​</a:t>
            </a:r>
          </a:p>
          <a:p>
            <a:pPr marL="0" indent="0">
              <a:buNone/>
            </a:pPr>
            <a:endParaRPr lang="en-US" sz="2800" dirty="0"/>
          </a:p>
        </p:txBody>
      </p:sp>
      <p:sp>
        <p:nvSpPr>
          <p:cNvPr id="5" name="Text Placeholder 4">
            <a:extLst>
              <a:ext uri="{FF2B5EF4-FFF2-40B4-BE49-F238E27FC236}">
                <a16:creationId xmlns:a16="http://schemas.microsoft.com/office/drawing/2014/main" id="{7DC99891-DED8-4266-9D92-C6BA5E3BB64A}"/>
              </a:ext>
            </a:extLst>
          </p:cNvPr>
          <p:cNvSpPr>
            <a:spLocks noGrp="1"/>
          </p:cNvSpPr>
          <p:nvPr>
            <p:ph type="body" sz="quarter" idx="3"/>
          </p:nvPr>
        </p:nvSpPr>
        <p:spPr/>
        <p:txBody>
          <a:bodyPr/>
          <a:lstStyle/>
          <a:p>
            <a:r>
              <a:rPr lang="en-US" dirty="0"/>
              <a:t>Can contribute</a:t>
            </a:r>
          </a:p>
        </p:txBody>
      </p:sp>
      <p:sp>
        <p:nvSpPr>
          <p:cNvPr id="6" name="Content Placeholder 5">
            <a:extLst>
              <a:ext uri="{FF2B5EF4-FFF2-40B4-BE49-F238E27FC236}">
                <a16:creationId xmlns:a16="http://schemas.microsoft.com/office/drawing/2014/main" id="{52D82B91-8B57-4746-BF9D-F6629E892855}"/>
              </a:ext>
            </a:extLst>
          </p:cNvPr>
          <p:cNvSpPr>
            <a:spLocks noGrp="1"/>
          </p:cNvSpPr>
          <p:nvPr>
            <p:ph sz="quarter" idx="4"/>
          </p:nvPr>
        </p:nvSpPr>
        <p:spPr/>
        <p:txBody>
          <a:bodyPr>
            <a:normAutofit fontScale="92500"/>
          </a:bodyPr>
          <a:lstStyle/>
          <a:p>
            <a:pPr marL="628650" lvl="2" indent="-225425">
              <a:lnSpc>
                <a:spcPct val="150000"/>
              </a:lnSpc>
              <a:buFont typeface="Courier New" panose="02070309020205020404" pitchFamily="49" charset="0"/>
              <a:buChar char="o"/>
            </a:pPr>
            <a:r>
              <a:rPr lang="en-US" sz="2200" dirty="0">
                <a:solidFill>
                  <a:schemeClr val="tx1"/>
                </a:solidFill>
                <a:latin typeface="Arial" panose="020B0604020202020204" pitchFamily="34" charset="0"/>
              </a:rPr>
              <a:t>Organizational support and focus</a:t>
            </a:r>
          </a:p>
          <a:p>
            <a:pPr marL="628650" lvl="2" indent="-225425">
              <a:lnSpc>
                <a:spcPct val="150000"/>
              </a:lnSpc>
              <a:buFont typeface="Courier New" panose="02070309020205020404" pitchFamily="49" charset="0"/>
              <a:buChar char="o"/>
            </a:pPr>
            <a:r>
              <a:rPr lang="en-US" sz="2200" dirty="0">
                <a:solidFill>
                  <a:schemeClr val="tx1"/>
                </a:solidFill>
                <a:latin typeface="Arial" panose="020B0604020202020204" pitchFamily="34" charset="0"/>
              </a:rPr>
              <a:t>Community building</a:t>
            </a:r>
          </a:p>
          <a:p>
            <a:pPr marL="628650" lvl="2" indent="-225425">
              <a:lnSpc>
                <a:spcPct val="150000"/>
              </a:lnSpc>
              <a:buFont typeface="Courier New" panose="02070309020205020404" pitchFamily="49" charset="0"/>
              <a:buChar char="o"/>
            </a:pPr>
            <a:r>
              <a:rPr lang="en-US" sz="2200" dirty="0">
                <a:solidFill>
                  <a:schemeClr val="tx1"/>
                </a:solidFill>
                <a:latin typeface="Arial" panose="020B0604020202020204" pitchFamily="34" charset="0"/>
              </a:rPr>
              <a:t>Data</a:t>
            </a:r>
            <a:endParaRPr lang="en-US" sz="1600" dirty="0">
              <a:solidFill>
                <a:schemeClr val="tx1"/>
              </a:solidFill>
              <a:latin typeface="Arial" panose="020B0604020202020204" pitchFamily="34" charset="0"/>
            </a:endParaRPr>
          </a:p>
          <a:p>
            <a:pPr lvl="2" fontAlgn="t">
              <a:lnSpc>
                <a:spcPct val="150000"/>
              </a:lnSpc>
              <a:spcBef>
                <a:spcPts val="0"/>
              </a:spcBef>
              <a:spcAft>
                <a:spcPts val="0"/>
              </a:spcAft>
              <a:buFont typeface="Courier New" panose="02070309020205020404" pitchFamily="49" charset="0"/>
              <a:buChar char="o"/>
            </a:pPr>
            <a:r>
              <a:rPr lang="en-US" sz="2200" dirty="0">
                <a:solidFill>
                  <a:schemeClr val="tx1"/>
                </a:solidFill>
                <a:latin typeface="Arial" panose="020B0604020202020204" pitchFamily="34" charset="0"/>
              </a:rPr>
              <a:t> Funding support</a:t>
            </a:r>
          </a:p>
          <a:p>
            <a:pPr lvl="2" fontAlgn="t">
              <a:lnSpc>
                <a:spcPct val="150000"/>
              </a:lnSpc>
              <a:spcBef>
                <a:spcPts val="0"/>
              </a:spcBef>
              <a:spcAft>
                <a:spcPts val="0"/>
              </a:spcAft>
              <a:buFont typeface="Courier New" panose="02070309020205020404" pitchFamily="49" charset="0"/>
              <a:buChar char="o"/>
            </a:pPr>
            <a:r>
              <a:rPr lang="en-US" sz="2200" dirty="0">
                <a:solidFill>
                  <a:schemeClr val="tx1"/>
                </a:solidFill>
                <a:latin typeface="Arial" panose="020B0604020202020204" pitchFamily="34" charset="0"/>
              </a:rPr>
              <a:t> Research expertise</a:t>
            </a:r>
          </a:p>
          <a:p>
            <a:pPr lvl="2" fontAlgn="t">
              <a:lnSpc>
                <a:spcPct val="150000"/>
              </a:lnSpc>
              <a:spcBef>
                <a:spcPts val="0"/>
              </a:spcBef>
              <a:spcAft>
                <a:spcPts val="0"/>
              </a:spcAft>
              <a:buFont typeface="Courier New" panose="02070309020205020404" pitchFamily="49" charset="0"/>
              <a:buChar char="o"/>
            </a:pPr>
            <a:endParaRPr lang="en-US" sz="2200" dirty="0">
              <a:solidFill>
                <a:schemeClr val="tx1"/>
              </a:solidFill>
              <a:latin typeface="Arial" panose="020B0604020202020204" pitchFamily="34" charset="0"/>
            </a:endParaRPr>
          </a:p>
          <a:p>
            <a:pPr lvl="2" fontAlgn="t">
              <a:lnSpc>
                <a:spcPct val="150000"/>
              </a:lnSpc>
              <a:spcBef>
                <a:spcPts val="0"/>
              </a:spcBef>
              <a:spcAft>
                <a:spcPts val="0"/>
              </a:spcAft>
              <a:buFont typeface="Courier New" panose="02070309020205020404" pitchFamily="49" charset="0"/>
              <a:buChar char="o"/>
            </a:pPr>
            <a:endParaRPr lang="en-US" sz="2200" dirty="0">
              <a:solidFill>
                <a:schemeClr val="tx1"/>
              </a:solidFill>
              <a:latin typeface="Arial" panose="020B0604020202020204" pitchFamily="34" charset="0"/>
            </a:endParaRPr>
          </a:p>
          <a:p>
            <a:pPr lvl="2" fontAlgn="t">
              <a:lnSpc>
                <a:spcPct val="150000"/>
              </a:lnSpc>
              <a:spcBef>
                <a:spcPts val="0"/>
              </a:spcBef>
              <a:spcAft>
                <a:spcPts val="0"/>
              </a:spcAft>
              <a:buFont typeface="Courier New" panose="02070309020205020404" pitchFamily="49" charset="0"/>
              <a:buChar char="o"/>
            </a:pPr>
            <a:endParaRPr lang="en-US" sz="2200" dirty="0">
              <a:solidFill>
                <a:schemeClr val="tx1"/>
              </a:solidFill>
              <a:latin typeface="Arial" panose="020B0604020202020204" pitchFamily="34" charset="0"/>
            </a:endParaRPr>
          </a:p>
          <a:p>
            <a:endParaRPr lang="en-US" dirty="0"/>
          </a:p>
        </p:txBody>
      </p:sp>
    </p:spTree>
    <p:extLst>
      <p:ext uri="{BB962C8B-B14F-4D97-AF65-F5344CB8AC3E}">
        <p14:creationId xmlns:p14="http://schemas.microsoft.com/office/powerpoint/2010/main" val="1968395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F6CB-43D8-4D69-8ECB-7D1103D47538}"/>
              </a:ext>
            </a:extLst>
          </p:cNvPr>
          <p:cNvSpPr>
            <a:spLocks noGrp="1"/>
          </p:cNvSpPr>
          <p:nvPr>
            <p:ph type="title"/>
          </p:nvPr>
        </p:nvSpPr>
        <p:spPr/>
        <p:txBody>
          <a:bodyPr/>
          <a:lstStyle/>
          <a:p>
            <a:r>
              <a:rPr lang="en-US" dirty="0"/>
              <a:t>Group Discussions</a:t>
            </a:r>
          </a:p>
        </p:txBody>
      </p:sp>
      <p:sp>
        <p:nvSpPr>
          <p:cNvPr id="3" name="Content Placeholder 2">
            <a:extLst>
              <a:ext uri="{FF2B5EF4-FFF2-40B4-BE49-F238E27FC236}">
                <a16:creationId xmlns:a16="http://schemas.microsoft.com/office/drawing/2014/main" id="{463D8CB2-037B-4C74-845C-5ADE2E65B2F9}"/>
              </a:ext>
            </a:extLst>
          </p:cNvPr>
          <p:cNvSpPr>
            <a:spLocks noGrp="1"/>
          </p:cNvSpPr>
          <p:nvPr>
            <p:ph idx="1"/>
          </p:nvPr>
        </p:nvSpPr>
        <p:spPr>
          <a:xfrm>
            <a:off x="1097280" y="1845734"/>
            <a:ext cx="10058400" cy="4315580"/>
          </a:xfrm>
        </p:spPr>
        <p:txBody>
          <a:bodyPr>
            <a:normAutofit/>
          </a:bodyPr>
          <a:lstStyle/>
          <a:p>
            <a:r>
              <a:rPr lang="en-US" sz="2400" b="1" dirty="0"/>
              <a:t>Breakout Room 1</a:t>
            </a:r>
          </a:p>
          <a:p>
            <a:pPr>
              <a:buFont typeface="Arial" panose="020B0604020202020204" pitchFamily="34" charset="0"/>
              <a:buChar char="•"/>
            </a:pPr>
            <a:r>
              <a:rPr lang="en-US" dirty="0"/>
              <a:t> Introductions, information sharing, defining the problem</a:t>
            </a:r>
          </a:p>
          <a:p>
            <a:pPr>
              <a:buFont typeface="Arial" panose="020B0604020202020204" pitchFamily="34" charset="0"/>
              <a:buChar char="•"/>
            </a:pPr>
            <a:r>
              <a:rPr lang="en-US" dirty="0"/>
              <a:t> 10 minutes</a:t>
            </a:r>
          </a:p>
          <a:p>
            <a:pPr marL="0" indent="0">
              <a:buNone/>
            </a:pPr>
            <a:r>
              <a:rPr lang="en-US" sz="2400" b="1" dirty="0"/>
              <a:t>Break &amp; Debrief</a:t>
            </a:r>
          </a:p>
          <a:p>
            <a:pPr>
              <a:buFont typeface="Arial" panose="020B0604020202020204" pitchFamily="34" charset="0"/>
              <a:buChar char="•"/>
            </a:pPr>
            <a:r>
              <a:rPr lang="en-US" dirty="0"/>
              <a:t> 5 minutes</a:t>
            </a:r>
          </a:p>
          <a:p>
            <a:pPr marL="0" indent="0">
              <a:buNone/>
            </a:pPr>
            <a:r>
              <a:rPr lang="en-US" sz="2400" b="1" dirty="0"/>
              <a:t>Breakout Room 2</a:t>
            </a:r>
          </a:p>
          <a:p>
            <a:pPr>
              <a:buFont typeface="Arial" panose="020B0604020202020204" pitchFamily="34" charset="0"/>
              <a:buChar char="•"/>
            </a:pPr>
            <a:r>
              <a:rPr lang="en-US" dirty="0"/>
              <a:t> Stakeholder analysis</a:t>
            </a:r>
          </a:p>
          <a:p>
            <a:pPr>
              <a:buFont typeface="Arial" panose="020B0604020202020204" pitchFamily="34" charset="0"/>
              <a:buChar char="•"/>
            </a:pPr>
            <a:r>
              <a:rPr lang="en-US" dirty="0"/>
              <a:t> 15 minutes</a:t>
            </a:r>
          </a:p>
          <a:p>
            <a:pPr marL="0" indent="0">
              <a:buNone/>
            </a:pPr>
            <a:r>
              <a:rPr lang="en-US" sz="2400" b="1" dirty="0"/>
              <a:t>Report back &amp; Discussion</a:t>
            </a:r>
          </a:p>
        </p:txBody>
      </p:sp>
    </p:spTree>
    <p:extLst>
      <p:ext uri="{BB962C8B-B14F-4D97-AF65-F5344CB8AC3E}">
        <p14:creationId xmlns:p14="http://schemas.microsoft.com/office/powerpoint/2010/main" val="195330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A91D-A3F8-4238-AB98-96FD20346854}"/>
              </a:ext>
            </a:extLst>
          </p:cNvPr>
          <p:cNvSpPr>
            <a:spLocks noGrp="1"/>
          </p:cNvSpPr>
          <p:nvPr>
            <p:ph type="title"/>
          </p:nvPr>
        </p:nvSpPr>
        <p:spPr/>
        <p:txBody>
          <a:bodyPr/>
          <a:lstStyle/>
          <a:p>
            <a:r>
              <a:rPr lang="en-US" dirty="0"/>
              <a:t>Breakout Session 1: 10 Minutes</a:t>
            </a:r>
          </a:p>
        </p:txBody>
      </p:sp>
      <p:sp>
        <p:nvSpPr>
          <p:cNvPr id="3" name="Content Placeholder 2">
            <a:extLst>
              <a:ext uri="{FF2B5EF4-FFF2-40B4-BE49-F238E27FC236}">
                <a16:creationId xmlns:a16="http://schemas.microsoft.com/office/drawing/2014/main" id="{63DD75DC-F71A-4B9B-9F53-988EAA54AB17}"/>
              </a:ext>
            </a:extLst>
          </p:cNvPr>
          <p:cNvSpPr>
            <a:spLocks noGrp="1"/>
          </p:cNvSpPr>
          <p:nvPr>
            <p:ph idx="1"/>
          </p:nvPr>
        </p:nvSpPr>
        <p:spPr/>
        <p:txBody>
          <a:bodyPr>
            <a:normAutofit fontScale="92500"/>
          </a:bodyPr>
          <a:lstStyle/>
          <a:p>
            <a:r>
              <a:rPr lang="en-US" sz="3600" b="1" dirty="0"/>
              <a:t>* Assign a reporter *</a:t>
            </a:r>
          </a:p>
          <a:p>
            <a:pPr marL="742950" indent="-742950">
              <a:buFont typeface="+mj-lt"/>
              <a:buAutoNum type="arabicPeriod"/>
            </a:pPr>
            <a:r>
              <a:rPr lang="en-US" sz="3600" dirty="0"/>
              <a:t>Are you engaged in SDoH research or program evaluation? What? </a:t>
            </a:r>
          </a:p>
          <a:p>
            <a:pPr marL="742950" indent="-742950">
              <a:buFont typeface="+mj-lt"/>
              <a:buAutoNum type="arabicPeriod"/>
            </a:pPr>
            <a:r>
              <a:rPr lang="en-US" sz="3600" dirty="0"/>
              <a:t>What research questions do you wish you had the answer to? </a:t>
            </a:r>
          </a:p>
          <a:p>
            <a:pPr marL="742950" indent="-742950">
              <a:buFont typeface="+mj-lt"/>
              <a:buAutoNum type="arabicPeriod"/>
            </a:pPr>
            <a:r>
              <a:rPr lang="en-US" sz="3600" dirty="0"/>
              <a:t>What do you see as the main challenges/barriers to answering those research questions? </a:t>
            </a:r>
          </a:p>
          <a:p>
            <a:endParaRPr lang="en-US" sz="3600" dirty="0"/>
          </a:p>
          <a:p>
            <a:endParaRPr lang="en-US" dirty="0"/>
          </a:p>
        </p:txBody>
      </p:sp>
    </p:spTree>
    <p:extLst>
      <p:ext uri="{BB962C8B-B14F-4D97-AF65-F5344CB8AC3E}">
        <p14:creationId xmlns:p14="http://schemas.microsoft.com/office/powerpoint/2010/main" val="46856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B000-F77A-43C3-8503-B09270AF264A}"/>
              </a:ext>
            </a:extLst>
          </p:cNvPr>
          <p:cNvSpPr>
            <a:spLocks noGrp="1"/>
          </p:cNvSpPr>
          <p:nvPr>
            <p:ph type="title"/>
          </p:nvPr>
        </p:nvSpPr>
        <p:spPr/>
        <p:txBody>
          <a:bodyPr/>
          <a:lstStyle/>
          <a:p>
            <a:endParaRPr lang="en-US" dirty="0"/>
          </a:p>
        </p:txBody>
      </p:sp>
      <p:graphicFrame>
        <p:nvGraphicFramePr>
          <p:cNvPr id="4" name="Content Placeholder 6">
            <a:extLst>
              <a:ext uri="{FF2B5EF4-FFF2-40B4-BE49-F238E27FC236}">
                <a16:creationId xmlns:a16="http://schemas.microsoft.com/office/drawing/2014/main" id="{0588CD22-3BAC-489F-AF50-E2ECB2B8A2EF}"/>
              </a:ext>
            </a:extLst>
          </p:cNvPr>
          <p:cNvGraphicFramePr>
            <a:graphicFrameLocks noGrp="1"/>
          </p:cNvGraphicFramePr>
          <p:nvPr>
            <p:ph idx="1"/>
            <p:extLst>
              <p:ext uri="{D42A27DB-BD31-4B8C-83A1-F6EECF244321}">
                <p14:modId xmlns:p14="http://schemas.microsoft.com/office/powerpoint/2010/main" val="1758409882"/>
              </p:ext>
            </p:extLst>
          </p:nvPr>
        </p:nvGraphicFramePr>
        <p:xfrm>
          <a:off x="1036320" y="286603"/>
          <a:ext cx="10601498" cy="5862207"/>
        </p:xfrm>
        <a:graphic>
          <a:graphicData uri="http://schemas.openxmlformats.org/drawingml/2006/table">
            <a:tbl>
              <a:tblPr firstRow="1" firstCol="1" bandRow="1">
                <a:tableStyleId>{5C22544A-7EE6-4342-B048-85BDC9FD1C3A}</a:tableStyleId>
              </a:tblPr>
              <a:tblGrid>
                <a:gridCol w="2512485">
                  <a:extLst>
                    <a:ext uri="{9D8B030D-6E8A-4147-A177-3AD203B41FA5}">
                      <a16:colId xmlns:a16="http://schemas.microsoft.com/office/drawing/2014/main" val="1277622224"/>
                    </a:ext>
                  </a:extLst>
                </a:gridCol>
                <a:gridCol w="3580866">
                  <a:extLst>
                    <a:ext uri="{9D8B030D-6E8A-4147-A177-3AD203B41FA5}">
                      <a16:colId xmlns:a16="http://schemas.microsoft.com/office/drawing/2014/main" val="3568851514"/>
                    </a:ext>
                  </a:extLst>
                </a:gridCol>
                <a:gridCol w="4508147">
                  <a:extLst>
                    <a:ext uri="{9D8B030D-6E8A-4147-A177-3AD203B41FA5}">
                      <a16:colId xmlns:a16="http://schemas.microsoft.com/office/drawing/2014/main" val="454088150"/>
                    </a:ext>
                  </a:extLst>
                </a:gridCol>
              </a:tblGrid>
              <a:tr h="714988">
                <a:tc>
                  <a:txBody>
                    <a:bodyPr/>
                    <a:lstStyle/>
                    <a:p>
                      <a:pPr marL="0" marR="0">
                        <a:lnSpc>
                          <a:spcPct val="107000"/>
                        </a:lnSpc>
                        <a:spcBef>
                          <a:spcPts val="0"/>
                        </a:spcBef>
                        <a:spcAft>
                          <a:spcPts val="0"/>
                        </a:spcAft>
                      </a:pPr>
                      <a:r>
                        <a:rPr lang="en-US" sz="1600" dirty="0">
                          <a:effectLst/>
                        </a:rPr>
                        <a:t>Social Mission Research Stakeholders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Key Benefits of Partnering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Key Contributions to </a:t>
                      </a:r>
                      <a:br>
                        <a:rPr lang="en-US" sz="1600" dirty="0">
                          <a:effectLst/>
                        </a:rPr>
                      </a:br>
                      <a:r>
                        <a:rPr lang="en-US" sz="1600" dirty="0">
                          <a:effectLst/>
                        </a:rPr>
                        <a:t>Advance Research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0588878"/>
                  </a:ext>
                </a:extLst>
              </a:tr>
              <a:tr h="957382">
                <a:tc>
                  <a:txBody>
                    <a:bodyPr/>
                    <a:lstStyle/>
                    <a:p>
                      <a:pPr marL="0" marR="0">
                        <a:lnSpc>
                          <a:spcPct val="107000"/>
                        </a:lnSpc>
                        <a:spcBef>
                          <a:spcPts val="0"/>
                        </a:spcBef>
                        <a:spcAft>
                          <a:spcPts val="0"/>
                        </a:spcAft>
                      </a:pPr>
                      <a:r>
                        <a:rPr lang="en-US" sz="1600" dirty="0">
                          <a:effectLst/>
                        </a:rPr>
                        <a:t>Community-</a:t>
                      </a:r>
                      <a:br>
                        <a:rPr lang="en-US" sz="1600" dirty="0">
                          <a:effectLst/>
                        </a:rPr>
                      </a:br>
                      <a:r>
                        <a:rPr lang="en-US" sz="1600" dirty="0">
                          <a:effectLst/>
                        </a:rPr>
                        <a:t>building body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Facilitate mission-driven goals; public face of social mission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Champion for social mission research; strategic direction; infrastructure; administrative and operational support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7483568"/>
                  </a:ext>
                </a:extLst>
              </a:tr>
              <a:tr h="843604">
                <a:tc>
                  <a:txBody>
                    <a:bodyPr/>
                    <a:lstStyle/>
                    <a:p>
                      <a:pPr marL="0" marR="0">
                        <a:lnSpc>
                          <a:spcPct val="107000"/>
                        </a:lnSpc>
                        <a:spcBef>
                          <a:spcPts val="0"/>
                        </a:spcBef>
                        <a:spcAft>
                          <a:spcPts val="0"/>
                        </a:spcAft>
                      </a:pPr>
                      <a:r>
                        <a:rPr lang="en-US" sz="1600" dirty="0">
                          <a:effectLst/>
                        </a:rPr>
                        <a:t>Health professions training programs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5800963"/>
                  </a:ext>
                </a:extLst>
              </a:tr>
              <a:tr h="957382">
                <a:tc>
                  <a:txBody>
                    <a:bodyPr/>
                    <a:lstStyle/>
                    <a:p>
                      <a:pPr marL="0" marR="0">
                        <a:lnSpc>
                          <a:spcPct val="107000"/>
                        </a:lnSpc>
                        <a:spcBef>
                          <a:spcPts val="0"/>
                        </a:spcBef>
                        <a:spcAft>
                          <a:spcPts val="0"/>
                        </a:spcAft>
                      </a:pPr>
                      <a:r>
                        <a:rPr lang="en-US" sz="1600" dirty="0">
                          <a:effectLst/>
                        </a:rPr>
                        <a:t>Academic research</a:t>
                      </a:r>
                      <a:br>
                        <a:rPr lang="en-US" sz="1600" dirty="0">
                          <a:effectLst/>
                        </a:rPr>
                      </a:br>
                      <a:r>
                        <a:rPr lang="en-US" sz="1600" dirty="0">
                          <a:effectLst/>
                        </a:rPr>
                        <a:t>community​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074852"/>
                  </a:ext>
                </a:extLst>
              </a:tr>
              <a:tr h="472596">
                <a:tc>
                  <a:txBody>
                    <a:bodyPr/>
                    <a:lstStyle/>
                    <a:p>
                      <a:pPr marL="0" marR="0">
                        <a:lnSpc>
                          <a:spcPct val="107000"/>
                        </a:lnSpc>
                        <a:spcBef>
                          <a:spcPts val="0"/>
                        </a:spcBef>
                        <a:spcAft>
                          <a:spcPts val="0"/>
                        </a:spcAft>
                      </a:pPr>
                      <a:r>
                        <a:rPr lang="en-US" sz="1600" dirty="0">
                          <a:effectLst/>
                        </a:rPr>
                        <a:t>Professional associations​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731156"/>
                  </a:ext>
                </a:extLst>
              </a:tr>
              <a:tr h="957382">
                <a:tc>
                  <a:txBody>
                    <a:bodyPr/>
                    <a:lstStyle/>
                    <a:p>
                      <a:pPr marL="0" marR="0">
                        <a:lnSpc>
                          <a:spcPct val="107000"/>
                        </a:lnSpc>
                        <a:spcBef>
                          <a:spcPts val="0"/>
                        </a:spcBef>
                        <a:spcAft>
                          <a:spcPts val="0"/>
                        </a:spcAft>
                      </a:pPr>
                      <a:r>
                        <a:rPr lang="en-US" sz="1600" dirty="0">
                          <a:effectLst/>
                        </a:rPr>
                        <a:t>Health systems​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0189747"/>
                  </a:ext>
                </a:extLst>
              </a:tr>
              <a:tr h="450238">
                <a:tc>
                  <a:txBody>
                    <a:bodyPr/>
                    <a:lstStyle/>
                    <a:p>
                      <a:pPr marL="0" marR="0">
                        <a:lnSpc>
                          <a:spcPct val="107000"/>
                        </a:lnSpc>
                        <a:spcBef>
                          <a:spcPts val="0"/>
                        </a:spcBef>
                        <a:spcAft>
                          <a:spcPts val="0"/>
                        </a:spcAft>
                      </a:pPr>
                      <a:r>
                        <a:rPr lang="en-US" sz="1600" dirty="0">
                          <a:effectLst/>
                        </a:rPr>
                        <a:t>Government​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5696465"/>
                  </a:ext>
                </a:extLst>
              </a:tr>
              <a:tr h="472596">
                <a:tc>
                  <a:txBody>
                    <a:bodyPr/>
                    <a:lstStyle/>
                    <a:p>
                      <a:pPr marL="0" marR="0">
                        <a:lnSpc>
                          <a:spcPct val="107000"/>
                        </a:lnSpc>
                        <a:spcBef>
                          <a:spcPts val="0"/>
                        </a:spcBef>
                        <a:spcAft>
                          <a:spcPts val="0"/>
                        </a:spcAft>
                      </a:pPr>
                      <a:r>
                        <a:rPr lang="en-US" sz="1600" dirty="0">
                          <a:effectLst/>
                        </a:rPr>
                        <a:t>Foundations​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3174656"/>
                  </a:ext>
                </a:extLst>
              </a:tr>
            </a:tbl>
          </a:graphicData>
        </a:graphic>
      </p:graphicFrame>
    </p:spTree>
    <p:extLst>
      <p:ext uri="{BB962C8B-B14F-4D97-AF65-F5344CB8AC3E}">
        <p14:creationId xmlns:p14="http://schemas.microsoft.com/office/powerpoint/2010/main" val="154288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2FAF-B8AD-4A19-8BE7-B47CA2B8702C}"/>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7B22AE71-072C-4840-86A2-6C0DFB08DE1A}"/>
              </a:ext>
            </a:extLst>
          </p:cNvPr>
          <p:cNvSpPr>
            <a:spLocks noGrp="1"/>
          </p:cNvSpPr>
          <p:nvPr>
            <p:ph idx="1"/>
          </p:nvPr>
        </p:nvSpPr>
        <p:spPr/>
        <p:txBody>
          <a:bodyPr/>
          <a:lstStyle/>
          <a:p>
            <a:pPr marL="0" indent="0" algn="just">
              <a:buNone/>
            </a:pPr>
            <a:r>
              <a:rPr lang="en-US" sz="2400" dirty="0">
                <a:solidFill>
                  <a:srgbClr val="222222"/>
                </a:solidFill>
                <a:latin typeface="Arial" panose="020B0604020202020204" pitchFamily="34" charset="0"/>
              </a:rPr>
              <a:t>T</a:t>
            </a:r>
            <a:r>
              <a:rPr lang="en-US" sz="2400" b="0" i="0" dirty="0">
                <a:solidFill>
                  <a:srgbClr val="222222"/>
                </a:solidFill>
                <a:effectLst/>
                <a:latin typeface="Arial" panose="020B0604020202020204" pitchFamily="34" charset="0"/>
              </a:rPr>
              <a:t>his project was supported by the Bureau of Health Workforce (BHW), National Center for Health Workforce Analysis (NCHWA), Health Resources and Services Administration (HRSA) of the U.S. Department of Health and Human Services (HHS) as part of an award totaling $450,000, with zero percent financed with non-governmental sources. The contents are those of the author[s] and do not necessarily represent the official views of, nor an endorsement by HRSA, HHS, or the U.S. Government.</a:t>
            </a:r>
          </a:p>
          <a:p>
            <a:pPr marL="0" indent="0">
              <a:buNone/>
            </a:pPr>
            <a:endParaRPr lang="en-US" dirty="0">
              <a:solidFill>
                <a:srgbClr val="222222"/>
              </a:solidFill>
              <a:latin typeface="Arial" panose="020B0604020202020204" pitchFamily="34" charset="0"/>
            </a:endParaRPr>
          </a:p>
          <a:p>
            <a:pPr marL="0" indent="0" algn="ctr">
              <a:buNone/>
            </a:pPr>
            <a:r>
              <a:rPr lang="en-US" sz="2400" b="1" i="1" dirty="0">
                <a:solidFill>
                  <a:srgbClr val="222222"/>
                </a:solidFill>
                <a:latin typeface="Arial" panose="020B0604020202020204" pitchFamily="34" charset="0"/>
              </a:rPr>
              <a:t>Special thanks to Noah Westfall for his research support</a:t>
            </a:r>
            <a:endParaRPr lang="en-US" sz="2400" b="1" i="1" dirty="0"/>
          </a:p>
          <a:p>
            <a:endParaRPr lang="en-US" dirty="0"/>
          </a:p>
        </p:txBody>
      </p:sp>
    </p:spTree>
    <p:extLst>
      <p:ext uri="{BB962C8B-B14F-4D97-AF65-F5344CB8AC3E}">
        <p14:creationId xmlns:p14="http://schemas.microsoft.com/office/powerpoint/2010/main" val="3825727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E4AE-8CB4-42FE-A7AB-3ECE070E3313}"/>
              </a:ext>
            </a:extLst>
          </p:cNvPr>
          <p:cNvSpPr>
            <a:spLocks noGrp="1"/>
          </p:cNvSpPr>
          <p:nvPr>
            <p:ph type="title"/>
          </p:nvPr>
        </p:nvSpPr>
        <p:spPr>
          <a:xfrm>
            <a:off x="1097280" y="253353"/>
            <a:ext cx="10058400" cy="1450757"/>
          </a:xfrm>
        </p:spPr>
        <p:txBody>
          <a:bodyPr anchor="ctr">
            <a:normAutofit fontScale="90000"/>
          </a:bodyPr>
          <a:lstStyle/>
          <a:p>
            <a:r>
              <a:rPr lang="en-US" dirty="0"/>
              <a:t/>
            </a:r>
            <a:br>
              <a:rPr lang="en-US" dirty="0"/>
            </a:br>
            <a:r>
              <a:rPr lang="en-US" dirty="0"/>
              <a:t/>
            </a:r>
            <a:br>
              <a:rPr lang="en-US" dirty="0"/>
            </a:br>
            <a:r>
              <a:rPr lang="en-US" dirty="0"/>
              <a:t>Breakout Session 2: Stakeholder Analysis 15 minutes</a:t>
            </a:r>
            <a:br>
              <a:rPr lang="en-US" dirty="0"/>
            </a:br>
            <a:endParaRPr lang="en-US" dirty="0"/>
          </a:p>
        </p:txBody>
      </p:sp>
      <p:sp>
        <p:nvSpPr>
          <p:cNvPr id="3" name="Content Placeholder 2">
            <a:extLst>
              <a:ext uri="{FF2B5EF4-FFF2-40B4-BE49-F238E27FC236}">
                <a16:creationId xmlns:a16="http://schemas.microsoft.com/office/drawing/2014/main" id="{2A5F0BB6-54BD-4624-B900-63263E1AECE2}"/>
              </a:ext>
            </a:extLst>
          </p:cNvPr>
          <p:cNvSpPr>
            <a:spLocks noGrp="1"/>
          </p:cNvSpPr>
          <p:nvPr>
            <p:ph idx="1"/>
          </p:nvPr>
        </p:nvSpPr>
        <p:spPr>
          <a:xfrm>
            <a:off x="1097280" y="1845734"/>
            <a:ext cx="10058400" cy="4239756"/>
          </a:xfrm>
        </p:spPr>
        <p:txBody>
          <a:bodyPr>
            <a:normAutofit lnSpcReduction="10000"/>
          </a:bodyPr>
          <a:lstStyle/>
          <a:p>
            <a:pPr marL="0" indent="0" fontAlgn="t">
              <a:lnSpc>
                <a:spcPct val="150000"/>
              </a:lnSpc>
              <a:spcBef>
                <a:spcPts val="0"/>
              </a:spcBef>
              <a:spcAft>
                <a:spcPts val="0"/>
              </a:spcAft>
              <a:buNone/>
            </a:pPr>
            <a:r>
              <a:rPr lang="en-US" sz="2400" b="1" dirty="0">
                <a:solidFill>
                  <a:schemeClr val="tx1"/>
                </a:solidFill>
                <a:latin typeface="Arial" panose="020B0604020202020204" pitchFamily="34" charset="0"/>
              </a:rPr>
              <a:t>* Assign a reporter *</a:t>
            </a:r>
          </a:p>
          <a:p>
            <a:pPr fontAlgn="t">
              <a:lnSpc>
                <a:spcPct val="150000"/>
              </a:lnSpc>
              <a:spcBef>
                <a:spcPts val="0"/>
              </a:spcBef>
              <a:spcAft>
                <a:spcPts val="0"/>
              </a:spcAft>
              <a:buFont typeface="Courier New" panose="02070309020205020404" pitchFamily="49" charset="0"/>
              <a:buChar char="o"/>
            </a:pPr>
            <a:r>
              <a:rPr lang="en-US" sz="2400" dirty="0">
                <a:solidFill>
                  <a:schemeClr val="tx1"/>
                </a:solidFill>
                <a:latin typeface="Arial" panose="020B0604020202020204" pitchFamily="34" charset="0"/>
              </a:rPr>
              <a:t> </a:t>
            </a:r>
            <a:r>
              <a:rPr lang="en-US" sz="2400" i="0" u="none" strike="noStrike" kern="1200" dirty="0">
                <a:solidFill>
                  <a:schemeClr val="tx1"/>
                </a:solidFill>
                <a:effectLst/>
                <a:latin typeface="Arial" panose="020B0604020202020204" pitchFamily="34" charset="0"/>
              </a:rPr>
              <a:t>Community-building body</a:t>
            </a:r>
            <a:endParaRPr lang="en-US" sz="2400" dirty="0">
              <a:solidFill>
                <a:schemeClr val="tx1"/>
              </a:solidFill>
              <a:latin typeface="Arial" panose="020B0604020202020204" pitchFamily="34" charset="0"/>
            </a:endParaRPr>
          </a:p>
          <a:p>
            <a:pPr fontAlgn="t">
              <a:lnSpc>
                <a:spcPct val="150000"/>
              </a:lnSpc>
              <a:spcBef>
                <a:spcPts val="0"/>
              </a:spcBef>
              <a:spcAft>
                <a:spcPts val="0"/>
              </a:spcAft>
              <a:buFont typeface="Courier New" panose="02070309020205020404" pitchFamily="49" charset="0"/>
              <a:buChar char="o"/>
            </a:pPr>
            <a:r>
              <a:rPr lang="en-US" sz="2400" i="0" u="none" strike="noStrike" kern="1200" dirty="0">
                <a:solidFill>
                  <a:schemeClr val="tx1"/>
                </a:solidFill>
                <a:effectLst/>
                <a:latin typeface="Arial" panose="020B0604020202020204" pitchFamily="34" charset="0"/>
              </a:rPr>
              <a:t> Health professions training programs</a:t>
            </a:r>
            <a:endParaRPr lang="en-US" sz="2400" dirty="0">
              <a:solidFill>
                <a:schemeClr val="tx1"/>
              </a:solidFill>
              <a:latin typeface="Arial" panose="020B0604020202020204" pitchFamily="34" charset="0"/>
            </a:endParaRPr>
          </a:p>
          <a:p>
            <a:pPr fontAlgn="t">
              <a:lnSpc>
                <a:spcPct val="150000"/>
              </a:lnSpc>
              <a:spcBef>
                <a:spcPts val="0"/>
              </a:spcBef>
              <a:spcAft>
                <a:spcPts val="0"/>
              </a:spcAft>
              <a:buFont typeface="Courier New" panose="02070309020205020404" pitchFamily="49" charset="0"/>
              <a:buChar char="o"/>
            </a:pPr>
            <a:r>
              <a:rPr lang="en-US" sz="2400" i="0" u="none" strike="noStrike" kern="1200" dirty="0">
                <a:solidFill>
                  <a:schemeClr val="tx1"/>
                </a:solidFill>
                <a:effectLst/>
                <a:latin typeface="Arial" panose="020B0604020202020204" pitchFamily="34" charset="0"/>
              </a:rPr>
              <a:t> Academic research community​</a:t>
            </a:r>
            <a:endParaRPr lang="en-US" sz="2400" dirty="0">
              <a:solidFill>
                <a:schemeClr val="tx1"/>
              </a:solidFill>
              <a:latin typeface="Arial" panose="020B0604020202020204" pitchFamily="34" charset="0"/>
            </a:endParaRPr>
          </a:p>
          <a:p>
            <a:pPr fontAlgn="t">
              <a:lnSpc>
                <a:spcPct val="150000"/>
              </a:lnSpc>
              <a:spcBef>
                <a:spcPts val="0"/>
              </a:spcBef>
              <a:spcAft>
                <a:spcPts val="0"/>
              </a:spcAft>
              <a:buFont typeface="Courier New" panose="02070309020205020404" pitchFamily="49" charset="0"/>
              <a:buChar char="o"/>
            </a:pPr>
            <a:r>
              <a:rPr lang="en-US" sz="2400" i="0" u="none" strike="noStrike" kern="1200" dirty="0">
                <a:solidFill>
                  <a:schemeClr val="tx1"/>
                </a:solidFill>
                <a:effectLst/>
                <a:latin typeface="Arial" panose="020B0604020202020204" pitchFamily="34" charset="0"/>
              </a:rPr>
              <a:t> Professional associations​</a:t>
            </a:r>
            <a:endParaRPr lang="en-US" sz="2400" dirty="0">
              <a:solidFill>
                <a:schemeClr val="tx1"/>
              </a:solidFill>
              <a:latin typeface="Arial" panose="020B0604020202020204" pitchFamily="34" charset="0"/>
            </a:endParaRPr>
          </a:p>
          <a:p>
            <a:pPr fontAlgn="t">
              <a:lnSpc>
                <a:spcPct val="150000"/>
              </a:lnSpc>
              <a:spcBef>
                <a:spcPts val="0"/>
              </a:spcBef>
              <a:spcAft>
                <a:spcPts val="0"/>
              </a:spcAft>
              <a:buFont typeface="Courier New" panose="02070309020205020404" pitchFamily="49" charset="0"/>
              <a:buChar char="o"/>
            </a:pPr>
            <a:r>
              <a:rPr lang="en-US" sz="2400" i="0" u="none" strike="noStrike" kern="1200" dirty="0">
                <a:solidFill>
                  <a:schemeClr val="tx1"/>
                </a:solidFill>
                <a:effectLst/>
                <a:latin typeface="Arial" panose="020B0604020202020204" pitchFamily="34" charset="0"/>
              </a:rPr>
              <a:t> Health systems​</a:t>
            </a:r>
            <a:endParaRPr lang="en-US" sz="2400" dirty="0">
              <a:solidFill>
                <a:schemeClr val="tx1"/>
              </a:solidFill>
              <a:latin typeface="Arial" panose="020B0604020202020204" pitchFamily="34" charset="0"/>
            </a:endParaRPr>
          </a:p>
          <a:p>
            <a:pPr fontAlgn="t">
              <a:lnSpc>
                <a:spcPct val="150000"/>
              </a:lnSpc>
              <a:spcBef>
                <a:spcPts val="0"/>
              </a:spcBef>
              <a:spcAft>
                <a:spcPts val="0"/>
              </a:spcAft>
              <a:buFont typeface="Courier New" panose="02070309020205020404" pitchFamily="49" charset="0"/>
              <a:buChar char="o"/>
            </a:pPr>
            <a:r>
              <a:rPr lang="en-US" sz="2400" i="0" u="none" strike="noStrike" kern="1200" dirty="0">
                <a:solidFill>
                  <a:schemeClr val="tx1"/>
                </a:solidFill>
                <a:effectLst/>
                <a:latin typeface="Arial" panose="020B0604020202020204" pitchFamily="34" charset="0"/>
              </a:rPr>
              <a:t> Government​</a:t>
            </a:r>
            <a:endParaRPr lang="en-US" sz="2400" dirty="0">
              <a:solidFill>
                <a:schemeClr val="tx1"/>
              </a:solidFill>
              <a:latin typeface="Arial" panose="020B0604020202020204" pitchFamily="34" charset="0"/>
            </a:endParaRPr>
          </a:p>
          <a:p>
            <a:pPr fontAlgn="t">
              <a:lnSpc>
                <a:spcPct val="150000"/>
              </a:lnSpc>
              <a:spcBef>
                <a:spcPts val="0"/>
              </a:spcBef>
              <a:spcAft>
                <a:spcPts val="0"/>
              </a:spcAft>
              <a:buFont typeface="Courier New" panose="02070309020205020404" pitchFamily="49" charset="0"/>
              <a:buChar char="o"/>
            </a:pPr>
            <a:r>
              <a:rPr lang="en-US" sz="2400" i="0" u="none" strike="noStrike" kern="1200" dirty="0">
                <a:solidFill>
                  <a:schemeClr val="tx1"/>
                </a:solidFill>
                <a:effectLst/>
                <a:latin typeface="Arial" panose="020B0604020202020204" pitchFamily="34" charset="0"/>
              </a:rPr>
              <a:t> Foundations​</a:t>
            </a:r>
            <a:endParaRPr lang="en-US" sz="2400" i="0" u="none" strike="noStrike" dirty="0">
              <a:solidFill>
                <a:schemeClr val="tx1"/>
              </a:solidFill>
              <a:effectLst/>
              <a:latin typeface="Arial" panose="020B0604020202020204" pitchFamily="34" charset="0"/>
            </a:endParaRPr>
          </a:p>
          <a:p>
            <a:endParaRPr lang="en-US" sz="2800" dirty="0">
              <a:solidFill>
                <a:schemeClr val="tx1"/>
              </a:solidFill>
            </a:endParaRPr>
          </a:p>
        </p:txBody>
      </p:sp>
      <p:sp>
        <p:nvSpPr>
          <p:cNvPr id="4" name="TextBox 3">
            <a:extLst>
              <a:ext uri="{FF2B5EF4-FFF2-40B4-BE49-F238E27FC236}">
                <a16:creationId xmlns:a16="http://schemas.microsoft.com/office/drawing/2014/main" id="{69EE8128-F1D0-4AC4-8009-C938C5C39A48}"/>
              </a:ext>
            </a:extLst>
          </p:cNvPr>
          <p:cNvSpPr txBox="1"/>
          <p:nvPr/>
        </p:nvSpPr>
        <p:spPr>
          <a:xfrm>
            <a:off x="6838950" y="1782670"/>
            <a:ext cx="4648200" cy="4431983"/>
          </a:xfrm>
          <a:prstGeom prst="rect">
            <a:avLst/>
          </a:prstGeom>
          <a:noFill/>
        </p:spPr>
        <p:txBody>
          <a:bodyPr wrap="square" rtlCol="0">
            <a:spAutoFit/>
          </a:bodyPr>
          <a:lstStyle/>
          <a:p>
            <a:pPr marL="457200" indent="-457200">
              <a:buFont typeface="+mj-lt"/>
              <a:buAutoNum type="arabicPeriod"/>
            </a:pPr>
            <a:r>
              <a:rPr lang="en-US" sz="2400" dirty="0"/>
              <a:t>Are there other stakeholders we aren’t thinking about? </a:t>
            </a:r>
            <a:br>
              <a:rPr lang="en-US" sz="2400" dirty="0"/>
            </a:br>
            <a:endParaRPr lang="en-US" sz="2400" dirty="0"/>
          </a:p>
          <a:p>
            <a:pPr marL="457200" indent="-457200">
              <a:buFont typeface="+mj-lt"/>
              <a:buAutoNum type="arabicPeriod"/>
            </a:pPr>
            <a:r>
              <a:rPr lang="en-US" sz="2400" dirty="0"/>
              <a:t>What can each contribute to advance SDoH research?</a:t>
            </a:r>
            <a:br>
              <a:rPr lang="en-US" sz="2400" dirty="0"/>
            </a:br>
            <a:endParaRPr lang="en-US" sz="2400" dirty="0"/>
          </a:p>
          <a:p>
            <a:pPr marL="457200" indent="-457200">
              <a:buFont typeface="+mj-lt"/>
              <a:buAutoNum type="arabicPeriod"/>
            </a:pPr>
            <a:r>
              <a:rPr lang="en-US" sz="2400" dirty="0"/>
              <a:t>What does each stakeholder group stand to benefit? </a:t>
            </a:r>
            <a:br>
              <a:rPr lang="en-US" sz="2400" dirty="0"/>
            </a:br>
            <a:endParaRPr lang="en-US" sz="2400" dirty="0"/>
          </a:p>
          <a:p>
            <a:pPr marL="457200" indent="-457200">
              <a:buFont typeface="+mj-lt"/>
              <a:buAutoNum type="arabicPeriod"/>
            </a:pPr>
            <a:r>
              <a:rPr lang="en-US" sz="2400" dirty="0"/>
              <a:t>How are we going to get partners excited? </a:t>
            </a:r>
            <a:endParaRPr lang="en-US" dirty="0"/>
          </a:p>
          <a:p>
            <a:endParaRPr lang="en-US" dirty="0"/>
          </a:p>
        </p:txBody>
      </p:sp>
    </p:spTree>
    <p:extLst>
      <p:ext uri="{BB962C8B-B14F-4D97-AF65-F5344CB8AC3E}">
        <p14:creationId xmlns:p14="http://schemas.microsoft.com/office/powerpoint/2010/main" val="2919721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4C5798-09ED-4248-81CF-249806771AC0}"/>
              </a:ext>
            </a:extLst>
          </p:cNvPr>
          <p:cNvPicPr>
            <a:picLocks noChangeAspect="1"/>
          </p:cNvPicPr>
          <p:nvPr/>
        </p:nvPicPr>
        <p:blipFill>
          <a:blip r:embed="rId3"/>
          <a:stretch>
            <a:fillRect/>
          </a:stretch>
        </p:blipFill>
        <p:spPr>
          <a:xfrm>
            <a:off x="1019043" y="304651"/>
            <a:ext cx="10153914" cy="5711577"/>
          </a:xfrm>
          <a:prstGeom prst="rect">
            <a:avLst/>
          </a:prstGeom>
        </p:spPr>
      </p:pic>
    </p:spTree>
    <p:extLst>
      <p:ext uri="{BB962C8B-B14F-4D97-AF65-F5344CB8AC3E}">
        <p14:creationId xmlns:p14="http://schemas.microsoft.com/office/powerpoint/2010/main" val="128120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B000-F77A-43C3-8503-B09270AF264A}"/>
              </a:ext>
            </a:extLst>
          </p:cNvPr>
          <p:cNvSpPr>
            <a:spLocks noGrp="1"/>
          </p:cNvSpPr>
          <p:nvPr>
            <p:ph type="title"/>
          </p:nvPr>
        </p:nvSpPr>
        <p:spPr/>
        <p:txBody>
          <a:bodyPr/>
          <a:lstStyle/>
          <a:p>
            <a:endParaRPr lang="en-US" dirty="0"/>
          </a:p>
        </p:txBody>
      </p:sp>
      <p:graphicFrame>
        <p:nvGraphicFramePr>
          <p:cNvPr id="4" name="Content Placeholder 6">
            <a:extLst>
              <a:ext uri="{FF2B5EF4-FFF2-40B4-BE49-F238E27FC236}">
                <a16:creationId xmlns:a16="http://schemas.microsoft.com/office/drawing/2014/main" id="{0588CD22-3BAC-489F-AF50-E2ECB2B8A2EF}"/>
              </a:ext>
            </a:extLst>
          </p:cNvPr>
          <p:cNvGraphicFramePr>
            <a:graphicFrameLocks noGrp="1"/>
          </p:cNvGraphicFramePr>
          <p:nvPr>
            <p:ph idx="1"/>
          </p:nvPr>
        </p:nvGraphicFramePr>
        <p:xfrm>
          <a:off x="1036320" y="286603"/>
          <a:ext cx="10601498" cy="5920604"/>
        </p:xfrm>
        <a:graphic>
          <a:graphicData uri="http://schemas.openxmlformats.org/drawingml/2006/table">
            <a:tbl>
              <a:tblPr firstRow="1" firstCol="1" bandRow="1">
                <a:tableStyleId>{5C22544A-7EE6-4342-B048-85BDC9FD1C3A}</a:tableStyleId>
              </a:tblPr>
              <a:tblGrid>
                <a:gridCol w="2512485">
                  <a:extLst>
                    <a:ext uri="{9D8B030D-6E8A-4147-A177-3AD203B41FA5}">
                      <a16:colId xmlns:a16="http://schemas.microsoft.com/office/drawing/2014/main" val="1277622224"/>
                    </a:ext>
                  </a:extLst>
                </a:gridCol>
                <a:gridCol w="3580866">
                  <a:extLst>
                    <a:ext uri="{9D8B030D-6E8A-4147-A177-3AD203B41FA5}">
                      <a16:colId xmlns:a16="http://schemas.microsoft.com/office/drawing/2014/main" val="3568851514"/>
                    </a:ext>
                  </a:extLst>
                </a:gridCol>
                <a:gridCol w="4508147">
                  <a:extLst>
                    <a:ext uri="{9D8B030D-6E8A-4147-A177-3AD203B41FA5}">
                      <a16:colId xmlns:a16="http://schemas.microsoft.com/office/drawing/2014/main" val="454088150"/>
                    </a:ext>
                  </a:extLst>
                </a:gridCol>
              </a:tblGrid>
              <a:tr h="714988">
                <a:tc>
                  <a:txBody>
                    <a:bodyPr/>
                    <a:lstStyle/>
                    <a:p>
                      <a:pPr marL="0" marR="0">
                        <a:lnSpc>
                          <a:spcPct val="107000"/>
                        </a:lnSpc>
                        <a:spcBef>
                          <a:spcPts val="0"/>
                        </a:spcBef>
                        <a:spcAft>
                          <a:spcPts val="0"/>
                        </a:spcAft>
                      </a:pPr>
                      <a:r>
                        <a:rPr lang="en-US" sz="1600" dirty="0">
                          <a:effectLst/>
                        </a:rPr>
                        <a:t>Social Mission Research Stakeholders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Key Benefits of Partnering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Key Contributions to </a:t>
                      </a:r>
                      <a:br>
                        <a:rPr lang="en-US" sz="1600" dirty="0">
                          <a:effectLst/>
                        </a:rPr>
                      </a:br>
                      <a:r>
                        <a:rPr lang="en-US" sz="1600" dirty="0">
                          <a:effectLst/>
                        </a:rPr>
                        <a:t>Advance Research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0588878"/>
                  </a:ext>
                </a:extLst>
              </a:tr>
              <a:tr h="957382">
                <a:tc>
                  <a:txBody>
                    <a:bodyPr/>
                    <a:lstStyle/>
                    <a:p>
                      <a:pPr marL="0" marR="0">
                        <a:lnSpc>
                          <a:spcPct val="107000"/>
                        </a:lnSpc>
                        <a:spcBef>
                          <a:spcPts val="0"/>
                        </a:spcBef>
                        <a:spcAft>
                          <a:spcPts val="0"/>
                        </a:spcAft>
                      </a:pPr>
                      <a:r>
                        <a:rPr lang="en-US" sz="1600" dirty="0">
                          <a:effectLst/>
                        </a:rPr>
                        <a:t>Community-</a:t>
                      </a:r>
                      <a:br>
                        <a:rPr lang="en-US" sz="1600" dirty="0">
                          <a:effectLst/>
                        </a:rPr>
                      </a:br>
                      <a:r>
                        <a:rPr lang="en-US" sz="1600" dirty="0">
                          <a:effectLst/>
                        </a:rPr>
                        <a:t>building body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Facilitate mission-driven goals; public face of social mission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Champion for social mission research; strategic direction; infrastructure; administrative and operational support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7483568"/>
                  </a:ext>
                </a:extLst>
              </a:tr>
              <a:tr h="843604">
                <a:tc>
                  <a:txBody>
                    <a:bodyPr/>
                    <a:lstStyle/>
                    <a:p>
                      <a:pPr marL="0" marR="0">
                        <a:lnSpc>
                          <a:spcPct val="107000"/>
                        </a:lnSpc>
                        <a:spcBef>
                          <a:spcPts val="0"/>
                        </a:spcBef>
                        <a:spcAft>
                          <a:spcPts val="0"/>
                        </a:spcAft>
                      </a:pPr>
                      <a:r>
                        <a:rPr lang="en-US" sz="1600" dirty="0">
                          <a:effectLst/>
                        </a:rPr>
                        <a:t>Health professions training programs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Evidence to guide social mission activities; ability to demonstrate impact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Commitment to program evaluation; data sharing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5800963"/>
                  </a:ext>
                </a:extLst>
              </a:tr>
              <a:tr h="957382">
                <a:tc>
                  <a:txBody>
                    <a:bodyPr/>
                    <a:lstStyle/>
                    <a:p>
                      <a:pPr marL="0" marR="0">
                        <a:lnSpc>
                          <a:spcPct val="107000"/>
                        </a:lnSpc>
                        <a:spcBef>
                          <a:spcPts val="0"/>
                        </a:spcBef>
                        <a:spcAft>
                          <a:spcPts val="0"/>
                        </a:spcAft>
                      </a:pPr>
                      <a:r>
                        <a:rPr lang="en-US" sz="1600" dirty="0">
                          <a:effectLst/>
                        </a:rPr>
                        <a:t>Academic research</a:t>
                      </a:r>
                      <a:br>
                        <a:rPr lang="en-US" sz="1600" dirty="0">
                          <a:effectLst/>
                        </a:rPr>
                      </a:br>
                      <a:r>
                        <a:rPr lang="en-US" sz="1600" dirty="0">
                          <a:effectLst/>
                        </a:rPr>
                        <a:t>community​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Strengthen education and training​; high impact research opportunities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Research expertise (e.g., develop and share validated instruments, strengthen research designs); publish and disseminate findings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074852"/>
                  </a:ext>
                </a:extLst>
              </a:tr>
              <a:tr h="472596">
                <a:tc>
                  <a:txBody>
                    <a:bodyPr/>
                    <a:lstStyle/>
                    <a:p>
                      <a:pPr marL="0" marR="0">
                        <a:lnSpc>
                          <a:spcPct val="107000"/>
                        </a:lnSpc>
                        <a:spcBef>
                          <a:spcPts val="0"/>
                        </a:spcBef>
                        <a:spcAft>
                          <a:spcPts val="0"/>
                        </a:spcAft>
                      </a:pPr>
                      <a:r>
                        <a:rPr lang="en-US" sz="1600" dirty="0">
                          <a:effectLst/>
                        </a:rPr>
                        <a:t>Professional associations​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Better advocate for members​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Data sharing; research analytics​; funding; dissemination of findings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731156"/>
                  </a:ext>
                </a:extLst>
              </a:tr>
              <a:tr h="957382">
                <a:tc>
                  <a:txBody>
                    <a:bodyPr/>
                    <a:lstStyle/>
                    <a:p>
                      <a:pPr marL="0" marR="0">
                        <a:lnSpc>
                          <a:spcPct val="107000"/>
                        </a:lnSpc>
                        <a:spcBef>
                          <a:spcPts val="0"/>
                        </a:spcBef>
                        <a:spcAft>
                          <a:spcPts val="0"/>
                        </a:spcAft>
                      </a:pPr>
                      <a:r>
                        <a:rPr lang="en-US" sz="1600" dirty="0">
                          <a:effectLst/>
                        </a:rPr>
                        <a:t>Health systems​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Better prepared </a:t>
                      </a:r>
                    </a:p>
                    <a:p>
                      <a:pPr marL="0" marR="0">
                        <a:lnSpc>
                          <a:spcPct val="107000"/>
                        </a:lnSpc>
                        <a:spcBef>
                          <a:spcPts val="0"/>
                        </a:spcBef>
                        <a:spcAft>
                          <a:spcPts val="0"/>
                        </a:spcAft>
                      </a:pPr>
                      <a:r>
                        <a:rPr lang="en-US" sz="1600" dirty="0">
                          <a:effectLst/>
                        </a:rPr>
                        <a:t>workforce​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Make data available for research​; communicate specific workforce needs to health professions schools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0189747"/>
                  </a:ext>
                </a:extLst>
              </a:tr>
              <a:tr h="450238">
                <a:tc>
                  <a:txBody>
                    <a:bodyPr/>
                    <a:lstStyle/>
                    <a:p>
                      <a:pPr marL="0" marR="0">
                        <a:lnSpc>
                          <a:spcPct val="107000"/>
                        </a:lnSpc>
                        <a:spcBef>
                          <a:spcPts val="0"/>
                        </a:spcBef>
                        <a:spcAft>
                          <a:spcPts val="0"/>
                        </a:spcAft>
                      </a:pPr>
                      <a:r>
                        <a:rPr lang="en-US" sz="1600" dirty="0">
                          <a:effectLst/>
                        </a:rPr>
                        <a:t>Government​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Improve</a:t>
                      </a:r>
                      <a:br>
                        <a:rPr lang="en-US" sz="1600" dirty="0">
                          <a:effectLst/>
                        </a:rPr>
                      </a:br>
                      <a:r>
                        <a:rPr lang="en-US" sz="1600" dirty="0">
                          <a:effectLst/>
                        </a:rPr>
                        <a:t>accountability​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Funding; technical assistance; stipulate data requirements​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5696465"/>
                  </a:ext>
                </a:extLst>
              </a:tr>
              <a:tr h="472596">
                <a:tc>
                  <a:txBody>
                    <a:bodyPr/>
                    <a:lstStyle/>
                    <a:p>
                      <a:pPr marL="0" marR="0">
                        <a:lnSpc>
                          <a:spcPct val="107000"/>
                        </a:lnSpc>
                        <a:spcBef>
                          <a:spcPts val="0"/>
                        </a:spcBef>
                        <a:spcAft>
                          <a:spcPts val="0"/>
                        </a:spcAft>
                      </a:pPr>
                      <a:r>
                        <a:rPr lang="en-US" sz="1600" dirty="0">
                          <a:effectLst/>
                        </a:rPr>
                        <a:t>Foundations​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Drive change​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Fund research and community building​ efforts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3174656"/>
                  </a:ext>
                </a:extLst>
              </a:tr>
            </a:tbl>
          </a:graphicData>
        </a:graphic>
      </p:graphicFrame>
    </p:spTree>
    <p:extLst>
      <p:ext uri="{BB962C8B-B14F-4D97-AF65-F5344CB8AC3E}">
        <p14:creationId xmlns:p14="http://schemas.microsoft.com/office/powerpoint/2010/main" val="357182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7942-E629-4726-9322-79A24D9D7086}"/>
              </a:ext>
            </a:extLst>
          </p:cNvPr>
          <p:cNvSpPr>
            <a:spLocks noGrp="1"/>
          </p:cNvSpPr>
          <p:nvPr>
            <p:ph type="title"/>
          </p:nvPr>
        </p:nvSpPr>
        <p:spPr>
          <a:xfrm>
            <a:off x="1097280" y="466223"/>
            <a:ext cx="10058400" cy="823740"/>
          </a:xfrm>
        </p:spPr>
        <p:txBody>
          <a:bodyPr anchor="t"/>
          <a:lstStyle/>
          <a:p>
            <a:r>
              <a:rPr lang="en-US" dirty="0"/>
              <a:t>But exceptions in the research exist!</a:t>
            </a:r>
          </a:p>
        </p:txBody>
      </p:sp>
      <p:pic>
        <p:nvPicPr>
          <p:cNvPr id="5" name="Picture 4">
            <a:extLst>
              <a:ext uri="{FF2B5EF4-FFF2-40B4-BE49-F238E27FC236}">
                <a16:creationId xmlns:a16="http://schemas.microsoft.com/office/drawing/2014/main" id="{C62D8414-3327-450C-A8F4-625D5439641B}"/>
              </a:ext>
            </a:extLst>
          </p:cNvPr>
          <p:cNvPicPr>
            <a:picLocks noChangeAspect="1"/>
          </p:cNvPicPr>
          <p:nvPr/>
        </p:nvPicPr>
        <p:blipFill>
          <a:blip r:embed="rId3"/>
          <a:stretch>
            <a:fillRect/>
          </a:stretch>
        </p:blipFill>
        <p:spPr>
          <a:xfrm>
            <a:off x="1468034" y="1502318"/>
            <a:ext cx="4658446" cy="2177143"/>
          </a:xfrm>
          <a:prstGeom prst="rect">
            <a:avLst/>
          </a:prstGeom>
        </p:spPr>
      </p:pic>
      <p:pic>
        <p:nvPicPr>
          <p:cNvPr id="7" name="Picture 6">
            <a:extLst>
              <a:ext uri="{FF2B5EF4-FFF2-40B4-BE49-F238E27FC236}">
                <a16:creationId xmlns:a16="http://schemas.microsoft.com/office/drawing/2014/main" id="{C0EDFD9D-C761-48A8-BA5C-0E50456E69DC}"/>
              </a:ext>
            </a:extLst>
          </p:cNvPr>
          <p:cNvPicPr>
            <a:picLocks noChangeAspect="1"/>
          </p:cNvPicPr>
          <p:nvPr/>
        </p:nvPicPr>
        <p:blipFill>
          <a:blip r:embed="rId4"/>
          <a:stretch>
            <a:fillRect/>
          </a:stretch>
        </p:blipFill>
        <p:spPr>
          <a:xfrm>
            <a:off x="6519905" y="1523216"/>
            <a:ext cx="4635775" cy="1937490"/>
          </a:xfrm>
          <a:prstGeom prst="rect">
            <a:avLst/>
          </a:prstGeom>
        </p:spPr>
      </p:pic>
      <p:pic>
        <p:nvPicPr>
          <p:cNvPr id="11" name="Picture 10">
            <a:extLst>
              <a:ext uri="{FF2B5EF4-FFF2-40B4-BE49-F238E27FC236}">
                <a16:creationId xmlns:a16="http://schemas.microsoft.com/office/drawing/2014/main" id="{AB60F6CD-1319-4D1D-BFAA-9B6C3FD32D61}"/>
              </a:ext>
            </a:extLst>
          </p:cNvPr>
          <p:cNvPicPr>
            <a:picLocks noChangeAspect="1"/>
          </p:cNvPicPr>
          <p:nvPr/>
        </p:nvPicPr>
        <p:blipFill>
          <a:blip r:embed="rId5"/>
          <a:stretch>
            <a:fillRect/>
          </a:stretch>
        </p:blipFill>
        <p:spPr>
          <a:xfrm>
            <a:off x="819610" y="4118668"/>
            <a:ext cx="7108987" cy="1937490"/>
          </a:xfrm>
          <a:prstGeom prst="rect">
            <a:avLst/>
          </a:prstGeom>
        </p:spPr>
      </p:pic>
      <p:pic>
        <p:nvPicPr>
          <p:cNvPr id="9" name="Picture 8">
            <a:extLst>
              <a:ext uri="{FF2B5EF4-FFF2-40B4-BE49-F238E27FC236}">
                <a16:creationId xmlns:a16="http://schemas.microsoft.com/office/drawing/2014/main" id="{8134D80B-3BDE-419E-91EF-C4988063F184}"/>
              </a:ext>
            </a:extLst>
          </p:cNvPr>
          <p:cNvPicPr>
            <a:picLocks noChangeAspect="1"/>
          </p:cNvPicPr>
          <p:nvPr/>
        </p:nvPicPr>
        <p:blipFill>
          <a:blip r:embed="rId6"/>
          <a:stretch>
            <a:fillRect/>
          </a:stretch>
        </p:blipFill>
        <p:spPr>
          <a:xfrm>
            <a:off x="7463514" y="3906313"/>
            <a:ext cx="4581525" cy="1181100"/>
          </a:xfrm>
          <a:prstGeom prst="rect">
            <a:avLst/>
          </a:prstGeom>
        </p:spPr>
      </p:pic>
    </p:spTree>
    <p:extLst>
      <p:ext uri="{BB962C8B-B14F-4D97-AF65-F5344CB8AC3E}">
        <p14:creationId xmlns:p14="http://schemas.microsoft.com/office/powerpoint/2010/main" val="1869353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CCD3B0E-AE79-4705-B743-5D88B67C846F}"/>
              </a:ext>
            </a:extLst>
          </p:cNvPr>
          <p:cNvPicPr>
            <a:picLocks noChangeAspect="1"/>
          </p:cNvPicPr>
          <p:nvPr/>
        </p:nvPicPr>
        <p:blipFill>
          <a:blip r:embed="rId3"/>
          <a:stretch>
            <a:fillRect/>
          </a:stretch>
        </p:blipFill>
        <p:spPr>
          <a:xfrm>
            <a:off x="7772400" y="1509146"/>
            <a:ext cx="4155893" cy="1602316"/>
          </a:xfrm>
          <a:prstGeom prst="rect">
            <a:avLst/>
          </a:prstGeom>
        </p:spPr>
      </p:pic>
      <p:pic>
        <p:nvPicPr>
          <p:cNvPr id="5" name="Picture 4">
            <a:extLst>
              <a:ext uri="{FF2B5EF4-FFF2-40B4-BE49-F238E27FC236}">
                <a16:creationId xmlns:a16="http://schemas.microsoft.com/office/drawing/2014/main" id="{1E8B7D38-B328-4C0F-8EEA-F115EBDE3FFD}"/>
              </a:ext>
            </a:extLst>
          </p:cNvPr>
          <p:cNvPicPr>
            <a:picLocks noChangeAspect="1"/>
          </p:cNvPicPr>
          <p:nvPr/>
        </p:nvPicPr>
        <p:blipFill>
          <a:blip r:embed="rId4"/>
          <a:stretch>
            <a:fillRect/>
          </a:stretch>
        </p:blipFill>
        <p:spPr>
          <a:xfrm>
            <a:off x="498432" y="1157778"/>
            <a:ext cx="2219325" cy="3286125"/>
          </a:xfrm>
          <a:prstGeom prst="rect">
            <a:avLst/>
          </a:prstGeom>
        </p:spPr>
      </p:pic>
      <p:pic>
        <p:nvPicPr>
          <p:cNvPr id="9" name="Picture 8">
            <a:extLst>
              <a:ext uri="{FF2B5EF4-FFF2-40B4-BE49-F238E27FC236}">
                <a16:creationId xmlns:a16="http://schemas.microsoft.com/office/drawing/2014/main" id="{E828E6C2-2AEF-4412-9AA6-C24C17EE1832}"/>
              </a:ext>
            </a:extLst>
          </p:cNvPr>
          <p:cNvPicPr>
            <a:picLocks noChangeAspect="1"/>
          </p:cNvPicPr>
          <p:nvPr/>
        </p:nvPicPr>
        <p:blipFill>
          <a:blip r:embed="rId5"/>
          <a:stretch>
            <a:fillRect/>
          </a:stretch>
        </p:blipFill>
        <p:spPr>
          <a:xfrm>
            <a:off x="2816268" y="3288847"/>
            <a:ext cx="6448425" cy="1295400"/>
          </a:xfrm>
          <a:prstGeom prst="rect">
            <a:avLst/>
          </a:prstGeom>
        </p:spPr>
      </p:pic>
      <p:pic>
        <p:nvPicPr>
          <p:cNvPr id="11" name="Picture 10">
            <a:extLst>
              <a:ext uri="{FF2B5EF4-FFF2-40B4-BE49-F238E27FC236}">
                <a16:creationId xmlns:a16="http://schemas.microsoft.com/office/drawing/2014/main" id="{74779A35-998C-469E-9141-8A2040893A58}"/>
              </a:ext>
            </a:extLst>
          </p:cNvPr>
          <p:cNvPicPr>
            <a:picLocks noChangeAspect="1"/>
          </p:cNvPicPr>
          <p:nvPr/>
        </p:nvPicPr>
        <p:blipFill>
          <a:blip r:embed="rId6"/>
          <a:stretch>
            <a:fillRect/>
          </a:stretch>
        </p:blipFill>
        <p:spPr>
          <a:xfrm>
            <a:off x="282618" y="4871357"/>
            <a:ext cx="5486400" cy="1257300"/>
          </a:xfrm>
          <a:prstGeom prst="rect">
            <a:avLst/>
          </a:prstGeom>
        </p:spPr>
      </p:pic>
      <p:pic>
        <p:nvPicPr>
          <p:cNvPr id="13" name="Picture 12">
            <a:extLst>
              <a:ext uri="{FF2B5EF4-FFF2-40B4-BE49-F238E27FC236}">
                <a16:creationId xmlns:a16="http://schemas.microsoft.com/office/drawing/2014/main" id="{7766F0DC-AFA9-4EA7-8D3D-F8F6B605B107}"/>
              </a:ext>
            </a:extLst>
          </p:cNvPr>
          <p:cNvPicPr>
            <a:picLocks noChangeAspect="1"/>
          </p:cNvPicPr>
          <p:nvPr/>
        </p:nvPicPr>
        <p:blipFill>
          <a:blip r:embed="rId7"/>
          <a:stretch>
            <a:fillRect/>
          </a:stretch>
        </p:blipFill>
        <p:spPr>
          <a:xfrm>
            <a:off x="2797218" y="1667366"/>
            <a:ext cx="5010150" cy="1133475"/>
          </a:xfrm>
          <a:prstGeom prst="rect">
            <a:avLst/>
          </a:prstGeom>
        </p:spPr>
      </p:pic>
      <p:pic>
        <p:nvPicPr>
          <p:cNvPr id="15" name="Picture 14">
            <a:extLst>
              <a:ext uri="{FF2B5EF4-FFF2-40B4-BE49-F238E27FC236}">
                <a16:creationId xmlns:a16="http://schemas.microsoft.com/office/drawing/2014/main" id="{DFF4F2BE-687B-4282-BA71-6276F4ABF0C0}"/>
              </a:ext>
            </a:extLst>
          </p:cNvPr>
          <p:cNvPicPr>
            <a:picLocks noChangeAspect="1"/>
          </p:cNvPicPr>
          <p:nvPr/>
        </p:nvPicPr>
        <p:blipFill>
          <a:blip r:embed="rId8"/>
          <a:stretch>
            <a:fillRect/>
          </a:stretch>
        </p:blipFill>
        <p:spPr>
          <a:xfrm>
            <a:off x="6422984" y="4717545"/>
            <a:ext cx="5010150" cy="1002030"/>
          </a:xfrm>
          <a:prstGeom prst="rect">
            <a:avLst/>
          </a:prstGeom>
        </p:spPr>
      </p:pic>
    </p:spTree>
    <p:extLst>
      <p:ext uri="{BB962C8B-B14F-4D97-AF65-F5344CB8AC3E}">
        <p14:creationId xmlns:p14="http://schemas.microsoft.com/office/powerpoint/2010/main" val="739070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AADD-9B47-46C5-803E-7F50B08FECE4}"/>
              </a:ext>
            </a:extLst>
          </p:cNvPr>
          <p:cNvSpPr>
            <a:spLocks noGrp="1"/>
          </p:cNvSpPr>
          <p:nvPr>
            <p:ph type="title"/>
          </p:nvPr>
        </p:nvSpPr>
        <p:spPr/>
        <p:txBody>
          <a:bodyPr/>
          <a:lstStyle/>
          <a:p>
            <a:r>
              <a:rPr lang="en-US" dirty="0"/>
              <a:t>Workshop Agenda</a:t>
            </a:r>
          </a:p>
        </p:txBody>
      </p:sp>
      <p:sp>
        <p:nvSpPr>
          <p:cNvPr id="3" name="Content Placeholder 2">
            <a:extLst>
              <a:ext uri="{FF2B5EF4-FFF2-40B4-BE49-F238E27FC236}">
                <a16:creationId xmlns:a16="http://schemas.microsoft.com/office/drawing/2014/main" id="{A2F45989-8EBE-4590-B3E6-CC9FCB828B27}"/>
              </a:ext>
            </a:extLst>
          </p:cNvPr>
          <p:cNvSpPr>
            <a:spLocks noGrp="1"/>
          </p:cNvSpPr>
          <p:nvPr>
            <p:ph idx="1"/>
          </p:nvPr>
        </p:nvSpPr>
        <p:spPr/>
        <p:txBody>
          <a:bodyPr/>
          <a:lstStyle/>
          <a:p>
            <a:pPr marL="0" indent="0">
              <a:buNone/>
            </a:pPr>
            <a:r>
              <a:rPr lang="en-US" sz="2400" dirty="0"/>
              <a:t>PART I</a:t>
            </a:r>
          </a:p>
          <a:p>
            <a:pPr marL="457200" indent="-457200">
              <a:buFont typeface="+mj-lt"/>
              <a:buAutoNum type="arabicPeriod"/>
            </a:pPr>
            <a:r>
              <a:rPr lang="en-US" sz="2400" dirty="0"/>
              <a:t>Introduction to ‘Social Mission’</a:t>
            </a:r>
          </a:p>
          <a:p>
            <a:pPr marL="457200" indent="-457200">
              <a:buFont typeface="+mj-lt"/>
              <a:buAutoNum type="arabicPeriod"/>
            </a:pPr>
            <a:r>
              <a:rPr lang="en-US" sz="2400" dirty="0"/>
              <a:t>Overview of the SDoH research landscape in health professions education</a:t>
            </a:r>
          </a:p>
          <a:p>
            <a:pPr marL="457200" indent="-457200">
              <a:buFont typeface="+mj-lt"/>
              <a:buAutoNum type="arabicPeriod"/>
            </a:pPr>
            <a:r>
              <a:rPr lang="en-US" sz="2400" dirty="0"/>
              <a:t>Presentation of roadmap for advancing social mission research</a:t>
            </a:r>
          </a:p>
          <a:p>
            <a:pPr marL="0" indent="0">
              <a:buNone/>
            </a:pPr>
            <a:r>
              <a:rPr lang="en-US" sz="2400" dirty="0"/>
              <a:t>PART II</a:t>
            </a:r>
          </a:p>
          <a:p>
            <a:pPr marL="457200" indent="-457200">
              <a:buFont typeface="+mj-lt"/>
              <a:buAutoNum type="arabicPeriod" startAt="4"/>
            </a:pPr>
            <a:r>
              <a:rPr lang="en-US" sz="2400" dirty="0"/>
              <a:t>Breakout groups</a:t>
            </a:r>
          </a:p>
          <a:p>
            <a:pPr marL="749808" lvl="1" indent="-457200">
              <a:buFont typeface="+mj-lt"/>
              <a:buAutoNum type="alphaLcPeriod"/>
            </a:pPr>
            <a:r>
              <a:rPr lang="en-US" sz="2000" dirty="0"/>
              <a:t>SDoH research: opportunities &amp; challenges</a:t>
            </a:r>
          </a:p>
          <a:p>
            <a:pPr marL="749808" lvl="1" indent="-457200">
              <a:buFont typeface="+mj-lt"/>
              <a:buAutoNum type="alphaLcPeriod"/>
            </a:pPr>
            <a:r>
              <a:rPr lang="en-US" sz="2000" dirty="0"/>
              <a:t>Stakeholder analysis</a:t>
            </a:r>
          </a:p>
          <a:p>
            <a:pPr marL="457200" indent="-457200">
              <a:buFont typeface="+mj-lt"/>
              <a:buAutoNum type="arabicPeriod" startAt="4"/>
            </a:pPr>
            <a:endParaRPr lang="en-US" dirty="0"/>
          </a:p>
        </p:txBody>
      </p:sp>
    </p:spTree>
    <p:extLst>
      <p:ext uri="{BB962C8B-B14F-4D97-AF65-F5344CB8AC3E}">
        <p14:creationId xmlns:p14="http://schemas.microsoft.com/office/powerpoint/2010/main" val="183315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D0D4-91A9-480C-93E5-26AD5B47B81E}"/>
              </a:ext>
            </a:extLst>
          </p:cNvPr>
          <p:cNvSpPr>
            <a:spLocks noGrp="1"/>
          </p:cNvSpPr>
          <p:nvPr>
            <p:ph type="title"/>
          </p:nvPr>
        </p:nvSpPr>
        <p:spPr/>
        <p:txBody>
          <a:bodyPr/>
          <a:lstStyle/>
          <a:p>
            <a:r>
              <a:rPr lang="en-US" dirty="0"/>
              <a:t>Fitzhugh Mullan Institute for Health Workforce Equity</a:t>
            </a:r>
          </a:p>
        </p:txBody>
      </p:sp>
      <p:sp>
        <p:nvSpPr>
          <p:cNvPr id="3" name="Content Placeholder 2">
            <a:extLst>
              <a:ext uri="{FF2B5EF4-FFF2-40B4-BE49-F238E27FC236}">
                <a16:creationId xmlns:a16="http://schemas.microsoft.com/office/drawing/2014/main" id="{1360561F-DBE5-4F18-857C-3A3222D552C6}"/>
              </a:ext>
            </a:extLst>
          </p:cNvPr>
          <p:cNvSpPr>
            <a:spLocks noGrp="1"/>
          </p:cNvSpPr>
          <p:nvPr>
            <p:ph idx="1"/>
          </p:nvPr>
        </p:nvSpPr>
        <p:spPr/>
        <p:txBody>
          <a:bodyPr>
            <a:normAutofit lnSpcReduction="10000"/>
          </a:bodyPr>
          <a:lstStyle/>
          <a:p>
            <a:r>
              <a:rPr lang="en-US" sz="2800" i="1" dirty="0">
                <a:solidFill>
                  <a:schemeClr val="tx2"/>
                </a:solidFill>
              </a:rPr>
              <a:t>Vision: a world in which a diverse health workforce has the competencies, opportunities, and courage to ensure everyone can achieve their full health potential</a:t>
            </a:r>
          </a:p>
          <a:p>
            <a:endParaRPr lang="en-US" dirty="0"/>
          </a:p>
          <a:p>
            <a:pPr marL="0" lvl="0" indent="0" fontAlgn="base">
              <a:spcBef>
                <a:spcPts val="1000"/>
              </a:spcBef>
              <a:buNone/>
            </a:pPr>
            <a:r>
              <a:rPr lang="en-US" sz="2000" b="1" dirty="0">
                <a:solidFill>
                  <a:schemeClr val="tx2"/>
                </a:solidFill>
              </a:rPr>
              <a:t>WHO ENTERS THE HEALTH WORKFORCE?</a:t>
            </a:r>
          </a:p>
          <a:p>
            <a:pPr marL="0" lvl="0" indent="0" fontAlgn="base">
              <a:spcBef>
                <a:spcPts val="1000"/>
              </a:spcBef>
              <a:buNone/>
            </a:pPr>
            <a:r>
              <a:rPr lang="en-US" sz="2000" b="1" dirty="0">
                <a:solidFill>
                  <a:schemeClr val="tx2"/>
                </a:solidFill>
              </a:rPr>
              <a:t>HOW THEY ARE TRAINED</a:t>
            </a:r>
            <a:r>
              <a:rPr lang="en-US" sz="2000" dirty="0">
                <a:solidFill>
                  <a:schemeClr val="tx2"/>
                </a:solidFill>
              </a:rPr>
              <a:t>​?</a:t>
            </a:r>
          </a:p>
          <a:p>
            <a:pPr marL="0" lvl="0" indent="0" fontAlgn="base">
              <a:spcBef>
                <a:spcPts val="1000"/>
              </a:spcBef>
              <a:buNone/>
            </a:pPr>
            <a:r>
              <a:rPr lang="en-US" sz="2000" b="1" dirty="0">
                <a:solidFill>
                  <a:schemeClr val="tx2"/>
                </a:solidFill>
              </a:rPr>
              <a:t>WHERE  DO THEY WORK?</a:t>
            </a:r>
          </a:p>
          <a:p>
            <a:pPr marL="0" lvl="0" indent="0" fontAlgn="base">
              <a:spcBef>
                <a:spcPts val="1000"/>
              </a:spcBef>
              <a:buNone/>
            </a:pPr>
            <a:r>
              <a:rPr lang="en-US" sz="2000" b="1" dirty="0">
                <a:solidFill>
                  <a:schemeClr val="tx2"/>
                </a:solidFill>
              </a:rPr>
              <a:t>WHOM THEY SERVE?</a:t>
            </a:r>
          </a:p>
          <a:p>
            <a:pPr marL="0" lvl="0" indent="0" fontAlgn="base">
              <a:spcBef>
                <a:spcPts val="1000"/>
              </a:spcBef>
              <a:buNone/>
            </a:pPr>
            <a:r>
              <a:rPr lang="en-US" sz="2000" b="1" dirty="0">
                <a:solidFill>
                  <a:schemeClr val="tx2"/>
                </a:solidFill>
              </a:rPr>
              <a:t>HOW THEY PRACTICE?</a:t>
            </a:r>
          </a:p>
          <a:p>
            <a:pPr marL="0" lvl="0" indent="0" fontAlgn="base">
              <a:spcBef>
                <a:spcPts val="1000"/>
              </a:spcBef>
              <a:buNone/>
            </a:pPr>
            <a:r>
              <a:rPr lang="en-US" sz="2000" b="1" dirty="0">
                <a:solidFill>
                  <a:schemeClr val="tx2"/>
                </a:solidFill>
              </a:rPr>
              <a:t>UNDER WHAT WORK CONDITIONS?</a:t>
            </a:r>
            <a:endParaRPr lang="en-US" dirty="0"/>
          </a:p>
        </p:txBody>
      </p:sp>
      <p:sp>
        <p:nvSpPr>
          <p:cNvPr id="4" name="Oval 3">
            <a:extLst>
              <a:ext uri="{FF2B5EF4-FFF2-40B4-BE49-F238E27FC236}">
                <a16:creationId xmlns:a16="http://schemas.microsoft.com/office/drawing/2014/main" id="{AB3B218D-E97C-402E-9599-EE5C0BF28A32}"/>
              </a:ext>
            </a:extLst>
          </p:cNvPr>
          <p:cNvSpPr/>
          <p:nvPr/>
        </p:nvSpPr>
        <p:spPr>
          <a:xfrm>
            <a:off x="918922" y="3644821"/>
            <a:ext cx="3587261" cy="6864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82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3ECD-AF0E-42E8-858C-255455E318AE}"/>
              </a:ext>
            </a:extLst>
          </p:cNvPr>
          <p:cNvSpPr>
            <a:spLocks noGrp="1"/>
          </p:cNvSpPr>
          <p:nvPr>
            <p:ph type="title"/>
          </p:nvPr>
        </p:nvSpPr>
        <p:spPr>
          <a:xfrm>
            <a:off x="1097280" y="286603"/>
            <a:ext cx="10395782" cy="1450757"/>
          </a:xfrm>
        </p:spPr>
        <p:txBody>
          <a:bodyPr/>
          <a:lstStyle/>
          <a:p>
            <a:r>
              <a:rPr lang="en-US" dirty="0"/>
              <a:t>What do We Mean by Social Mission? </a:t>
            </a:r>
          </a:p>
        </p:txBody>
      </p:sp>
      <p:sp>
        <p:nvSpPr>
          <p:cNvPr id="3" name="Content Placeholder 2">
            <a:extLst>
              <a:ext uri="{FF2B5EF4-FFF2-40B4-BE49-F238E27FC236}">
                <a16:creationId xmlns:a16="http://schemas.microsoft.com/office/drawing/2014/main" id="{F1E114FC-4EEC-4B94-A909-16934098E444}"/>
              </a:ext>
            </a:extLst>
          </p:cNvPr>
          <p:cNvSpPr>
            <a:spLocks noGrp="1"/>
          </p:cNvSpPr>
          <p:nvPr>
            <p:ph idx="1"/>
          </p:nvPr>
        </p:nvSpPr>
        <p:spPr/>
        <p:txBody>
          <a:bodyPr>
            <a:normAutofit/>
          </a:bodyPr>
          <a:lstStyle/>
          <a:p>
            <a:endParaRPr lang="en-US" sz="2400" dirty="0"/>
          </a:p>
          <a:p>
            <a:r>
              <a:rPr lang="en-US" sz="2400" b="0" i="0" dirty="0">
                <a:solidFill>
                  <a:srgbClr val="000000"/>
                </a:solidFill>
                <a:effectLst/>
                <a:latin typeface="Arial" panose="020B0604020202020204" pitchFamily="34" charset="0"/>
              </a:rPr>
              <a:t>“The </a:t>
            </a:r>
            <a:r>
              <a:rPr lang="en-US" sz="2400" b="1" i="0" dirty="0">
                <a:solidFill>
                  <a:srgbClr val="000000"/>
                </a:solidFill>
                <a:effectLst/>
                <a:latin typeface="Arial" panose="020B0604020202020204" pitchFamily="34" charset="0"/>
              </a:rPr>
              <a:t>social mission of a health professions school </a:t>
            </a:r>
            <a:r>
              <a:rPr lang="en-US" sz="2400" b="0" i="0" dirty="0">
                <a:solidFill>
                  <a:srgbClr val="000000"/>
                </a:solidFill>
                <a:effectLst/>
                <a:latin typeface="Arial" panose="020B0604020202020204" pitchFamily="34" charset="0"/>
              </a:rPr>
              <a:t>is the contribution of the school in its mission, programs, and the performance of its graduates, faculty and leadership in advancing health equity and addressing the health disparities of the society in which it exists.” </a:t>
            </a:r>
          </a:p>
          <a:p>
            <a:endParaRPr lang="en-US" sz="2400" b="0" i="0" dirty="0">
              <a:solidFill>
                <a:srgbClr val="000000"/>
              </a:solidFill>
              <a:effectLst/>
              <a:latin typeface="Arial" panose="020B0604020202020204" pitchFamily="34" charset="0"/>
            </a:endParaRPr>
          </a:p>
        </p:txBody>
      </p:sp>
      <p:graphicFrame>
        <p:nvGraphicFramePr>
          <p:cNvPr id="4" name="Table 4">
            <a:extLst>
              <a:ext uri="{FF2B5EF4-FFF2-40B4-BE49-F238E27FC236}">
                <a16:creationId xmlns:a16="http://schemas.microsoft.com/office/drawing/2014/main" id="{29454688-CDF9-4E37-B622-AFED05E549A7}"/>
              </a:ext>
            </a:extLst>
          </p:cNvPr>
          <p:cNvGraphicFramePr>
            <a:graphicFrameLocks noGrp="1"/>
          </p:cNvGraphicFramePr>
          <p:nvPr>
            <p:extLst>
              <p:ext uri="{D42A27DB-BD31-4B8C-83A1-F6EECF244321}">
                <p14:modId xmlns:p14="http://schemas.microsoft.com/office/powerpoint/2010/main" val="4038105628"/>
              </p:ext>
            </p:extLst>
          </p:nvPr>
        </p:nvGraphicFramePr>
        <p:xfrm>
          <a:off x="1036320" y="5120641"/>
          <a:ext cx="10119360" cy="827147"/>
        </p:xfrm>
        <a:graphic>
          <a:graphicData uri="http://schemas.openxmlformats.org/drawingml/2006/table">
            <a:tbl>
              <a:tblPr firstRow="1" bandRow="1">
                <a:tableStyleId>{5C22544A-7EE6-4342-B048-85BDC9FD1C3A}</a:tableStyleId>
              </a:tblPr>
              <a:tblGrid>
                <a:gridCol w="3373120">
                  <a:extLst>
                    <a:ext uri="{9D8B030D-6E8A-4147-A177-3AD203B41FA5}">
                      <a16:colId xmlns:a16="http://schemas.microsoft.com/office/drawing/2014/main" val="2809512131"/>
                    </a:ext>
                  </a:extLst>
                </a:gridCol>
                <a:gridCol w="3178476">
                  <a:extLst>
                    <a:ext uri="{9D8B030D-6E8A-4147-A177-3AD203B41FA5}">
                      <a16:colId xmlns:a16="http://schemas.microsoft.com/office/drawing/2014/main" val="4168900000"/>
                    </a:ext>
                  </a:extLst>
                </a:gridCol>
                <a:gridCol w="3567764">
                  <a:extLst>
                    <a:ext uri="{9D8B030D-6E8A-4147-A177-3AD203B41FA5}">
                      <a16:colId xmlns:a16="http://schemas.microsoft.com/office/drawing/2014/main" val="2408408614"/>
                    </a:ext>
                  </a:extLst>
                </a:gridCol>
              </a:tblGrid>
              <a:tr h="827147">
                <a:tc>
                  <a:txBody>
                    <a:bodyPr/>
                    <a:lstStyle/>
                    <a:p>
                      <a:pPr algn="ctr"/>
                      <a:r>
                        <a:rPr lang="en-US" sz="2400" dirty="0">
                          <a:solidFill>
                            <a:schemeClr val="tx1"/>
                          </a:solidFill>
                        </a:rPr>
                        <a:t>Diverse Workforce</a:t>
                      </a:r>
                    </a:p>
                  </a:txBody>
                  <a:tcPr>
                    <a:noFill/>
                  </a:tcPr>
                </a:tc>
                <a:tc>
                  <a:txBody>
                    <a:bodyPr/>
                    <a:lstStyle/>
                    <a:p>
                      <a:pPr algn="ctr"/>
                      <a:r>
                        <a:rPr lang="en-US" sz="2400" dirty="0">
                          <a:solidFill>
                            <a:schemeClr val="tx1"/>
                          </a:solidFill>
                        </a:rPr>
                        <a:t>“High need” Practice</a:t>
                      </a:r>
                    </a:p>
                  </a:txBody>
                  <a:tcPr>
                    <a:noFill/>
                  </a:tcPr>
                </a:tc>
                <a:tc>
                  <a:txBody>
                    <a:bodyPr/>
                    <a:lstStyle/>
                    <a:p>
                      <a:pPr algn="ctr"/>
                      <a:r>
                        <a:rPr lang="en-US" sz="2400" dirty="0">
                          <a:solidFill>
                            <a:schemeClr val="tx1"/>
                          </a:solidFill>
                        </a:rPr>
                        <a:t>Training to address societal needs</a:t>
                      </a:r>
                    </a:p>
                  </a:txBody>
                  <a:tcPr>
                    <a:noFill/>
                  </a:tcPr>
                </a:tc>
                <a:extLst>
                  <a:ext uri="{0D108BD9-81ED-4DB2-BD59-A6C34878D82A}">
                    <a16:rowId xmlns:a16="http://schemas.microsoft.com/office/drawing/2014/main" val="692453129"/>
                  </a:ext>
                </a:extLst>
              </a:tr>
            </a:tbl>
          </a:graphicData>
        </a:graphic>
      </p:graphicFrame>
      <p:sp>
        <p:nvSpPr>
          <p:cNvPr id="5" name="Oval 4">
            <a:extLst>
              <a:ext uri="{FF2B5EF4-FFF2-40B4-BE49-F238E27FC236}">
                <a16:creationId xmlns:a16="http://schemas.microsoft.com/office/drawing/2014/main" id="{BFB842F7-156B-429C-AA6B-B1C5BB262383}"/>
              </a:ext>
            </a:extLst>
          </p:cNvPr>
          <p:cNvSpPr/>
          <p:nvPr/>
        </p:nvSpPr>
        <p:spPr>
          <a:xfrm>
            <a:off x="7444850" y="4987140"/>
            <a:ext cx="3771790" cy="9903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5EAB9FAD-942F-4618-8206-478C5379E16E}"/>
              </a:ext>
            </a:extLst>
          </p:cNvPr>
          <p:cNvCxnSpPr>
            <a:cxnSpLocks/>
          </p:cNvCxnSpPr>
          <p:nvPr/>
        </p:nvCxnSpPr>
        <p:spPr>
          <a:xfrm flipH="1">
            <a:off x="3185684" y="3815255"/>
            <a:ext cx="2316824" cy="8986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D138277-4A26-4A11-8D2B-2DAB5CDC0090}"/>
              </a:ext>
            </a:extLst>
          </p:cNvPr>
          <p:cNvCxnSpPr>
            <a:cxnSpLocks/>
          </p:cNvCxnSpPr>
          <p:nvPr/>
        </p:nvCxnSpPr>
        <p:spPr>
          <a:xfrm flipH="1">
            <a:off x="5906815" y="3778463"/>
            <a:ext cx="1" cy="10194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71F8B00-63D5-4B9F-96FE-63676D563D5A}"/>
              </a:ext>
            </a:extLst>
          </p:cNvPr>
          <p:cNvCxnSpPr>
            <a:cxnSpLocks/>
          </p:cNvCxnSpPr>
          <p:nvPr/>
        </p:nvCxnSpPr>
        <p:spPr>
          <a:xfrm>
            <a:off x="6334659" y="3858521"/>
            <a:ext cx="2178720" cy="8553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73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0339-7A0E-4D82-B374-28E7032D5BF0}"/>
              </a:ext>
            </a:extLst>
          </p:cNvPr>
          <p:cNvSpPr>
            <a:spLocks noGrp="1"/>
          </p:cNvSpPr>
          <p:nvPr>
            <p:ph type="title"/>
          </p:nvPr>
        </p:nvSpPr>
        <p:spPr/>
        <p:txBody>
          <a:bodyPr/>
          <a:lstStyle/>
          <a:p>
            <a:r>
              <a:rPr lang="en-US" dirty="0"/>
              <a:t>Training to Address</a:t>
            </a:r>
            <a:br>
              <a:rPr lang="en-US" dirty="0"/>
            </a:br>
            <a:r>
              <a:rPr lang="en-US" dirty="0"/>
              <a:t>Societal Needs</a:t>
            </a:r>
          </a:p>
        </p:txBody>
      </p:sp>
      <p:sp>
        <p:nvSpPr>
          <p:cNvPr id="3" name="Content Placeholder 2">
            <a:extLst>
              <a:ext uri="{FF2B5EF4-FFF2-40B4-BE49-F238E27FC236}">
                <a16:creationId xmlns:a16="http://schemas.microsoft.com/office/drawing/2014/main" id="{7FC77FBE-C7CB-4A6C-9DD7-E57EAA9EF50A}"/>
              </a:ext>
            </a:extLst>
          </p:cNvPr>
          <p:cNvSpPr>
            <a:spLocks noGrp="1"/>
          </p:cNvSpPr>
          <p:nvPr>
            <p:ph sz="half" idx="1"/>
          </p:nvPr>
        </p:nvSpPr>
        <p:spPr>
          <a:xfrm>
            <a:off x="757028" y="1845733"/>
            <a:ext cx="5612211" cy="4342795"/>
          </a:xfrm>
        </p:spPr>
        <p:txBody>
          <a:bodyPr>
            <a:normAutofit fontScale="85000" lnSpcReduction="10000"/>
          </a:bodyPr>
          <a:lstStyle/>
          <a:p>
            <a:pPr marL="0" indent="0">
              <a:lnSpc>
                <a:spcPct val="140000"/>
              </a:lnSpc>
              <a:buNone/>
            </a:pPr>
            <a:r>
              <a:rPr lang="en-US" sz="2400" i="1" dirty="0"/>
              <a:t>“The biomedical model, focused on identifying and treating disease, is the prevailing framework taught in most medical schools. Little emphasis has been placed on the magnitude that environment, background, and resources ultimately has on health. Addressing SDoH begins with educating current and future healthcare professionals on the ways that social factors impact health.”  </a:t>
            </a:r>
            <a:r>
              <a:rPr lang="en-US" sz="2400" dirty="0"/>
              <a:t/>
            </a:r>
            <a:br>
              <a:rPr lang="en-US" sz="2400" dirty="0"/>
            </a:br>
            <a:r>
              <a:rPr lang="en-US" sz="2100" dirty="0"/>
              <a:t>- Advisory Committee on Training in Primary Care Medicine and Dentistry, 2016</a:t>
            </a:r>
            <a:endParaRPr lang="en-US" sz="2400" dirty="0"/>
          </a:p>
        </p:txBody>
      </p:sp>
      <p:pic>
        <p:nvPicPr>
          <p:cNvPr id="6" name="Content Placeholder 5" descr="Diagram&#10;&#10;Description automatically generated">
            <a:extLst>
              <a:ext uri="{FF2B5EF4-FFF2-40B4-BE49-F238E27FC236}">
                <a16:creationId xmlns:a16="http://schemas.microsoft.com/office/drawing/2014/main" id="{43F74F8F-7471-4CF5-B788-D57E1E9AFD7F}"/>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7454" b="8559"/>
          <a:stretch/>
        </p:blipFill>
        <p:spPr>
          <a:xfrm>
            <a:off x="6369240" y="88737"/>
            <a:ext cx="5612212" cy="6099792"/>
          </a:xfrm>
        </p:spPr>
      </p:pic>
    </p:spTree>
    <p:extLst>
      <p:ext uri="{BB962C8B-B14F-4D97-AF65-F5344CB8AC3E}">
        <p14:creationId xmlns:p14="http://schemas.microsoft.com/office/powerpoint/2010/main" val="307871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81B33-579E-48A0-BC00-AC3491BFE5E5}"/>
              </a:ext>
            </a:extLst>
          </p:cNvPr>
          <p:cNvSpPr>
            <a:spLocks noGrp="1"/>
          </p:cNvSpPr>
          <p:nvPr>
            <p:ph type="title"/>
          </p:nvPr>
        </p:nvSpPr>
        <p:spPr/>
        <p:txBody>
          <a:bodyPr/>
          <a:lstStyle/>
          <a:p>
            <a:r>
              <a:rPr lang="en-US" dirty="0"/>
              <a:t>Social Mission Research</a:t>
            </a:r>
          </a:p>
        </p:txBody>
      </p:sp>
      <p:sp>
        <p:nvSpPr>
          <p:cNvPr id="3" name="Content Placeholder 2">
            <a:extLst>
              <a:ext uri="{FF2B5EF4-FFF2-40B4-BE49-F238E27FC236}">
                <a16:creationId xmlns:a16="http://schemas.microsoft.com/office/drawing/2014/main" id="{92FB2FFF-BF34-4506-97CD-F58B576230AF}"/>
              </a:ext>
            </a:extLst>
          </p:cNvPr>
          <p:cNvSpPr>
            <a:spLocks noGrp="1"/>
          </p:cNvSpPr>
          <p:nvPr>
            <p:ph idx="1"/>
          </p:nvPr>
        </p:nvSpPr>
        <p:spPr>
          <a:xfrm>
            <a:off x="1097280" y="1845734"/>
            <a:ext cx="10556004" cy="4023360"/>
          </a:xfrm>
        </p:spPr>
        <p:txBody>
          <a:bodyPr/>
          <a:lstStyle/>
          <a:p>
            <a:r>
              <a:rPr lang="en-US" sz="2400" dirty="0"/>
              <a:t>Research that is focused on health professions training programs' contribution to advancing health equity and addressing health disparities. </a:t>
            </a:r>
          </a:p>
          <a:p>
            <a:pPr>
              <a:buFont typeface="Arial" panose="020B0604020202020204" pitchFamily="34" charset="0"/>
              <a:buChar char="•"/>
            </a:pPr>
            <a:r>
              <a:rPr lang="en-US" sz="2400" dirty="0"/>
              <a:t> Narrative review of peer-reviewed &amp; grey lit in medicine, nursing, dentistry</a:t>
            </a:r>
          </a:p>
          <a:p>
            <a:pPr>
              <a:buFont typeface="Arial" panose="020B0604020202020204" pitchFamily="34" charset="0"/>
              <a:buChar char="•"/>
            </a:pPr>
            <a:r>
              <a:rPr lang="en-US" sz="2400" dirty="0"/>
              <a:t>Included terms to capture SDoH training: </a:t>
            </a:r>
          </a:p>
          <a:p>
            <a:pPr lvl="1">
              <a:buFont typeface="Arial" panose="020B0604020202020204" pitchFamily="34" charset="0"/>
              <a:buChar char="•"/>
            </a:pPr>
            <a:r>
              <a:rPr lang="en-US" sz="2400" dirty="0"/>
              <a:t>Based on search strings in published reviews</a:t>
            </a:r>
          </a:p>
          <a:p>
            <a:pPr lvl="1">
              <a:buFont typeface="Arial" panose="020B0604020202020204" pitchFamily="34" charset="0"/>
              <a:buChar char="•"/>
            </a:pPr>
            <a:r>
              <a:rPr lang="en-US" sz="2400" dirty="0"/>
              <a:t>SDoH related concepts included</a:t>
            </a:r>
          </a:p>
          <a:p>
            <a:endParaRPr lang="en-US" dirty="0"/>
          </a:p>
        </p:txBody>
      </p:sp>
      <p:sp>
        <p:nvSpPr>
          <p:cNvPr id="4" name="TextBox 3">
            <a:extLst>
              <a:ext uri="{FF2B5EF4-FFF2-40B4-BE49-F238E27FC236}">
                <a16:creationId xmlns:a16="http://schemas.microsoft.com/office/drawing/2014/main" id="{C6E6C93B-DFAC-40E2-990F-93093A0F7DB6}"/>
              </a:ext>
            </a:extLst>
          </p:cNvPr>
          <p:cNvSpPr txBox="1"/>
          <p:nvPr/>
        </p:nvSpPr>
        <p:spPr>
          <a:xfrm>
            <a:off x="8150773" y="4187382"/>
            <a:ext cx="3202967" cy="923330"/>
          </a:xfrm>
          <a:prstGeom prst="rect">
            <a:avLst/>
          </a:prstGeom>
          <a:noFill/>
          <a:ln w="28575">
            <a:solidFill>
              <a:srgbClr val="FF0000"/>
            </a:solidFill>
          </a:ln>
        </p:spPr>
        <p:txBody>
          <a:bodyPr wrap="square" rtlCol="0">
            <a:spAutoFit/>
          </a:bodyPr>
          <a:lstStyle/>
          <a:p>
            <a:r>
              <a:rPr lang="en-US" dirty="0"/>
              <a:t>“Health (in)equity”</a:t>
            </a:r>
          </a:p>
          <a:p>
            <a:r>
              <a:rPr lang="en-US" dirty="0"/>
              <a:t>“Health disparities”</a:t>
            </a:r>
          </a:p>
          <a:p>
            <a:r>
              <a:rPr lang="en-US" dirty="0"/>
              <a:t>“Cultural competence”</a:t>
            </a:r>
          </a:p>
        </p:txBody>
      </p:sp>
      <p:cxnSp>
        <p:nvCxnSpPr>
          <p:cNvPr id="6" name="Straight Arrow Connector 5">
            <a:extLst>
              <a:ext uri="{FF2B5EF4-FFF2-40B4-BE49-F238E27FC236}">
                <a16:creationId xmlns:a16="http://schemas.microsoft.com/office/drawing/2014/main" id="{2C81F121-6A48-440D-A592-A84BD05B29B5}"/>
              </a:ext>
            </a:extLst>
          </p:cNvPr>
          <p:cNvCxnSpPr>
            <a:cxnSpLocks/>
          </p:cNvCxnSpPr>
          <p:nvPr/>
        </p:nvCxnSpPr>
        <p:spPr>
          <a:xfrm>
            <a:off x="6096000" y="4855779"/>
            <a:ext cx="19286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95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EBEB45-9C69-420D-9B6A-DAC58886BEC7}"/>
              </a:ext>
            </a:extLst>
          </p:cNvPr>
          <p:cNvPicPr>
            <a:picLocks noChangeAspect="1"/>
          </p:cNvPicPr>
          <p:nvPr/>
        </p:nvPicPr>
        <p:blipFill>
          <a:blip r:embed="rId3"/>
          <a:stretch>
            <a:fillRect/>
          </a:stretch>
        </p:blipFill>
        <p:spPr>
          <a:xfrm>
            <a:off x="1311555" y="185938"/>
            <a:ext cx="9568889" cy="5741333"/>
          </a:xfrm>
          <a:prstGeom prst="rect">
            <a:avLst/>
          </a:prstGeom>
        </p:spPr>
      </p:pic>
      <p:sp>
        <p:nvSpPr>
          <p:cNvPr id="6" name="Left Brace 5">
            <a:extLst>
              <a:ext uri="{FF2B5EF4-FFF2-40B4-BE49-F238E27FC236}">
                <a16:creationId xmlns:a16="http://schemas.microsoft.com/office/drawing/2014/main" id="{1A75CFFA-20CF-40EA-BCA3-AE81102B96F8}"/>
              </a:ext>
            </a:extLst>
          </p:cNvPr>
          <p:cNvSpPr/>
          <p:nvPr/>
        </p:nvSpPr>
        <p:spPr>
          <a:xfrm rot="16200000">
            <a:off x="9278712" y="2238202"/>
            <a:ext cx="963385" cy="2555423"/>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D2C1666D-70A0-4BEB-8280-812A9CBF0A9A}"/>
              </a:ext>
            </a:extLst>
          </p:cNvPr>
          <p:cNvSpPr txBox="1"/>
          <p:nvPr/>
        </p:nvSpPr>
        <p:spPr>
          <a:xfrm>
            <a:off x="9013378" y="4045450"/>
            <a:ext cx="2792186" cy="369332"/>
          </a:xfrm>
          <a:prstGeom prst="rect">
            <a:avLst/>
          </a:prstGeom>
          <a:noFill/>
        </p:spPr>
        <p:txBody>
          <a:bodyPr wrap="square" rtlCol="0">
            <a:spAutoFit/>
          </a:bodyPr>
          <a:lstStyle/>
          <a:p>
            <a:r>
              <a:rPr lang="en-US" b="1" dirty="0">
                <a:solidFill>
                  <a:srgbClr val="FF0000"/>
                </a:solidFill>
              </a:rPr>
              <a:t>RESEARCH GAP</a:t>
            </a:r>
          </a:p>
        </p:txBody>
      </p:sp>
      <p:cxnSp>
        <p:nvCxnSpPr>
          <p:cNvPr id="3" name="Straight Connector 2">
            <a:extLst>
              <a:ext uri="{FF2B5EF4-FFF2-40B4-BE49-F238E27FC236}">
                <a16:creationId xmlns:a16="http://schemas.microsoft.com/office/drawing/2014/main" id="{AC53FFC9-D230-4781-A0F5-7C62E55DE9AD}"/>
              </a:ext>
            </a:extLst>
          </p:cNvPr>
          <p:cNvCxnSpPr>
            <a:cxnSpLocks/>
          </p:cNvCxnSpPr>
          <p:nvPr/>
        </p:nvCxnSpPr>
        <p:spPr>
          <a:xfrm>
            <a:off x="4678020" y="384313"/>
            <a:ext cx="0" cy="428045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1326CC1-9A94-4437-8E6A-EFA71414198F}"/>
              </a:ext>
            </a:extLst>
          </p:cNvPr>
          <p:cNvCxnSpPr>
            <a:cxnSpLocks/>
          </p:cNvCxnSpPr>
          <p:nvPr/>
        </p:nvCxnSpPr>
        <p:spPr>
          <a:xfrm>
            <a:off x="8482693" y="384313"/>
            <a:ext cx="0" cy="428045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CDE18FF-2331-41FA-BC56-8C3A6BE856EB}"/>
              </a:ext>
            </a:extLst>
          </p:cNvPr>
          <p:cNvSpPr txBox="1"/>
          <p:nvPr/>
        </p:nvSpPr>
        <p:spPr>
          <a:xfrm>
            <a:off x="4863548" y="768626"/>
            <a:ext cx="3485322" cy="369332"/>
          </a:xfrm>
          <a:prstGeom prst="rect">
            <a:avLst/>
          </a:prstGeom>
          <a:noFill/>
        </p:spPr>
        <p:txBody>
          <a:bodyPr wrap="square" rtlCol="0">
            <a:spAutoFit/>
          </a:bodyPr>
          <a:lstStyle/>
          <a:p>
            <a:pPr algn="ctr"/>
            <a:r>
              <a:rPr lang="en-US" b="1" dirty="0">
                <a:solidFill>
                  <a:srgbClr val="FF0000"/>
                </a:solidFill>
              </a:rPr>
              <a:t>EXISTING EVIDENCE BASE</a:t>
            </a:r>
          </a:p>
        </p:txBody>
      </p:sp>
      <p:sp>
        <p:nvSpPr>
          <p:cNvPr id="11" name="Oval 10">
            <a:extLst>
              <a:ext uri="{FF2B5EF4-FFF2-40B4-BE49-F238E27FC236}">
                <a16:creationId xmlns:a16="http://schemas.microsoft.com/office/drawing/2014/main" id="{196A0BCE-A83A-4739-9430-2D098D8A61A1}"/>
              </a:ext>
            </a:extLst>
          </p:cNvPr>
          <p:cNvSpPr/>
          <p:nvPr/>
        </p:nvSpPr>
        <p:spPr>
          <a:xfrm>
            <a:off x="5558934" y="1333821"/>
            <a:ext cx="2200566" cy="17227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117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3B0123A-88DE-402D-8AD6-EB188CB731F3}"/>
              </a:ext>
            </a:extLst>
          </p:cNvPr>
          <p:cNvPicPr>
            <a:picLocks noGrp="1" noChangeAspect="1"/>
          </p:cNvPicPr>
          <p:nvPr>
            <p:ph sz="half" idx="2"/>
          </p:nvPr>
        </p:nvPicPr>
        <p:blipFill>
          <a:blip r:embed="rId3">
            <a:alphaModFix/>
          </a:blip>
          <a:stretch>
            <a:fillRect/>
          </a:stretch>
        </p:blipFill>
        <p:spPr>
          <a:xfrm>
            <a:off x="6418055" y="1379914"/>
            <a:ext cx="5639737" cy="3245017"/>
          </a:xfrm>
          <a:prstGeom prst="rect">
            <a:avLst/>
          </a:prstGeom>
        </p:spPr>
      </p:pic>
      <p:sp>
        <p:nvSpPr>
          <p:cNvPr id="2" name="Title 1">
            <a:extLst>
              <a:ext uri="{FF2B5EF4-FFF2-40B4-BE49-F238E27FC236}">
                <a16:creationId xmlns:a16="http://schemas.microsoft.com/office/drawing/2014/main" id="{FCCAC104-653B-48F0-AFC6-0A030D4441F6}"/>
              </a:ext>
            </a:extLst>
          </p:cNvPr>
          <p:cNvSpPr>
            <a:spLocks noGrp="1"/>
          </p:cNvSpPr>
          <p:nvPr>
            <p:ph type="title"/>
          </p:nvPr>
        </p:nvSpPr>
        <p:spPr>
          <a:xfrm>
            <a:off x="964280" y="286604"/>
            <a:ext cx="10058400" cy="1093310"/>
          </a:xfrm>
        </p:spPr>
        <p:txBody>
          <a:bodyPr/>
          <a:lstStyle/>
          <a:p>
            <a:r>
              <a:rPr lang="en-US" dirty="0"/>
              <a:t>Where are the gaps?</a:t>
            </a:r>
          </a:p>
        </p:txBody>
      </p:sp>
      <p:sp>
        <p:nvSpPr>
          <p:cNvPr id="4" name="TextBox 3">
            <a:extLst>
              <a:ext uri="{FF2B5EF4-FFF2-40B4-BE49-F238E27FC236}">
                <a16:creationId xmlns:a16="http://schemas.microsoft.com/office/drawing/2014/main" id="{74BAA749-3F30-48A8-BA12-9A47FA5F5D70}"/>
              </a:ext>
            </a:extLst>
          </p:cNvPr>
          <p:cNvSpPr txBox="1"/>
          <p:nvPr/>
        </p:nvSpPr>
        <p:spPr>
          <a:xfrm>
            <a:off x="283263" y="5734866"/>
            <a:ext cx="6035041" cy="523220"/>
          </a:xfrm>
          <a:prstGeom prst="rect">
            <a:avLst/>
          </a:prstGeom>
          <a:noFill/>
        </p:spPr>
        <p:txBody>
          <a:bodyPr wrap="square" rtlCol="0">
            <a:spAutoFit/>
          </a:bodyPr>
          <a:lstStyle/>
          <a:p>
            <a:r>
              <a:rPr lang="en-US" sz="1400" dirty="0"/>
              <a:t>– The National Academies, Educating Health Professionals to Address</a:t>
            </a:r>
            <a:br>
              <a:rPr lang="en-US" sz="1400" dirty="0"/>
            </a:br>
            <a:r>
              <a:rPr lang="en-US" sz="1400" dirty="0"/>
              <a:t> the Social Determinants of Health: Appendix A</a:t>
            </a:r>
          </a:p>
        </p:txBody>
      </p:sp>
      <p:sp>
        <p:nvSpPr>
          <p:cNvPr id="3" name="Content Placeholder 2">
            <a:extLst>
              <a:ext uri="{FF2B5EF4-FFF2-40B4-BE49-F238E27FC236}">
                <a16:creationId xmlns:a16="http://schemas.microsoft.com/office/drawing/2014/main" id="{AFE9102D-1404-4974-9C19-0293153E5B08}"/>
              </a:ext>
            </a:extLst>
          </p:cNvPr>
          <p:cNvSpPr>
            <a:spLocks noGrp="1"/>
          </p:cNvSpPr>
          <p:nvPr>
            <p:ph sz="half" idx="1"/>
          </p:nvPr>
        </p:nvSpPr>
        <p:spPr>
          <a:xfrm>
            <a:off x="182879" y="1729042"/>
            <a:ext cx="6268425" cy="4489180"/>
          </a:xfrm>
        </p:spPr>
        <p:txBody>
          <a:bodyPr>
            <a:normAutofit fontScale="85000" lnSpcReduction="10000"/>
          </a:bodyPr>
          <a:lstStyle/>
          <a:p>
            <a:pPr>
              <a:lnSpc>
                <a:spcPct val="150000"/>
              </a:lnSpc>
            </a:pPr>
            <a:r>
              <a:rPr lang="en-US" sz="1800" i="1" dirty="0"/>
              <a:t>What is remarkable about the findings of this review is </a:t>
            </a:r>
            <a:r>
              <a:rPr lang="en-US" i="1" u="sng" dirty="0"/>
              <a:t>how varied these programs were </a:t>
            </a:r>
            <a:r>
              <a:rPr lang="en-US" sz="1800" i="1" dirty="0"/>
              <a:t>and how </a:t>
            </a:r>
            <a:r>
              <a:rPr lang="en-US" i="1" u="sng" dirty="0"/>
              <a:t>few of their evaluations looked beyond learning outcomes</a:t>
            </a:r>
            <a:r>
              <a:rPr lang="en-US" sz="1800" i="1" dirty="0"/>
              <a:t>. In addition, the vast majority of the programs </a:t>
            </a:r>
            <a:r>
              <a:rPr lang="en-US" i="1" u="sng" dirty="0"/>
              <a:t>relied on self-reported information </a:t>
            </a:r>
            <a:r>
              <a:rPr lang="en-US" sz="1800" i="1" dirty="0"/>
              <a:t>from the learners themselves. While interesting, these reported findings </a:t>
            </a:r>
            <a:r>
              <a:rPr lang="en-US" i="1" u="sng" dirty="0"/>
              <a:t>do not help determine whether the educational intervention or activity impacted the social determinants of health</a:t>
            </a:r>
            <a:r>
              <a:rPr lang="en-US" i="1" dirty="0"/>
              <a:t>, </a:t>
            </a:r>
            <a:r>
              <a:rPr lang="en-US" i="1" u="sng" dirty="0"/>
              <a:t>improved the health or well-being of the community, or should be considered for diffusion to scale up</a:t>
            </a:r>
            <a:r>
              <a:rPr lang="en-US" sz="1800" i="1" dirty="0"/>
              <a:t>. Most of the published work in this area is either </a:t>
            </a:r>
            <a:r>
              <a:rPr lang="en-US" i="1" u="sng" dirty="0"/>
              <a:t>descriptive or emphasizes learning outcomes of uniprofessional education</a:t>
            </a:r>
            <a:r>
              <a:rPr lang="en-US" sz="1800" i="1" dirty="0"/>
              <a:t>. </a:t>
            </a:r>
            <a:endParaRPr lang="en-US" sz="1800" b="1" dirty="0"/>
          </a:p>
        </p:txBody>
      </p:sp>
      <p:sp>
        <p:nvSpPr>
          <p:cNvPr id="7" name="TextBox 6">
            <a:extLst>
              <a:ext uri="{FF2B5EF4-FFF2-40B4-BE49-F238E27FC236}">
                <a16:creationId xmlns:a16="http://schemas.microsoft.com/office/drawing/2014/main" id="{2C8EE139-4BC0-4AC3-997D-3001A645D71C}"/>
              </a:ext>
            </a:extLst>
          </p:cNvPr>
          <p:cNvSpPr txBox="1"/>
          <p:nvPr/>
        </p:nvSpPr>
        <p:spPr>
          <a:xfrm>
            <a:off x="6661891" y="4822175"/>
            <a:ext cx="5320777" cy="523220"/>
          </a:xfrm>
          <a:prstGeom prst="rect">
            <a:avLst/>
          </a:prstGeom>
          <a:noFill/>
        </p:spPr>
        <p:txBody>
          <a:bodyPr wrap="square" rtlCol="0">
            <a:spAutoFit/>
          </a:bodyPr>
          <a:lstStyle/>
          <a:p>
            <a:r>
              <a:rPr lang="en-US" sz="1400" dirty="0"/>
              <a:t>Image credit: Siren, UCSF</a:t>
            </a:r>
            <a:br>
              <a:rPr lang="en-US" sz="1400" dirty="0"/>
            </a:br>
            <a:r>
              <a:rPr lang="en-US" sz="1400" dirty="0"/>
              <a:t>Key Questions for Improving Social Needs Intervention Research </a:t>
            </a:r>
          </a:p>
        </p:txBody>
      </p:sp>
    </p:spTree>
    <p:extLst>
      <p:ext uri="{BB962C8B-B14F-4D97-AF65-F5344CB8AC3E}">
        <p14:creationId xmlns:p14="http://schemas.microsoft.com/office/powerpoint/2010/main" val="2864421388"/>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E2A84"/>
      </a:dk2>
      <a:lt2>
        <a:srgbClr val="DCD8DC"/>
      </a:lt2>
      <a:accent1>
        <a:srgbClr val="4E2A84"/>
      </a:accent1>
      <a:accent2>
        <a:srgbClr val="372058"/>
      </a:accent2>
      <a:accent3>
        <a:srgbClr val="CDB5DC"/>
      </a:accent3>
      <a:accent4>
        <a:srgbClr val="EEE6F3"/>
      </a:accent4>
      <a:accent5>
        <a:srgbClr val="494949"/>
      </a:accent5>
      <a:accent6>
        <a:srgbClr val="7F7B99"/>
      </a:accent6>
      <a:hlink>
        <a:srgbClr val="595959"/>
      </a:hlink>
      <a:folHlink>
        <a:srgbClr val="8C8C8C"/>
      </a:folHlink>
    </a:clrScheme>
    <a:fontScheme name="Custom 2">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50B04FE1-6B33-403A-99B7-70ECF484447F}" vid="{C7459FCE-5889-4ED7-9D68-C72A97097A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conference powerpoint template (1)</Template>
  <TotalTime>10021</TotalTime>
  <Words>1210</Words>
  <Application>Microsoft Office PowerPoint</Application>
  <PresentationFormat>Widescreen</PresentationFormat>
  <Paragraphs>185</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Times New Roman</vt:lpstr>
      <vt:lpstr>Wingdings</vt:lpstr>
      <vt:lpstr>Retrospect</vt:lpstr>
      <vt:lpstr>Accelerating a Social Mission Research Agenda</vt:lpstr>
      <vt:lpstr>Acknowledgements</vt:lpstr>
      <vt:lpstr>Workshop Agenda</vt:lpstr>
      <vt:lpstr>Fitzhugh Mullan Institute for Health Workforce Equity</vt:lpstr>
      <vt:lpstr>What do We Mean by Social Mission? </vt:lpstr>
      <vt:lpstr>Training to Address Societal Needs</vt:lpstr>
      <vt:lpstr>Social Mission Research</vt:lpstr>
      <vt:lpstr>PowerPoint Presentation</vt:lpstr>
      <vt:lpstr>Where are the gaps?</vt:lpstr>
      <vt:lpstr>What’s Driving SDoH Research Gaps?</vt:lpstr>
      <vt:lpstr>If Not Now, When??</vt:lpstr>
      <vt:lpstr>Roadmap for Advancing SM Research</vt:lpstr>
      <vt:lpstr>Build a Foundation</vt:lpstr>
      <vt:lpstr>Strengthen Data and Methods</vt:lpstr>
      <vt:lpstr>Data Sharing Example</vt:lpstr>
      <vt:lpstr>Engaging Partners</vt:lpstr>
      <vt:lpstr>Group Discussions</vt:lpstr>
      <vt:lpstr>Breakout Session 1: 10 Minutes</vt:lpstr>
      <vt:lpstr>PowerPoint Presentation</vt:lpstr>
      <vt:lpstr>  Breakout Session 2: Stakeholder Analysis 15 minutes </vt:lpstr>
      <vt:lpstr>PowerPoint Presentation</vt:lpstr>
      <vt:lpstr>PowerPoint Presentation</vt:lpstr>
      <vt:lpstr>But exceptions in the research exist!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a Social Mission Research Agenda</dc:title>
  <dc:creator>meg pickel</dc:creator>
  <cp:lastModifiedBy>Clare Petrie</cp:lastModifiedBy>
  <cp:revision>23</cp:revision>
  <dcterms:created xsi:type="dcterms:W3CDTF">2021-02-02T13:52:35Z</dcterms:created>
  <dcterms:modified xsi:type="dcterms:W3CDTF">2021-02-16T01:20:50Z</dcterms:modified>
</cp:coreProperties>
</file>