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8"/>
  </p:notesMasterIdLst>
  <p:sldIdLst>
    <p:sldId id="256" r:id="rId2"/>
    <p:sldId id="288" r:id="rId3"/>
    <p:sldId id="285" r:id="rId4"/>
    <p:sldId id="257" r:id="rId5"/>
    <p:sldId id="258" r:id="rId6"/>
    <p:sldId id="304" r:id="rId7"/>
    <p:sldId id="259" r:id="rId8"/>
    <p:sldId id="286" r:id="rId9"/>
    <p:sldId id="301" r:id="rId10"/>
    <p:sldId id="260" r:id="rId11"/>
    <p:sldId id="264" r:id="rId12"/>
    <p:sldId id="280" r:id="rId13"/>
    <p:sldId id="306" r:id="rId14"/>
    <p:sldId id="281" r:id="rId15"/>
    <p:sldId id="265" r:id="rId16"/>
    <p:sldId id="266" r:id="rId17"/>
    <p:sldId id="267" r:id="rId18"/>
    <p:sldId id="268" r:id="rId19"/>
    <p:sldId id="270" r:id="rId20"/>
    <p:sldId id="271" r:id="rId21"/>
    <p:sldId id="307" r:id="rId22"/>
    <p:sldId id="272" r:id="rId23"/>
    <p:sldId id="273" r:id="rId24"/>
    <p:sldId id="274" r:id="rId25"/>
    <p:sldId id="298"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6534"/>
  </p:normalViewPr>
  <p:slideViewPr>
    <p:cSldViewPr snapToGrid="0">
      <p:cViewPr varScale="1">
        <p:scale>
          <a:sx n="49" d="100"/>
          <a:sy n="49" d="100"/>
        </p:scale>
        <p:origin x="124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Physicians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618-9647-AE04-52F118709113}"/>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64E-41DE-B9FE-B1108C218D3C}"/>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64E-41DE-B9FE-B1108C218D3C}"/>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64E-41DE-B9FE-B1108C218D3C}"/>
              </c:ext>
            </c:extLst>
          </c:dPt>
          <c:cat>
            <c:strRef>
              <c:f>Sheet1!$A$2:$A$5</c:f>
              <c:strCache>
                <c:ptCount val="4"/>
                <c:pt idx="0">
                  <c:v>White</c:v>
                </c:pt>
                <c:pt idx="1">
                  <c:v>Asian</c:v>
                </c:pt>
                <c:pt idx="2">
                  <c:v>Hispanic</c:v>
                </c:pt>
                <c:pt idx="3">
                  <c:v>Black or African American</c:v>
                </c:pt>
              </c:strCache>
            </c:strRef>
          </c:cat>
          <c:val>
            <c:numRef>
              <c:f>Sheet1!$B$2:$B$5</c:f>
              <c:numCache>
                <c:formatCode>0.00%</c:formatCode>
                <c:ptCount val="4"/>
                <c:pt idx="0">
                  <c:v>0.56200000000000006</c:v>
                </c:pt>
                <c:pt idx="1">
                  <c:v>0.17100000000000001</c:v>
                </c:pt>
                <c:pt idx="2">
                  <c:v>5.8000000000000003E-2</c:v>
                </c:pt>
                <c:pt idx="3">
                  <c:v>0.05</c:v>
                </c:pt>
              </c:numCache>
            </c:numRef>
          </c:val>
          <c:extLst>
            <c:ext xmlns:c16="http://schemas.microsoft.com/office/drawing/2014/chart" uri="{C3380CC4-5D6E-409C-BE32-E72D297353CC}">
              <c16:uniqueId val="{00000000-3618-9647-AE04-52F118709113}"/>
            </c:ext>
          </c:extLst>
        </c:ser>
        <c:dLbls>
          <c:showLegendKey val="0"/>
          <c:showVal val="0"/>
          <c:showCatName val="0"/>
          <c:showSerName val="0"/>
          <c:showPercent val="0"/>
          <c:showBubbleSize val="0"/>
          <c:showLeaderLines val="1"/>
        </c:dLbls>
        <c:firstSliceAng val="0"/>
        <c:holeSize val="51"/>
      </c:doughnut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F273B-B33F-4468-8F23-1DAAF81AA39C}" type="doc">
      <dgm:prSet loTypeId="urn:microsoft.com/office/officeart/2005/8/layout/venn1" loCatId="relationship" qsTypeId="urn:microsoft.com/office/officeart/2005/8/quickstyle/3d2" qsCatId="3D" csTypeId="urn:microsoft.com/office/officeart/2005/8/colors/accent3_3" csCatId="accent3" phldr="1"/>
      <dgm:spPr/>
    </dgm:pt>
    <dgm:pt modelId="{6A0C3917-75F3-4C71-B778-B408BB349679}">
      <dgm:prSet phldrT="[Text]" custT="1"/>
      <dgm:spPr/>
      <dgm:t>
        <a:bodyPr anchor="t" anchorCtr="1"/>
        <a:lstStyle/>
        <a:p>
          <a:r>
            <a:rPr lang="en-US" sz="2800" dirty="0">
              <a:solidFill>
                <a:srgbClr val="FF0000"/>
              </a:solidFill>
              <a:latin typeface="Franklin Gothic Medium" panose="020B0603020102020204" pitchFamily="34" charset="0"/>
            </a:rPr>
            <a:t>Education</a:t>
          </a:r>
        </a:p>
      </dgm:t>
    </dgm:pt>
    <dgm:pt modelId="{AE617D3E-7C39-48F8-B894-B84F3F3396D9}" type="parTrans" cxnId="{B3F9154E-15BC-4334-86F8-D83B0BECDF2B}">
      <dgm:prSet/>
      <dgm:spPr/>
      <dgm:t>
        <a:bodyPr/>
        <a:lstStyle/>
        <a:p>
          <a:endParaRPr lang="en-US"/>
        </a:p>
      </dgm:t>
    </dgm:pt>
    <dgm:pt modelId="{34B8DFA1-D3D1-4B48-B0D5-514BDE72791B}" type="sibTrans" cxnId="{B3F9154E-15BC-4334-86F8-D83B0BECDF2B}">
      <dgm:prSet/>
      <dgm:spPr/>
      <dgm:t>
        <a:bodyPr/>
        <a:lstStyle/>
        <a:p>
          <a:endParaRPr lang="en-US"/>
        </a:p>
      </dgm:t>
    </dgm:pt>
    <dgm:pt modelId="{B02E2FAA-E5D2-445D-A005-7B37748CA9BB}">
      <dgm:prSet phldrT="[Text]" custT="1"/>
      <dgm:spPr/>
      <dgm:t>
        <a:bodyPr/>
        <a:lstStyle/>
        <a:p>
          <a:pPr algn="r"/>
          <a:r>
            <a:rPr lang="en-US" sz="2800" dirty="0">
              <a:solidFill>
                <a:srgbClr val="FF0000"/>
              </a:solidFill>
              <a:latin typeface="Franklin Gothic Medium" panose="020B0603020102020204" pitchFamily="34" charset="0"/>
            </a:rPr>
            <a:t>Service</a:t>
          </a:r>
          <a:r>
            <a:rPr lang="en-US" sz="5300" dirty="0"/>
            <a:t> </a:t>
          </a:r>
        </a:p>
      </dgm:t>
    </dgm:pt>
    <dgm:pt modelId="{527E2535-CF58-4D80-8372-CEACCB317FB2}" type="parTrans" cxnId="{9C0E29D4-8DB9-45F6-8DAF-27CD08BA17A5}">
      <dgm:prSet/>
      <dgm:spPr/>
      <dgm:t>
        <a:bodyPr/>
        <a:lstStyle/>
        <a:p>
          <a:endParaRPr lang="en-US"/>
        </a:p>
      </dgm:t>
    </dgm:pt>
    <dgm:pt modelId="{0A635F4A-EDBE-4C93-948B-C551419A6F7E}" type="sibTrans" cxnId="{9C0E29D4-8DB9-45F6-8DAF-27CD08BA17A5}">
      <dgm:prSet/>
      <dgm:spPr/>
      <dgm:t>
        <a:bodyPr/>
        <a:lstStyle/>
        <a:p>
          <a:endParaRPr lang="en-US"/>
        </a:p>
      </dgm:t>
    </dgm:pt>
    <dgm:pt modelId="{8EB741AC-6548-46B1-87CF-E4A74171300F}">
      <dgm:prSet phldrT="[Text]" custT="1"/>
      <dgm:spPr/>
      <dgm:t>
        <a:bodyPr/>
        <a:lstStyle/>
        <a:p>
          <a:pPr algn="l"/>
          <a:r>
            <a:rPr lang="en-US" sz="2800" dirty="0">
              <a:solidFill>
                <a:srgbClr val="FF0000"/>
              </a:solidFill>
              <a:latin typeface="Franklin Gothic Medium" panose="020B0603020102020204" pitchFamily="34" charset="0"/>
            </a:rPr>
            <a:t>Research</a:t>
          </a:r>
        </a:p>
      </dgm:t>
    </dgm:pt>
    <dgm:pt modelId="{2FA52848-4A82-4A2E-B1AB-E9F794EEC8AD}" type="parTrans" cxnId="{91810DF2-081C-48A9-B94D-43C8EEB6D233}">
      <dgm:prSet/>
      <dgm:spPr/>
      <dgm:t>
        <a:bodyPr/>
        <a:lstStyle/>
        <a:p>
          <a:endParaRPr lang="en-US"/>
        </a:p>
      </dgm:t>
    </dgm:pt>
    <dgm:pt modelId="{E089B2AD-2EE8-4278-B9B0-F4C3188DD31C}" type="sibTrans" cxnId="{91810DF2-081C-48A9-B94D-43C8EEB6D233}">
      <dgm:prSet/>
      <dgm:spPr/>
      <dgm:t>
        <a:bodyPr/>
        <a:lstStyle/>
        <a:p>
          <a:endParaRPr lang="en-US"/>
        </a:p>
      </dgm:t>
    </dgm:pt>
    <dgm:pt modelId="{48B962D8-5401-4532-A26A-C0308FC406F4}" type="pres">
      <dgm:prSet presAssocID="{9AFF273B-B33F-4468-8F23-1DAAF81AA39C}" presName="compositeShape" presStyleCnt="0">
        <dgm:presLayoutVars>
          <dgm:chMax val="7"/>
          <dgm:dir/>
          <dgm:resizeHandles val="exact"/>
        </dgm:presLayoutVars>
      </dgm:prSet>
      <dgm:spPr/>
    </dgm:pt>
    <dgm:pt modelId="{178482ED-F0C0-4922-A695-D9233C10CDF8}" type="pres">
      <dgm:prSet presAssocID="{6A0C3917-75F3-4C71-B778-B408BB349679}" presName="circ1" presStyleLbl="vennNode1" presStyleIdx="0" presStyleCnt="3" custScaleX="151779" custScaleY="142774" custLinFactNeighborX="127" custLinFactNeighborY="-11097"/>
      <dgm:spPr/>
      <dgm:t>
        <a:bodyPr/>
        <a:lstStyle/>
        <a:p>
          <a:endParaRPr lang="en-US"/>
        </a:p>
      </dgm:t>
    </dgm:pt>
    <dgm:pt modelId="{8EF454B9-1949-4FDF-8235-A571FEB1BA13}" type="pres">
      <dgm:prSet presAssocID="{6A0C3917-75F3-4C71-B778-B408BB349679}" presName="circ1Tx" presStyleLbl="revTx" presStyleIdx="0" presStyleCnt="0">
        <dgm:presLayoutVars>
          <dgm:chMax val="0"/>
          <dgm:chPref val="0"/>
          <dgm:bulletEnabled val="1"/>
        </dgm:presLayoutVars>
      </dgm:prSet>
      <dgm:spPr/>
      <dgm:t>
        <a:bodyPr/>
        <a:lstStyle/>
        <a:p>
          <a:endParaRPr lang="en-US"/>
        </a:p>
      </dgm:t>
    </dgm:pt>
    <dgm:pt modelId="{A90C7255-161C-4A4E-A936-76F114FF4940}" type="pres">
      <dgm:prSet presAssocID="{B02E2FAA-E5D2-445D-A005-7B37748CA9BB}" presName="circ2" presStyleLbl="vennNode1" presStyleIdx="1" presStyleCnt="3" custScaleX="143179" custScaleY="132131" custLinFactNeighborX="1089" custLinFactNeighborY="-11985"/>
      <dgm:spPr/>
      <dgm:t>
        <a:bodyPr/>
        <a:lstStyle/>
        <a:p>
          <a:endParaRPr lang="en-US"/>
        </a:p>
      </dgm:t>
    </dgm:pt>
    <dgm:pt modelId="{18146312-DEF2-4EEC-B046-25FF75A2E5A3}" type="pres">
      <dgm:prSet presAssocID="{B02E2FAA-E5D2-445D-A005-7B37748CA9BB}" presName="circ2Tx" presStyleLbl="revTx" presStyleIdx="0" presStyleCnt="0">
        <dgm:presLayoutVars>
          <dgm:chMax val="0"/>
          <dgm:chPref val="0"/>
          <dgm:bulletEnabled val="1"/>
        </dgm:presLayoutVars>
      </dgm:prSet>
      <dgm:spPr/>
      <dgm:t>
        <a:bodyPr/>
        <a:lstStyle/>
        <a:p>
          <a:endParaRPr lang="en-US"/>
        </a:p>
      </dgm:t>
    </dgm:pt>
    <dgm:pt modelId="{38F9EF4F-F788-4E91-ADE6-A7F68825FD9A}" type="pres">
      <dgm:prSet presAssocID="{8EB741AC-6548-46B1-87CF-E4A74171300F}" presName="circ3" presStyleLbl="vennNode1" presStyleIdx="2" presStyleCnt="3" custScaleX="142670" custScaleY="133518" custLinFactNeighborX="1089" custLinFactNeighborY="-11985"/>
      <dgm:spPr/>
      <dgm:t>
        <a:bodyPr/>
        <a:lstStyle/>
        <a:p>
          <a:endParaRPr lang="en-US"/>
        </a:p>
      </dgm:t>
    </dgm:pt>
    <dgm:pt modelId="{718B7469-9987-4D99-8DF1-16C706028C3A}" type="pres">
      <dgm:prSet presAssocID="{8EB741AC-6548-46B1-87CF-E4A74171300F}" presName="circ3Tx" presStyleLbl="revTx" presStyleIdx="0" presStyleCnt="0">
        <dgm:presLayoutVars>
          <dgm:chMax val="0"/>
          <dgm:chPref val="0"/>
          <dgm:bulletEnabled val="1"/>
        </dgm:presLayoutVars>
      </dgm:prSet>
      <dgm:spPr/>
      <dgm:t>
        <a:bodyPr/>
        <a:lstStyle/>
        <a:p>
          <a:endParaRPr lang="en-US"/>
        </a:p>
      </dgm:t>
    </dgm:pt>
  </dgm:ptLst>
  <dgm:cxnLst>
    <dgm:cxn modelId="{00547E81-82EC-8D48-AA94-89D4F3129169}" type="presOf" srcId="{6A0C3917-75F3-4C71-B778-B408BB349679}" destId="{8EF454B9-1949-4FDF-8235-A571FEB1BA13}" srcOrd="1" destOrd="0" presId="urn:microsoft.com/office/officeart/2005/8/layout/venn1"/>
    <dgm:cxn modelId="{B3F9154E-15BC-4334-86F8-D83B0BECDF2B}" srcId="{9AFF273B-B33F-4468-8F23-1DAAF81AA39C}" destId="{6A0C3917-75F3-4C71-B778-B408BB349679}" srcOrd="0" destOrd="0" parTransId="{AE617D3E-7C39-48F8-B894-B84F3F3396D9}" sibTransId="{34B8DFA1-D3D1-4B48-B0D5-514BDE72791B}"/>
    <dgm:cxn modelId="{F6B33F5D-417F-7948-9C19-8AAA1200BD4B}" type="presOf" srcId="{B02E2FAA-E5D2-445D-A005-7B37748CA9BB}" destId="{18146312-DEF2-4EEC-B046-25FF75A2E5A3}" srcOrd="1" destOrd="0" presId="urn:microsoft.com/office/officeart/2005/8/layout/venn1"/>
    <dgm:cxn modelId="{91810DF2-081C-48A9-B94D-43C8EEB6D233}" srcId="{9AFF273B-B33F-4468-8F23-1DAAF81AA39C}" destId="{8EB741AC-6548-46B1-87CF-E4A74171300F}" srcOrd="2" destOrd="0" parTransId="{2FA52848-4A82-4A2E-B1AB-E9F794EEC8AD}" sibTransId="{E089B2AD-2EE8-4278-B9B0-F4C3188DD31C}"/>
    <dgm:cxn modelId="{A0546216-D0AB-984E-9346-E6E7E2651099}" type="presOf" srcId="{6A0C3917-75F3-4C71-B778-B408BB349679}" destId="{178482ED-F0C0-4922-A695-D9233C10CDF8}" srcOrd="0" destOrd="0" presId="urn:microsoft.com/office/officeart/2005/8/layout/venn1"/>
    <dgm:cxn modelId="{1E216F31-67F5-BA46-923E-A02730A19954}" type="presOf" srcId="{8EB741AC-6548-46B1-87CF-E4A74171300F}" destId="{718B7469-9987-4D99-8DF1-16C706028C3A}" srcOrd="1" destOrd="0" presId="urn:microsoft.com/office/officeart/2005/8/layout/venn1"/>
    <dgm:cxn modelId="{A6DF8B8F-7993-1E41-87BA-A87664A50A18}" type="presOf" srcId="{8EB741AC-6548-46B1-87CF-E4A74171300F}" destId="{38F9EF4F-F788-4E91-ADE6-A7F68825FD9A}" srcOrd="0" destOrd="0" presId="urn:microsoft.com/office/officeart/2005/8/layout/venn1"/>
    <dgm:cxn modelId="{38BCFE8D-5087-0546-BBE1-87C4B5230F9C}" type="presOf" srcId="{B02E2FAA-E5D2-445D-A005-7B37748CA9BB}" destId="{A90C7255-161C-4A4E-A936-76F114FF4940}" srcOrd="0" destOrd="0" presId="urn:microsoft.com/office/officeart/2005/8/layout/venn1"/>
    <dgm:cxn modelId="{D3A06D77-CF3E-8E42-A7D4-B21A645FFEB3}" type="presOf" srcId="{9AFF273B-B33F-4468-8F23-1DAAF81AA39C}" destId="{48B962D8-5401-4532-A26A-C0308FC406F4}" srcOrd="0" destOrd="0" presId="urn:microsoft.com/office/officeart/2005/8/layout/venn1"/>
    <dgm:cxn modelId="{9C0E29D4-8DB9-45F6-8DAF-27CD08BA17A5}" srcId="{9AFF273B-B33F-4468-8F23-1DAAF81AA39C}" destId="{B02E2FAA-E5D2-445D-A005-7B37748CA9BB}" srcOrd="1" destOrd="0" parTransId="{527E2535-CF58-4D80-8372-CEACCB317FB2}" sibTransId="{0A635F4A-EDBE-4C93-948B-C551419A6F7E}"/>
    <dgm:cxn modelId="{B4BE5423-AC1E-D34B-B530-5904D008B2DE}" type="presParOf" srcId="{48B962D8-5401-4532-A26A-C0308FC406F4}" destId="{178482ED-F0C0-4922-A695-D9233C10CDF8}" srcOrd="0" destOrd="0" presId="urn:microsoft.com/office/officeart/2005/8/layout/venn1"/>
    <dgm:cxn modelId="{EE55E381-3A6C-5E44-8488-DE82366F40AB}" type="presParOf" srcId="{48B962D8-5401-4532-A26A-C0308FC406F4}" destId="{8EF454B9-1949-4FDF-8235-A571FEB1BA13}" srcOrd="1" destOrd="0" presId="urn:microsoft.com/office/officeart/2005/8/layout/venn1"/>
    <dgm:cxn modelId="{02AFD3CF-D8B3-2D4D-BA51-E85DFCD6A15E}" type="presParOf" srcId="{48B962D8-5401-4532-A26A-C0308FC406F4}" destId="{A90C7255-161C-4A4E-A936-76F114FF4940}" srcOrd="2" destOrd="0" presId="urn:microsoft.com/office/officeart/2005/8/layout/venn1"/>
    <dgm:cxn modelId="{6EC16628-E3B2-8C4A-B2AE-75213A029774}" type="presParOf" srcId="{48B962D8-5401-4532-A26A-C0308FC406F4}" destId="{18146312-DEF2-4EEC-B046-25FF75A2E5A3}" srcOrd="3" destOrd="0" presId="urn:microsoft.com/office/officeart/2005/8/layout/venn1"/>
    <dgm:cxn modelId="{C2B172F7-61CB-5348-95A2-F977B4EF4100}" type="presParOf" srcId="{48B962D8-5401-4532-A26A-C0308FC406F4}" destId="{38F9EF4F-F788-4E91-ADE6-A7F68825FD9A}" srcOrd="4" destOrd="0" presId="urn:microsoft.com/office/officeart/2005/8/layout/venn1"/>
    <dgm:cxn modelId="{94E8CBCE-00E7-194A-A0B2-1F8B38CD8C24}" type="presParOf" srcId="{48B962D8-5401-4532-A26A-C0308FC406F4}" destId="{718B7469-9987-4D99-8DF1-16C706028C3A}"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EBB31-5629-5741-A952-DB88F00D7F3E}" type="doc">
      <dgm:prSet loTypeId="urn:microsoft.com/office/officeart/2009/layout/CircleArrowProcess" loCatId="" qsTypeId="urn:microsoft.com/office/officeart/2005/8/quickstyle/simple1" qsCatId="simple" csTypeId="urn:microsoft.com/office/officeart/2005/8/colors/colorful2" csCatId="colorful" phldr="1"/>
      <dgm:spPr/>
      <dgm:t>
        <a:bodyPr/>
        <a:lstStyle/>
        <a:p>
          <a:endParaRPr lang="en-US"/>
        </a:p>
      </dgm:t>
    </dgm:pt>
    <dgm:pt modelId="{B2494CC2-FEDE-D440-A427-451EB603245F}">
      <dgm:prSet phldrT="[Text]" custT="1"/>
      <dgm:spPr/>
      <dgm:t>
        <a:bodyPr/>
        <a:lstStyle/>
        <a:p>
          <a:r>
            <a:rPr lang="en-US" sz="1400" dirty="0"/>
            <a:t>Presented with a project</a:t>
          </a:r>
        </a:p>
      </dgm:t>
    </dgm:pt>
    <dgm:pt modelId="{FE5E8B30-06C5-334A-AA5F-DC40FEF7EBDC}" type="parTrans" cxnId="{D390F9D2-081A-8B4F-B5F9-56D568636AA2}">
      <dgm:prSet/>
      <dgm:spPr/>
      <dgm:t>
        <a:bodyPr/>
        <a:lstStyle/>
        <a:p>
          <a:endParaRPr lang="en-US"/>
        </a:p>
      </dgm:t>
    </dgm:pt>
    <dgm:pt modelId="{008538FF-BF31-A94D-BBFB-E1200BCAC7A9}" type="sibTrans" cxnId="{D390F9D2-081A-8B4F-B5F9-56D568636AA2}">
      <dgm:prSet/>
      <dgm:spPr/>
      <dgm:t>
        <a:bodyPr/>
        <a:lstStyle/>
        <a:p>
          <a:endParaRPr lang="en-US"/>
        </a:p>
      </dgm:t>
    </dgm:pt>
    <dgm:pt modelId="{16F9AA91-B823-8E4B-A747-82B96D10E178}">
      <dgm:prSet phldrT="[Text]" custT="1"/>
      <dgm:spPr/>
      <dgm:t>
        <a:bodyPr/>
        <a:lstStyle/>
        <a:p>
          <a:r>
            <a:rPr lang="en-US" sz="1400" dirty="0"/>
            <a:t>Review relevant materials</a:t>
          </a:r>
        </a:p>
      </dgm:t>
    </dgm:pt>
    <dgm:pt modelId="{1727B5A7-EA50-D244-BE00-E2C994C23EF5}" type="parTrans" cxnId="{B039C61C-6350-8E4B-BA6D-1B07A53661DA}">
      <dgm:prSet/>
      <dgm:spPr/>
      <dgm:t>
        <a:bodyPr/>
        <a:lstStyle/>
        <a:p>
          <a:endParaRPr lang="en-US"/>
        </a:p>
      </dgm:t>
    </dgm:pt>
    <dgm:pt modelId="{F5205771-1CDB-B648-A9B4-B44E926E7B4A}" type="sibTrans" cxnId="{B039C61C-6350-8E4B-BA6D-1B07A53661DA}">
      <dgm:prSet/>
      <dgm:spPr/>
      <dgm:t>
        <a:bodyPr/>
        <a:lstStyle/>
        <a:p>
          <a:endParaRPr lang="en-US"/>
        </a:p>
      </dgm:t>
    </dgm:pt>
    <dgm:pt modelId="{14D36B21-8BEE-B346-91AE-778C9197944F}">
      <dgm:prSet phldrT="[Text]" custT="1"/>
      <dgm:spPr/>
      <dgm:t>
        <a:bodyPr/>
        <a:lstStyle/>
        <a:p>
          <a:r>
            <a:rPr lang="en-US" sz="1400" dirty="0"/>
            <a:t>Engage in practice sessions</a:t>
          </a:r>
        </a:p>
      </dgm:t>
    </dgm:pt>
    <dgm:pt modelId="{B36209A2-EE9C-8B43-80A2-7739EBDBF8FF}" type="parTrans" cxnId="{82757A91-0D66-BB49-B4E5-593EAB80E0CE}">
      <dgm:prSet/>
      <dgm:spPr/>
      <dgm:t>
        <a:bodyPr/>
        <a:lstStyle/>
        <a:p>
          <a:endParaRPr lang="en-US"/>
        </a:p>
      </dgm:t>
    </dgm:pt>
    <dgm:pt modelId="{AE69C6BE-2860-4647-A60F-4EE4F52238D7}" type="sibTrans" cxnId="{82757A91-0D66-BB49-B4E5-593EAB80E0CE}">
      <dgm:prSet/>
      <dgm:spPr/>
      <dgm:t>
        <a:bodyPr/>
        <a:lstStyle/>
        <a:p>
          <a:endParaRPr lang="en-US"/>
        </a:p>
      </dgm:t>
    </dgm:pt>
    <dgm:pt modelId="{FCE5B604-6B2F-A347-A6ED-956124AF9E03}">
      <dgm:prSet custT="1"/>
      <dgm:spPr/>
      <dgm:t>
        <a:bodyPr/>
        <a:lstStyle/>
        <a:p>
          <a:r>
            <a:rPr lang="en-US" sz="1400" dirty="0"/>
            <a:t>Become well-versed in a project</a:t>
          </a:r>
        </a:p>
      </dgm:t>
    </dgm:pt>
    <dgm:pt modelId="{24649279-E8DE-E24E-8B8E-6465D4BA8EF2}" type="parTrans" cxnId="{F740A182-074F-9841-BA1F-1BF0929EF474}">
      <dgm:prSet/>
      <dgm:spPr/>
      <dgm:t>
        <a:bodyPr/>
        <a:lstStyle/>
        <a:p>
          <a:endParaRPr lang="en-US"/>
        </a:p>
      </dgm:t>
    </dgm:pt>
    <dgm:pt modelId="{4FC64856-BA32-F04D-BBE8-02D6E75ED6A8}" type="sibTrans" cxnId="{F740A182-074F-9841-BA1F-1BF0929EF474}">
      <dgm:prSet/>
      <dgm:spPr/>
      <dgm:t>
        <a:bodyPr/>
        <a:lstStyle/>
        <a:p>
          <a:endParaRPr lang="en-US"/>
        </a:p>
      </dgm:t>
    </dgm:pt>
    <dgm:pt modelId="{25D421D6-C82B-B546-B723-4B08D398D6A5}">
      <dgm:prSet custT="1"/>
      <dgm:spPr/>
      <dgm:t>
        <a:bodyPr/>
        <a:lstStyle/>
        <a:p>
          <a:r>
            <a:rPr lang="en-US" sz="1400" dirty="0"/>
            <a:t>Take the lead on a project</a:t>
          </a:r>
        </a:p>
      </dgm:t>
    </dgm:pt>
    <dgm:pt modelId="{F754F8EB-5875-7841-9820-D12B6B31FE15}" type="parTrans" cxnId="{5B4CFEC1-E841-594D-9E39-5A80DF93374C}">
      <dgm:prSet/>
      <dgm:spPr/>
      <dgm:t>
        <a:bodyPr/>
        <a:lstStyle/>
        <a:p>
          <a:endParaRPr lang="en-US"/>
        </a:p>
      </dgm:t>
    </dgm:pt>
    <dgm:pt modelId="{F352E464-9CA1-DB42-98BE-65ACD191B1EF}" type="sibTrans" cxnId="{5B4CFEC1-E841-594D-9E39-5A80DF93374C}">
      <dgm:prSet/>
      <dgm:spPr/>
      <dgm:t>
        <a:bodyPr/>
        <a:lstStyle/>
        <a:p>
          <a:endParaRPr lang="en-US"/>
        </a:p>
      </dgm:t>
    </dgm:pt>
    <dgm:pt modelId="{331B12E9-58CC-7A4F-B9D9-7BC01BB95A51}" type="pres">
      <dgm:prSet presAssocID="{007EBB31-5629-5741-A952-DB88F00D7F3E}" presName="Name0" presStyleCnt="0">
        <dgm:presLayoutVars>
          <dgm:chMax val="7"/>
          <dgm:chPref val="7"/>
          <dgm:dir/>
          <dgm:animLvl val="lvl"/>
        </dgm:presLayoutVars>
      </dgm:prSet>
      <dgm:spPr/>
      <dgm:t>
        <a:bodyPr/>
        <a:lstStyle/>
        <a:p>
          <a:endParaRPr lang="en-US"/>
        </a:p>
      </dgm:t>
    </dgm:pt>
    <dgm:pt modelId="{608EA77D-19CD-7B4F-AFAB-E3E6D95AE568}" type="pres">
      <dgm:prSet presAssocID="{B2494CC2-FEDE-D440-A427-451EB603245F}" presName="Accent1" presStyleCnt="0"/>
      <dgm:spPr/>
    </dgm:pt>
    <dgm:pt modelId="{007E0EA2-C2D2-4946-A42A-4020ADABE20C}" type="pres">
      <dgm:prSet presAssocID="{B2494CC2-FEDE-D440-A427-451EB603245F}" presName="Accent" presStyleLbl="node1" presStyleIdx="0" presStyleCnt="5"/>
      <dgm:spPr/>
    </dgm:pt>
    <dgm:pt modelId="{30E5C955-2E10-5747-9500-F1AB2D412E56}" type="pres">
      <dgm:prSet presAssocID="{B2494CC2-FEDE-D440-A427-451EB603245F}" presName="Parent1" presStyleLbl="revTx" presStyleIdx="0" presStyleCnt="5" custScaleY="182444">
        <dgm:presLayoutVars>
          <dgm:chMax val="1"/>
          <dgm:chPref val="1"/>
          <dgm:bulletEnabled val="1"/>
        </dgm:presLayoutVars>
      </dgm:prSet>
      <dgm:spPr/>
      <dgm:t>
        <a:bodyPr/>
        <a:lstStyle/>
        <a:p>
          <a:endParaRPr lang="en-US"/>
        </a:p>
      </dgm:t>
    </dgm:pt>
    <dgm:pt modelId="{D1443ED3-2DE5-0B43-8852-157DC319EA20}" type="pres">
      <dgm:prSet presAssocID="{16F9AA91-B823-8E4B-A747-82B96D10E178}" presName="Accent2" presStyleCnt="0"/>
      <dgm:spPr/>
    </dgm:pt>
    <dgm:pt modelId="{5A4E2D68-2062-4F46-B30F-7B9B89E8448F}" type="pres">
      <dgm:prSet presAssocID="{16F9AA91-B823-8E4B-A747-82B96D10E178}" presName="Accent" presStyleLbl="node1" presStyleIdx="1" presStyleCnt="5"/>
      <dgm:spPr/>
    </dgm:pt>
    <dgm:pt modelId="{8AFFD307-023A-0245-9627-A76CB40BC5E5}" type="pres">
      <dgm:prSet presAssocID="{16F9AA91-B823-8E4B-A747-82B96D10E178}" presName="Parent2" presStyleLbl="revTx" presStyleIdx="1" presStyleCnt="5">
        <dgm:presLayoutVars>
          <dgm:chMax val="1"/>
          <dgm:chPref val="1"/>
          <dgm:bulletEnabled val="1"/>
        </dgm:presLayoutVars>
      </dgm:prSet>
      <dgm:spPr/>
      <dgm:t>
        <a:bodyPr/>
        <a:lstStyle/>
        <a:p>
          <a:endParaRPr lang="en-US"/>
        </a:p>
      </dgm:t>
    </dgm:pt>
    <dgm:pt modelId="{B30B550E-92E7-A74C-A8F0-FC4981E8B958}" type="pres">
      <dgm:prSet presAssocID="{14D36B21-8BEE-B346-91AE-778C9197944F}" presName="Accent3" presStyleCnt="0"/>
      <dgm:spPr/>
    </dgm:pt>
    <dgm:pt modelId="{E87F51CA-C16F-934D-BFDA-F36FDF08035C}" type="pres">
      <dgm:prSet presAssocID="{14D36B21-8BEE-B346-91AE-778C9197944F}" presName="Accent" presStyleLbl="node1" presStyleIdx="2" presStyleCnt="5"/>
      <dgm:spPr/>
    </dgm:pt>
    <dgm:pt modelId="{0C9DA05B-B1D8-CA4F-ADA1-D0E33A7E56DD}" type="pres">
      <dgm:prSet presAssocID="{14D36B21-8BEE-B346-91AE-778C9197944F}" presName="Parent3" presStyleLbl="revTx" presStyleIdx="2" presStyleCnt="5">
        <dgm:presLayoutVars>
          <dgm:chMax val="1"/>
          <dgm:chPref val="1"/>
          <dgm:bulletEnabled val="1"/>
        </dgm:presLayoutVars>
      </dgm:prSet>
      <dgm:spPr/>
      <dgm:t>
        <a:bodyPr/>
        <a:lstStyle/>
        <a:p>
          <a:endParaRPr lang="en-US"/>
        </a:p>
      </dgm:t>
    </dgm:pt>
    <dgm:pt modelId="{4788ABF0-3749-D044-9005-AEDF1842DBC0}" type="pres">
      <dgm:prSet presAssocID="{FCE5B604-6B2F-A347-A6ED-956124AF9E03}" presName="Accent4" presStyleCnt="0"/>
      <dgm:spPr/>
    </dgm:pt>
    <dgm:pt modelId="{9C6F730F-574F-3E45-8EE2-93E00483CFA8}" type="pres">
      <dgm:prSet presAssocID="{FCE5B604-6B2F-A347-A6ED-956124AF9E03}" presName="Accent" presStyleLbl="node1" presStyleIdx="3" presStyleCnt="5"/>
      <dgm:spPr/>
    </dgm:pt>
    <dgm:pt modelId="{D43AE497-C750-8247-8C88-418A45C27CE9}" type="pres">
      <dgm:prSet presAssocID="{FCE5B604-6B2F-A347-A6ED-956124AF9E03}" presName="Parent4" presStyleLbl="revTx" presStyleIdx="3" presStyleCnt="5">
        <dgm:presLayoutVars>
          <dgm:chMax val="1"/>
          <dgm:chPref val="1"/>
          <dgm:bulletEnabled val="1"/>
        </dgm:presLayoutVars>
      </dgm:prSet>
      <dgm:spPr/>
      <dgm:t>
        <a:bodyPr/>
        <a:lstStyle/>
        <a:p>
          <a:endParaRPr lang="en-US"/>
        </a:p>
      </dgm:t>
    </dgm:pt>
    <dgm:pt modelId="{DDCDD9C2-73FC-2E4B-91B5-2933FF56BB89}" type="pres">
      <dgm:prSet presAssocID="{25D421D6-C82B-B546-B723-4B08D398D6A5}" presName="Accent5" presStyleCnt="0"/>
      <dgm:spPr/>
    </dgm:pt>
    <dgm:pt modelId="{50AD510B-0165-3E46-89DC-5D014E673C25}" type="pres">
      <dgm:prSet presAssocID="{25D421D6-C82B-B546-B723-4B08D398D6A5}" presName="Accent" presStyleLbl="node1" presStyleIdx="4" presStyleCnt="5"/>
      <dgm:spPr/>
    </dgm:pt>
    <dgm:pt modelId="{3F8CC51A-8A7E-8547-BD25-D500325E1AEF}" type="pres">
      <dgm:prSet presAssocID="{25D421D6-C82B-B546-B723-4B08D398D6A5}" presName="Parent5" presStyleLbl="revTx" presStyleIdx="4" presStyleCnt="5">
        <dgm:presLayoutVars>
          <dgm:chMax val="1"/>
          <dgm:chPref val="1"/>
          <dgm:bulletEnabled val="1"/>
        </dgm:presLayoutVars>
      </dgm:prSet>
      <dgm:spPr/>
      <dgm:t>
        <a:bodyPr/>
        <a:lstStyle/>
        <a:p>
          <a:endParaRPr lang="en-US"/>
        </a:p>
      </dgm:t>
    </dgm:pt>
  </dgm:ptLst>
  <dgm:cxnLst>
    <dgm:cxn modelId="{B039C61C-6350-8E4B-BA6D-1B07A53661DA}" srcId="{007EBB31-5629-5741-A952-DB88F00D7F3E}" destId="{16F9AA91-B823-8E4B-A747-82B96D10E178}" srcOrd="1" destOrd="0" parTransId="{1727B5A7-EA50-D244-BE00-E2C994C23EF5}" sibTransId="{F5205771-1CDB-B648-A9B4-B44E926E7B4A}"/>
    <dgm:cxn modelId="{407FD355-2D59-7548-94BA-89B91A42FDB0}" type="presOf" srcId="{16F9AA91-B823-8E4B-A747-82B96D10E178}" destId="{8AFFD307-023A-0245-9627-A76CB40BC5E5}" srcOrd="0" destOrd="0" presId="urn:microsoft.com/office/officeart/2009/layout/CircleArrowProcess"/>
    <dgm:cxn modelId="{25636D80-F1E1-864B-B33E-419A959C2692}" type="presOf" srcId="{25D421D6-C82B-B546-B723-4B08D398D6A5}" destId="{3F8CC51A-8A7E-8547-BD25-D500325E1AEF}" srcOrd="0" destOrd="0" presId="urn:microsoft.com/office/officeart/2009/layout/CircleArrowProcess"/>
    <dgm:cxn modelId="{96955A6B-AD80-1A43-A020-915121ABCACE}" type="presOf" srcId="{007EBB31-5629-5741-A952-DB88F00D7F3E}" destId="{331B12E9-58CC-7A4F-B9D9-7BC01BB95A51}" srcOrd="0" destOrd="0" presId="urn:microsoft.com/office/officeart/2009/layout/CircleArrowProcess"/>
    <dgm:cxn modelId="{F89AA7FD-92D3-2B4A-80CB-0226E42C9391}" type="presOf" srcId="{14D36B21-8BEE-B346-91AE-778C9197944F}" destId="{0C9DA05B-B1D8-CA4F-ADA1-D0E33A7E56DD}" srcOrd="0" destOrd="0" presId="urn:microsoft.com/office/officeart/2009/layout/CircleArrowProcess"/>
    <dgm:cxn modelId="{82757A91-0D66-BB49-B4E5-593EAB80E0CE}" srcId="{007EBB31-5629-5741-A952-DB88F00D7F3E}" destId="{14D36B21-8BEE-B346-91AE-778C9197944F}" srcOrd="2" destOrd="0" parTransId="{B36209A2-EE9C-8B43-80A2-7739EBDBF8FF}" sibTransId="{AE69C6BE-2860-4647-A60F-4EE4F52238D7}"/>
    <dgm:cxn modelId="{D390F9D2-081A-8B4F-B5F9-56D568636AA2}" srcId="{007EBB31-5629-5741-A952-DB88F00D7F3E}" destId="{B2494CC2-FEDE-D440-A427-451EB603245F}" srcOrd="0" destOrd="0" parTransId="{FE5E8B30-06C5-334A-AA5F-DC40FEF7EBDC}" sibTransId="{008538FF-BF31-A94D-BBFB-E1200BCAC7A9}"/>
    <dgm:cxn modelId="{F740A182-074F-9841-BA1F-1BF0929EF474}" srcId="{007EBB31-5629-5741-A952-DB88F00D7F3E}" destId="{FCE5B604-6B2F-A347-A6ED-956124AF9E03}" srcOrd="3" destOrd="0" parTransId="{24649279-E8DE-E24E-8B8E-6465D4BA8EF2}" sibTransId="{4FC64856-BA32-F04D-BBE8-02D6E75ED6A8}"/>
    <dgm:cxn modelId="{CFB5DA41-DD9D-FD4D-9A90-BA3868592CF6}" type="presOf" srcId="{B2494CC2-FEDE-D440-A427-451EB603245F}" destId="{30E5C955-2E10-5747-9500-F1AB2D412E56}" srcOrd="0" destOrd="0" presId="urn:microsoft.com/office/officeart/2009/layout/CircleArrowProcess"/>
    <dgm:cxn modelId="{5B4CFEC1-E841-594D-9E39-5A80DF93374C}" srcId="{007EBB31-5629-5741-A952-DB88F00D7F3E}" destId="{25D421D6-C82B-B546-B723-4B08D398D6A5}" srcOrd="4" destOrd="0" parTransId="{F754F8EB-5875-7841-9820-D12B6B31FE15}" sibTransId="{F352E464-9CA1-DB42-98BE-65ACD191B1EF}"/>
    <dgm:cxn modelId="{AA8F7A28-F4EF-5648-B8E0-6A24AB73561B}" type="presOf" srcId="{FCE5B604-6B2F-A347-A6ED-956124AF9E03}" destId="{D43AE497-C750-8247-8C88-418A45C27CE9}" srcOrd="0" destOrd="0" presId="urn:microsoft.com/office/officeart/2009/layout/CircleArrowProcess"/>
    <dgm:cxn modelId="{012FD3CD-E303-5A4E-A345-B74CAC0618E6}" type="presParOf" srcId="{331B12E9-58CC-7A4F-B9D9-7BC01BB95A51}" destId="{608EA77D-19CD-7B4F-AFAB-E3E6D95AE568}" srcOrd="0" destOrd="0" presId="urn:microsoft.com/office/officeart/2009/layout/CircleArrowProcess"/>
    <dgm:cxn modelId="{FD74BD27-21D6-074F-BCB3-5D0D9C29A7AA}" type="presParOf" srcId="{608EA77D-19CD-7B4F-AFAB-E3E6D95AE568}" destId="{007E0EA2-C2D2-4946-A42A-4020ADABE20C}" srcOrd="0" destOrd="0" presId="urn:microsoft.com/office/officeart/2009/layout/CircleArrowProcess"/>
    <dgm:cxn modelId="{68CD64EF-8A81-2243-A7B7-23DF96C4F5D7}" type="presParOf" srcId="{331B12E9-58CC-7A4F-B9D9-7BC01BB95A51}" destId="{30E5C955-2E10-5747-9500-F1AB2D412E56}" srcOrd="1" destOrd="0" presId="urn:microsoft.com/office/officeart/2009/layout/CircleArrowProcess"/>
    <dgm:cxn modelId="{164A62CA-7ECE-A34D-8113-B040EDBEA6CE}" type="presParOf" srcId="{331B12E9-58CC-7A4F-B9D9-7BC01BB95A51}" destId="{D1443ED3-2DE5-0B43-8852-157DC319EA20}" srcOrd="2" destOrd="0" presId="urn:microsoft.com/office/officeart/2009/layout/CircleArrowProcess"/>
    <dgm:cxn modelId="{9F93502E-43F3-A74F-92DE-3957CA38078F}" type="presParOf" srcId="{D1443ED3-2DE5-0B43-8852-157DC319EA20}" destId="{5A4E2D68-2062-4F46-B30F-7B9B89E8448F}" srcOrd="0" destOrd="0" presId="urn:microsoft.com/office/officeart/2009/layout/CircleArrowProcess"/>
    <dgm:cxn modelId="{43C5293C-11BA-7C4C-B18B-540094291790}" type="presParOf" srcId="{331B12E9-58CC-7A4F-B9D9-7BC01BB95A51}" destId="{8AFFD307-023A-0245-9627-A76CB40BC5E5}" srcOrd="3" destOrd="0" presId="urn:microsoft.com/office/officeart/2009/layout/CircleArrowProcess"/>
    <dgm:cxn modelId="{264E66BB-2B5D-1547-BFA6-D651591198AC}" type="presParOf" srcId="{331B12E9-58CC-7A4F-B9D9-7BC01BB95A51}" destId="{B30B550E-92E7-A74C-A8F0-FC4981E8B958}" srcOrd="4" destOrd="0" presId="urn:microsoft.com/office/officeart/2009/layout/CircleArrowProcess"/>
    <dgm:cxn modelId="{9ED2ACDD-5D41-7240-B823-FD110E4CA035}" type="presParOf" srcId="{B30B550E-92E7-A74C-A8F0-FC4981E8B958}" destId="{E87F51CA-C16F-934D-BFDA-F36FDF08035C}" srcOrd="0" destOrd="0" presId="urn:microsoft.com/office/officeart/2009/layout/CircleArrowProcess"/>
    <dgm:cxn modelId="{439194D0-39F2-254B-B96E-4D8FCF6189AF}" type="presParOf" srcId="{331B12E9-58CC-7A4F-B9D9-7BC01BB95A51}" destId="{0C9DA05B-B1D8-CA4F-ADA1-D0E33A7E56DD}" srcOrd="5" destOrd="0" presId="urn:microsoft.com/office/officeart/2009/layout/CircleArrowProcess"/>
    <dgm:cxn modelId="{78C1D1D5-3D9A-2C45-8D8A-30982DBF9198}" type="presParOf" srcId="{331B12E9-58CC-7A4F-B9D9-7BC01BB95A51}" destId="{4788ABF0-3749-D044-9005-AEDF1842DBC0}" srcOrd="6" destOrd="0" presId="urn:microsoft.com/office/officeart/2009/layout/CircleArrowProcess"/>
    <dgm:cxn modelId="{3391AD1D-4E29-8B49-96E1-D17E6F26C1D0}" type="presParOf" srcId="{4788ABF0-3749-D044-9005-AEDF1842DBC0}" destId="{9C6F730F-574F-3E45-8EE2-93E00483CFA8}" srcOrd="0" destOrd="0" presId="urn:microsoft.com/office/officeart/2009/layout/CircleArrowProcess"/>
    <dgm:cxn modelId="{7E0140BE-07BA-F14C-B13A-A4F1B119DC70}" type="presParOf" srcId="{331B12E9-58CC-7A4F-B9D9-7BC01BB95A51}" destId="{D43AE497-C750-8247-8C88-418A45C27CE9}" srcOrd="7" destOrd="0" presId="urn:microsoft.com/office/officeart/2009/layout/CircleArrowProcess"/>
    <dgm:cxn modelId="{5EBD809E-8C14-FE49-A608-086F9071E8CE}" type="presParOf" srcId="{331B12E9-58CC-7A4F-B9D9-7BC01BB95A51}" destId="{DDCDD9C2-73FC-2E4B-91B5-2933FF56BB89}" srcOrd="8" destOrd="0" presId="urn:microsoft.com/office/officeart/2009/layout/CircleArrowProcess"/>
    <dgm:cxn modelId="{51252425-6053-A541-9D51-F6BE773F2FAC}" type="presParOf" srcId="{DDCDD9C2-73FC-2E4B-91B5-2933FF56BB89}" destId="{50AD510B-0165-3E46-89DC-5D014E673C25}" srcOrd="0" destOrd="0" presId="urn:microsoft.com/office/officeart/2009/layout/CircleArrowProcess"/>
    <dgm:cxn modelId="{CB0814CA-7430-F541-88B9-6B478FBC9C66}" type="presParOf" srcId="{331B12E9-58CC-7A4F-B9D9-7BC01BB95A51}" destId="{3F8CC51A-8A7E-8547-BD25-D500325E1AEF}"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482ED-F0C0-4922-A695-D9233C10CDF8}">
      <dsp:nvSpPr>
        <dsp:cNvPr id="0" name=""/>
        <dsp:cNvSpPr/>
      </dsp:nvSpPr>
      <dsp:spPr>
        <a:xfrm>
          <a:off x="629260" y="-460046"/>
          <a:ext cx="4109877" cy="3866039"/>
        </a:xfrm>
        <a:prstGeom prst="ellipse">
          <a:avLst/>
        </a:prstGeom>
        <a:gradFill rotWithShape="0">
          <a:gsLst>
            <a:gs pos="0">
              <a:schemeClr val="accent3">
                <a:shade val="80000"/>
                <a:alpha val="50000"/>
                <a:hueOff val="0"/>
                <a:satOff val="0"/>
                <a:lumOff val="0"/>
                <a:alphaOff val="0"/>
                <a:shade val="85000"/>
                <a:satMod val="130000"/>
              </a:schemeClr>
            </a:gs>
            <a:gs pos="34000">
              <a:schemeClr val="accent3">
                <a:shade val="80000"/>
                <a:alpha val="50000"/>
                <a:hueOff val="0"/>
                <a:satOff val="0"/>
                <a:lumOff val="0"/>
                <a:alphaOff val="0"/>
                <a:shade val="87000"/>
                <a:satMod val="125000"/>
              </a:schemeClr>
            </a:gs>
            <a:gs pos="70000">
              <a:schemeClr val="accent3">
                <a:shade val="80000"/>
                <a:alpha val="50000"/>
                <a:hueOff val="0"/>
                <a:satOff val="0"/>
                <a:lumOff val="0"/>
                <a:alphaOff val="0"/>
                <a:tint val="100000"/>
                <a:shade val="90000"/>
                <a:satMod val="130000"/>
              </a:schemeClr>
            </a:gs>
            <a:gs pos="100000">
              <a:schemeClr val="accent3">
                <a:shade val="80000"/>
                <a:alpha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1">
          <a:noAutofit/>
        </a:bodyPr>
        <a:lstStyle/>
        <a:p>
          <a:pPr lvl="0" algn="ctr" defTabSz="1244600">
            <a:lnSpc>
              <a:spcPct val="90000"/>
            </a:lnSpc>
            <a:spcBef>
              <a:spcPct val="0"/>
            </a:spcBef>
            <a:spcAft>
              <a:spcPct val="35000"/>
            </a:spcAft>
          </a:pPr>
          <a:r>
            <a:rPr lang="en-US" sz="2800" kern="1200" dirty="0">
              <a:solidFill>
                <a:srgbClr val="FF0000"/>
              </a:solidFill>
              <a:latin typeface="Franklin Gothic Medium" panose="020B0603020102020204" pitchFamily="34" charset="0"/>
            </a:rPr>
            <a:t>Education</a:t>
          </a:r>
        </a:p>
      </dsp:txBody>
      <dsp:txXfrm>
        <a:off x="1177244" y="216510"/>
        <a:ext cx="3013909" cy="1739717"/>
      </dsp:txXfrm>
    </dsp:sp>
    <dsp:sp modelId="{A90C7255-161C-4A4E-A936-76F114FF4940}">
      <dsp:nvSpPr>
        <dsp:cNvPr id="0" name=""/>
        <dsp:cNvSpPr/>
      </dsp:nvSpPr>
      <dsp:spPr>
        <a:xfrm>
          <a:off x="1719323" y="1051895"/>
          <a:ext cx="3877006" cy="3577847"/>
        </a:xfrm>
        <a:prstGeom prst="ellipse">
          <a:avLst/>
        </a:prstGeom>
        <a:gradFill rotWithShape="0">
          <a:gsLst>
            <a:gs pos="0">
              <a:schemeClr val="accent3">
                <a:shade val="80000"/>
                <a:alpha val="50000"/>
                <a:hueOff val="-22835"/>
                <a:satOff val="4844"/>
                <a:lumOff val="7379"/>
                <a:alphaOff val="0"/>
                <a:shade val="85000"/>
                <a:satMod val="130000"/>
              </a:schemeClr>
            </a:gs>
            <a:gs pos="34000">
              <a:schemeClr val="accent3">
                <a:shade val="80000"/>
                <a:alpha val="50000"/>
                <a:hueOff val="-22835"/>
                <a:satOff val="4844"/>
                <a:lumOff val="7379"/>
                <a:alphaOff val="0"/>
                <a:shade val="87000"/>
                <a:satMod val="125000"/>
              </a:schemeClr>
            </a:gs>
            <a:gs pos="70000">
              <a:schemeClr val="accent3">
                <a:shade val="80000"/>
                <a:alpha val="50000"/>
                <a:hueOff val="-22835"/>
                <a:satOff val="4844"/>
                <a:lumOff val="7379"/>
                <a:alphaOff val="0"/>
                <a:tint val="100000"/>
                <a:shade val="90000"/>
                <a:satMod val="130000"/>
              </a:schemeClr>
            </a:gs>
            <a:gs pos="100000">
              <a:schemeClr val="accent3">
                <a:shade val="80000"/>
                <a:alpha val="50000"/>
                <a:hueOff val="-22835"/>
                <a:satOff val="4844"/>
                <a:lumOff val="73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r" defTabSz="1244600">
            <a:lnSpc>
              <a:spcPct val="90000"/>
            </a:lnSpc>
            <a:spcBef>
              <a:spcPct val="0"/>
            </a:spcBef>
            <a:spcAft>
              <a:spcPct val="35000"/>
            </a:spcAft>
          </a:pPr>
          <a:r>
            <a:rPr lang="en-US" sz="2800" kern="1200" dirty="0">
              <a:solidFill>
                <a:srgbClr val="FF0000"/>
              </a:solidFill>
              <a:latin typeface="Franklin Gothic Medium" panose="020B0603020102020204" pitchFamily="34" charset="0"/>
            </a:rPr>
            <a:t>Service</a:t>
          </a:r>
          <a:r>
            <a:rPr lang="en-US" sz="5300" kern="1200" dirty="0"/>
            <a:t> </a:t>
          </a:r>
        </a:p>
      </dsp:txBody>
      <dsp:txXfrm>
        <a:off x="2905040" y="1976173"/>
        <a:ext cx="2326203" cy="1967816"/>
      </dsp:txXfrm>
    </dsp:sp>
    <dsp:sp modelId="{38F9EF4F-F788-4E91-ADE6-A7F68825FD9A}">
      <dsp:nvSpPr>
        <dsp:cNvPr id="0" name=""/>
        <dsp:cNvSpPr/>
      </dsp:nvSpPr>
      <dsp:spPr>
        <a:xfrm>
          <a:off x="-198429" y="1033117"/>
          <a:ext cx="3863223" cy="3615405"/>
        </a:xfrm>
        <a:prstGeom prst="ellipse">
          <a:avLst/>
        </a:prstGeom>
        <a:gradFill rotWithShape="0">
          <a:gsLst>
            <a:gs pos="0">
              <a:schemeClr val="accent3">
                <a:shade val="80000"/>
                <a:alpha val="50000"/>
                <a:hueOff val="-45670"/>
                <a:satOff val="9688"/>
                <a:lumOff val="14757"/>
                <a:alphaOff val="0"/>
                <a:shade val="85000"/>
                <a:satMod val="130000"/>
              </a:schemeClr>
            </a:gs>
            <a:gs pos="34000">
              <a:schemeClr val="accent3">
                <a:shade val="80000"/>
                <a:alpha val="50000"/>
                <a:hueOff val="-45670"/>
                <a:satOff val="9688"/>
                <a:lumOff val="14757"/>
                <a:alphaOff val="0"/>
                <a:shade val="87000"/>
                <a:satMod val="125000"/>
              </a:schemeClr>
            </a:gs>
            <a:gs pos="70000">
              <a:schemeClr val="accent3">
                <a:shade val="80000"/>
                <a:alpha val="50000"/>
                <a:hueOff val="-45670"/>
                <a:satOff val="9688"/>
                <a:lumOff val="14757"/>
                <a:alphaOff val="0"/>
                <a:tint val="100000"/>
                <a:shade val="90000"/>
                <a:satMod val="130000"/>
              </a:schemeClr>
            </a:gs>
            <a:gs pos="100000">
              <a:schemeClr val="accent3">
                <a:shade val="80000"/>
                <a:alpha val="50000"/>
                <a:hueOff val="-45670"/>
                <a:satOff val="9688"/>
                <a:lumOff val="147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l" defTabSz="1244600">
            <a:lnSpc>
              <a:spcPct val="90000"/>
            </a:lnSpc>
            <a:spcBef>
              <a:spcPct val="0"/>
            </a:spcBef>
            <a:spcAft>
              <a:spcPct val="35000"/>
            </a:spcAft>
          </a:pPr>
          <a:r>
            <a:rPr lang="en-US" sz="2800" kern="1200" dirty="0">
              <a:solidFill>
                <a:srgbClr val="FF0000"/>
              </a:solidFill>
              <a:latin typeface="Franklin Gothic Medium" panose="020B0603020102020204" pitchFamily="34" charset="0"/>
            </a:rPr>
            <a:t>Research</a:t>
          </a:r>
        </a:p>
      </dsp:txBody>
      <dsp:txXfrm>
        <a:off x="165357" y="1967097"/>
        <a:ext cx="2317934" cy="1988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E0EA2-C2D2-4946-A42A-4020ADABE20C}">
      <dsp:nvSpPr>
        <dsp:cNvPr id="0" name=""/>
        <dsp:cNvSpPr/>
      </dsp:nvSpPr>
      <dsp:spPr>
        <a:xfrm>
          <a:off x="2210439" y="0"/>
          <a:ext cx="1801892" cy="180198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5C955-2E10-5747-9500-F1AB2D412E56}">
      <dsp:nvSpPr>
        <dsp:cNvPr id="0" name=""/>
        <dsp:cNvSpPr/>
      </dsp:nvSpPr>
      <dsp:spPr>
        <a:xfrm>
          <a:off x="2608268" y="445459"/>
          <a:ext cx="1005557" cy="91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Presented with a project</a:t>
          </a:r>
        </a:p>
      </dsp:txBody>
      <dsp:txXfrm>
        <a:off x="2608268" y="445459"/>
        <a:ext cx="1005557" cy="916880"/>
      </dsp:txXfrm>
    </dsp:sp>
    <dsp:sp modelId="{5A4E2D68-2062-4F46-B30F-7B9B89E8448F}">
      <dsp:nvSpPr>
        <dsp:cNvPr id="0" name=""/>
        <dsp:cNvSpPr/>
      </dsp:nvSpPr>
      <dsp:spPr>
        <a:xfrm>
          <a:off x="1709857" y="1035354"/>
          <a:ext cx="1801892" cy="1801982"/>
        </a:xfrm>
        <a:prstGeom prst="leftCircularArrow">
          <a:avLst>
            <a:gd name="adj1" fmla="val 10980"/>
            <a:gd name="adj2" fmla="val 1142322"/>
            <a:gd name="adj3" fmla="val 6300000"/>
            <a:gd name="adj4" fmla="val 18900000"/>
            <a:gd name="adj5" fmla="val 12500"/>
          </a:avLst>
        </a:prstGeom>
        <a:solidFill>
          <a:schemeClr val="accent2">
            <a:hueOff val="184233"/>
            <a:satOff val="-2724"/>
            <a:lumOff val="137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FD307-023A-0245-9627-A76CB40BC5E5}">
      <dsp:nvSpPr>
        <dsp:cNvPr id="0" name=""/>
        <dsp:cNvSpPr/>
      </dsp:nvSpPr>
      <dsp:spPr>
        <a:xfrm>
          <a:off x="2105658" y="1690304"/>
          <a:ext cx="1005557" cy="50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Review relevant materials</a:t>
          </a:r>
        </a:p>
      </dsp:txBody>
      <dsp:txXfrm>
        <a:off x="2105658" y="1690304"/>
        <a:ext cx="1005557" cy="502554"/>
      </dsp:txXfrm>
    </dsp:sp>
    <dsp:sp modelId="{E87F51CA-C16F-934D-BFDA-F36FDF08035C}">
      <dsp:nvSpPr>
        <dsp:cNvPr id="0" name=""/>
        <dsp:cNvSpPr/>
      </dsp:nvSpPr>
      <dsp:spPr>
        <a:xfrm>
          <a:off x="2210439" y="2075363"/>
          <a:ext cx="1801892" cy="1801982"/>
        </a:xfrm>
        <a:prstGeom prst="circularArrow">
          <a:avLst>
            <a:gd name="adj1" fmla="val 10980"/>
            <a:gd name="adj2" fmla="val 1142322"/>
            <a:gd name="adj3" fmla="val 4500000"/>
            <a:gd name="adj4" fmla="val 13500000"/>
            <a:gd name="adj5" fmla="val 12500"/>
          </a:avLst>
        </a:prstGeom>
        <a:solidFill>
          <a:schemeClr val="accent2">
            <a:hueOff val="368466"/>
            <a:satOff val="-5447"/>
            <a:lumOff val="2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DA05B-B1D8-CA4F-ADA1-D0E33A7E56DD}">
      <dsp:nvSpPr>
        <dsp:cNvPr id="0" name=""/>
        <dsp:cNvSpPr/>
      </dsp:nvSpPr>
      <dsp:spPr>
        <a:xfrm>
          <a:off x="2608268" y="2727404"/>
          <a:ext cx="1005557" cy="50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Engage in practice sessions</a:t>
          </a:r>
        </a:p>
      </dsp:txBody>
      <dsp:txXfrm>
        <a:off x="2608268" y="2727404"/>
        <a:ext cx="1005557" cy="502554"/>
      </dsp:txXfrm>
    </dsp:sp>
    <dsp:sp modelId="{9C6F730F-574F-3E45-8EE2-93E00483CFA8}">
      <dsp:nvSpPr>
        <dsp:cNvPr id="0" name=""/>
        <dsp:cNvSpPr/>
      </dsp:nvSpPr>
      <dsp:spPr>
        <a:xfrm>
          <a:off x="1709857" y="3112463"/>
          <a:ext cx="1801892" cy="1801982"/>
        </a:xfrm>
        <a:prstGeom prst="leftCircularArrow">
          <a:avLst>
            <a:gd name="adj1" fmla="val 10980"/>
            <a:gd name="adj2" fmla="val 1142322"/>
            <a:gd name="adj3" fmla="val 6300000"/>
            <a:gd name="adj4" fmla="val 18900000"/>
            <a:gd name="adj5" fmla="val 12500"/>
          </a:avLst>
        </a:prstGeom>
        <a:solidFill>
          <a:schemeClr val="accent2">
            <a:hueOff val="552699"/>
            <a:satOff val="-8171"/>
            <a:lumOff val="413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AE497-C750-8247-8C88-418A45C27CE9}">
      <dsp:nvSpPr>
        <dsp:cNvPr id="0" name=""/>
        <dsp:cNvSpPr/>
      </dsp:nvSpPr>
      <dsp:spPr>
        <a:xfrm>
          <a:off x="2105658" y="3765085"/>
          <a:ext cx="1005557" cy="50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Become well-versed in a project</a:t>
          </a:r>
        </a:p>
      </dsp:txBody>
      <dsp:txXfrm>
        <a:off x="2105658" y="3765085"/>
        <a:ext cx="1005557" cy="502554"/>
      </dsp:txXfrm>
    </dsp:sp>
    <dsp:sp modelId="{50AD510B-0165-3E46-89DC-5D014E673C25}">
      <dsp:nvSpPr>
        <dsp:cNvPr id="0" name=""/>
        <dsp:cNvSpPr/>
      </dsp:nvSpPr>
      <dsp:spPr>
        <a:xfrm>
          <a:off x="2338542" y="4267640"/>
          <a:ext cx="1548052" cy="1548960"/>
        </a:xfrm>
        <a:prstGeom prst="blockArc">
          <a:avLst>
            <a:gd name="adj1" fmla="val 13500000"/>
            <a:gd name="adj2" fmla="val 10800000"/>
            <a:gd name="adj3" fmla="val 12740"/>
          </a:avLst>
        </a:prstGeom>
        <a:solidFill>
          <a:schemeClr val="accent2">
            <a:hueOff val="736932"/>
            <a:satOff val="-10894"/>
            <a:lumOff val="5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CC51A-8A7E-8547-BD25-D500325E1AEF}">
      <dsp:nvSpPr>
        <dsp:cNvPr id="0" name=""/>
        <dsp:cNvSpPr/>
      </dsp:nvSpPr>
      <dsp:spPr>
        <a:xfrm>
          <a:off x="2608268" y="4802767"/>
          <a:ext cx="1005557" cy="50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Take the lead on a project</a:t>
          </a:r>
        </a:p>
      </dsp:txBody>
      <dsp:txXfrm>
        <a:off x="2608268" y="4802767"/>
        <a:ext cx="1005557" cy="5025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2873F-91B4-B548-93E7-46A7042F97F4}" type="datetimeFigureOut">
              <a:rPr lang="en-US" smtClean="0"/>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85EB4-2256-B642-9D66-72EBDDC3F18E}" type="slidenum">
              <a:rPr lang="en-US" smtClean="0"/>
              <a:t>‹#›</a:t>
            </a:fld>
            <a:endParaRPr lang="en-US" dirty="0"/>
          </a:p>
        </p:txBody>
      </p:sp>
    </p:spTree>
    <p:extLst>
      <p:ext uri="{BB962C8B-B14F-4D97-AF65-F5344CB8AC3E}">
        <p14:creationId xmlns:p14="http://schemas.microsoft.com/office/powerpoint/2010/main" val="147538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MENTORSHIP: Venn Diagram (Humberto)</a:t>
            </a:r>
            <a:endParaRPr lang="en-US" dirty="0"/>
          </a:p>
        </p:txBody>
      </p:sp>
      <p:sp>
        <p:nvSpPr>
          <p:cNvPr id="4" name="Slide Number Placeholder 3"/>
          <p:cNvSpPr>
            <a:spLocks noGrp="1"/>
          </p:cNvSpPr>
          <p:nvPr>
            <p:ph type="sldNum" sz="quarter" idx="10"/>
          </p:nvPr>
        </p:nvSpPr>
        <p:spPr/>
        <p:txBody>
          <a:bodyPr/>
          <a:lstStyle/>
          <a:p>
            <a:fld id="{5D685EB4-2256-B642-9D66-72EBDDC3F18E}" type="slidenum">
              <a:rPr lang="en-US" smtClean="0"/>
              <a:t>1</a:t>
            </a:fld>
            <a:endParaRPr lang="en-US" dirty="0"/>
          </a:p>
        </p:txBody>
      </p:sp>
    </p:spTree>
    <p:extLst>
      <p:ext uri="{BB962C8B-B14F-4D97-AF65-F5344CB8AC3E}">
        <p14:creationId xmlns:p14="http://schemas.microsoft.com/office/powerpoint/2010/main" val="104929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27F2D-9563-4145-9697-2AEE0A6FD399}" type="slidenum">
              <a:rPr lang="en-US" smtClean="0"/>
              <a:t>19</a:t>
            </a:fld>
            <a:endParaRPr lang="en-US" dirty="0"/>
          </a:p>
        </p:txBody>
      </p:sp>
    </p:spTree>
    <p:extLst>
      <p:ext uri="{BB962C8B-B14F-4D97-AF65-F5344CB8AC3E}">
        <p14:creationId xmlns:p14="http://schemas.microsoft.com/office/powerpoint/2010/main" val="36719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85EB4-2256-B642-9D66-72EBDDC3F18E}" type="slidenum">
              <a:rPr lang="en-US" smtClean="0"/>
              <a:t>21</a:t>
            </a:fld>
            <a:endParaRPr lang="en-US" dirty="0"/>
          </a:p>
        </p:txBody>
      </p:sp>
    </p:spTree>
    <p:extLst>
      <p:ext uri="{BB962C8B-B14F-4D97-AF65-F5344CB8AC3E}">
        <p14:creationId xmlns:p14="http://schemas.microsoft.com/office/powerpoint/2010/main" val="348357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27F2D-9563-4145-9697-2AEE0A6FD399}" type="slidenum">
              <a:rPr lang="en-US" smtClean="0"/>
              <a:t>22</a:t>
            </a:fld>
            <a:endParaRPr lang="en-US" dirty="0"/>
          </a:p>
        </p:txBody>
      </p:sp>
    </p:spTree>
    <p:extLst>
      <p:ext uri="{BB962C8B-B14F-4D97-AF65-F5344CB8AC3E}">
        <p14:creationId xmlns:p14="http://schemas.microsoft.com/office/powerpoint/2010/main" val="30471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27F2D-9563-4145-9697-2AEE0A6FD399}" type="slidenum">
              <a:rPr lang="en-US" smtClean="0"/>
              <a:t>23</a:t>
            </a:fld>
            <a:endParaRPr lang="en-US" dirty="0"/>
          </a:p>
        </p:txBody>
      </p:sp>
    </p:spTree>
    <p:extLst>
      <p:ext uri="{BB962C8B-B14F-4D97-AF65-F5344CB8AC3E}">
        <p14:creationId xmlns:p14="http://schemas.microsoft.com/office/powerpoint/2010/main" val="37248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27F2D-9563-4145-9697-2AEE0A6FD399}" type="slidenum">
              <a:rPr lang="en-US" smtClean="0"/>
              <a:t>24</a:t>
            </a:fld>
            <a:endParaRPr lang="en-US" dirty="0"/>
          </a:p>
        </p:txBody>
      </p:sp>
    </p:spTree>
    <p:extLst>
      <p:ext uri="{BB962C8B-B14F-4D97-AF65-F5344CB8AC3E}">
        <p14:creationId xmlns:p14="http://schemas.microsoft.com/office/powerpoint/2010/main" val="40753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{Luis lead} </a:t>
            </a:r>
          </a:p>
        </p:txBody>
      </p:sp>
      <p:sp>
        <p:nvSpPr>
          <p:cNvPr id="4" name="Slide Number Placeholder 3"/>
          <p:cNvSpPr>
            <a:spLocks noGrp="1"/>
          </p:cNvSpPr>
          <p:nvPr>
            <p:ph type="sldNum" sz="quarter" idx="5"/>
          </p:nvPr>
        </p:nvSpPr>
        <p:spPr/>
        <p:txBody>
          <a:bodyPr/>
          <a:lstStyle/>
          <a:p>
            <a:fld id="{5D685EB4-2256-B642-9D66-72EBDDC3F18E}" type="slidenum">
              <a:rPr lang="en-US" smtClean="0"/>
              <a:t>25</a:t>
            </a:fld>
            <a:endParaRPr lang="en-US" dirty="0"/>
          </a:p>
        </p:txBody>
      </p:sp>
    </p:spTree>
    <p:extLst>
      <p:ext uri="{BB962C8B-B14F-4D97-AF65-F5344CB8AC3E}">
        <p14:creationId xmlns:p14="http://schemas.microsoft.com/office/powerpoint/2010/main" val="62174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{Luis lead} </a:t>
            </a:r>
          </a:p>
        </p:txBody>
      </p:sp>
      <p:sp>
        <p:nvSpPr>
          <p:cNvPr id="4" name="Slide Number Placeholder 3"/>
          <p:cNvSpPr>
            <a:spLocks noGrp="1"/>
          </p:cNvSpPr>
          <p:nvPr>
            <p:ph type="sldNum" sz="quarter" idx="5"/>
          </p:nvPr>
        </p:nvSpPr>
        <p:spPr/>
        <p:txBody>
          <a:bodyPr/>
          <a:lstStyle/>
          <a:p>
            <a:fld id="{5D685EB4-2256-B642-9D66-72EBDDC3F18E}" type="slidenum">
              <a:rPr lang="en-US" smtClean="0"/>
              <a:t>26</a:t>
            </a:fld>
            <a:endParaRPr lang="en-US" dirty="0"/>
          </a:p>
        </p:txBody>
      </p:sp>
    </p:spTree>
    <p:extLst>
      <p:ext uri="{BB962C8B-B14F-4D97-AF65-F5344CB8AC3E}">
        <p14:creationId xmlns:p14="http://schemas.microsoft.com/office/powerpoint/2010/main" val="102114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85EB4-2256-B642-9D66-72EBDDC3F18E}" type="slidenum">
              <a:rPr lang="en-US" smtClean="0"/>
              <a:t>3</a:t>
            </a:fld>
            <a:endParaRPr lang="en-US" dirty="0"/>
          </a:p>
        </p:txBody>
      </p:sp>
    </p:spTree>
    <p:extLst>
      <p:ext uri="{BB962C8B-B14F-4D97-AF65-F5344CB8AC3E}">
        <p14:creationId xmlns:p14="http://schemas.microsoft.com/office/powerpoint/2010/main" val="14093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85EB4-2256-B642-9D66-72EBDDC3F18E}" type="slidenum">
              <a:rPr lang="en-US" smtClean="0"/>
              <a:t>5</a:t>
            </a:fld>
            <a:endParaRPr lang="en-US" dirty="0"/>
          </a:p>
        </p:txBody>
      </p:sp>
    </p:spTree>
    <p:extLst>
      <p:ext uri="{BB962C8B-B14F-4D97-AF65-F5344CB8AC3E}">
        <p14:creationId xmlns:p14="http://schemas.microsoft.com/office/powerpoint/2010/main" val="266869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buFont typeface="Arial" charset="0"/>
              <a:buChar char="•"/>
            </a:pPr>
            <a:r>
              <a:rPr lang="en-US" dirty="0"/>
              <a:t>African Americans/Blacks have the highest cancer deaths rates compared to any other race/etnciity group  at 177.5 per 100,00 (Cancer.Gov)</a:t>
            </a:r>
          </a:p>
          <a:p>
            <a:pPr lvl="4">
              <a:buFont typeface="Arial" charset="0"/>
              <a:buChar char="•"/>
            </a:pPr>
            <a:endParaRPr lang="en-US" dirty="0"/>
          </a:p>
          <a:p>
            <a:pPr lvl="4">
              <a:buFont typeface="Arial" charset="0"/>
              <a:buChar char="•"/>
            </a:pPr>
            <a:r>
              <a:rPr lang="en-US" dirty="0"/>
              <a:t> Black men have the highest rate of new cancer diagnoses at 515 per 100,00 compared to Asian/Pascific Islander women that have the lowest cancer diagnoses.</a:t>
            </a:r>
          </a:p>
        </p:txBody>
      </p:sp>
      <p:sp>
        <p:nvSpPr>
          <p:cNvPr id="4" name="Slide Number Placeholder 3"/>
          <p:cNvSpPr>
            <a:spLocks noGrp="1"/>
          </p:cNvSpPr>
          <p:nvPr>
            <p:ph type="sldNum" sz="quarter" idx="10"/>
          </p:nvPr>
        </p:nvSpPr>
        <p:spPr/>
        <p:txBody>
          <a:bodyPr/>
          <a:lstStyle/>
          <a:p>
            <a:fld id="{5D685EB4-2256-B642-9D66-72EBDDC3F18E}" type="slidenum">
              <a:rPr lang="en-US" smtClean="0"/>
              <a:t>8</a:t>
            </a:fld>
            <a:endParaRPr lang="en-US" dirty="0"/>
          </a:p>
        </p:txBody>
      </p:sp>
    </p:spTree>
    <p:extLst>
      <p:ext uri="{BB962C8B-B14F-4D97-AF65-F5344CB8AC3E}">
        <p14:creationId xmlns:p14="http://schemas.microsoft.com/office/powerpoint/2010/main" val="21395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85EB4-2256-B642-9D66-72EBDDC3F18E}" type="slidenum">
              <a:rPr lang="en-US" smtClean="0"/>
              <a:t>9</a:t>
            </a:fld>
            <a:endParaRPr lang="en-US" dirty="0"/>
          </a:p>
        </p:txBody>
      </p:sp>
    </p:spTree>
    <p:extLst>
      <p:ext uri="{BB962C8B-B14F-4D97-AF65-F5344CB8AC3E}">
        <p14:creationId xmlns:p14="http://schemas.microsoft.com/office/powerpoint/2010/main" val="8467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85EB4-2256-B642-9D66-72EBDDC3F18E}" type="slidenum">
              <a:rPr lang="en-US" smtClean="0"/>
              <a:t>10</a:t>
            </a:fld>
            <a:endParaRPr lang="en-US" dirty="0"/>
          </a:p>
        </p:txBody>
      </p:sp>
    </p:spTree>
    <p:extLst>
      <p:ext uri="{BB962C8B-B14F-4D97-AF65-F5344CB8AC3E}">
        <p14:creationId xmlns:p14="http://schemas.microsoft.com/office/powerpoint/2010/main" val="393541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 Mentoring Chat (Public Health 101): </a:t>
            </a:r>
            <a:r>
              <a:rPr lang="en-US" sz="1200" b="0" i="0" u="none" strike="noStrike" kern="1200" dirty="0">
                <a:solidFill>
                  <a:schemeClr val="tx1"/>
                </a:solidFill>
                <a:effectLst/>
                <a:latin typeface="+mn-lt"/>
                <a:ea typeface="+mn-ea"/>
                <a:cs typeface="+mn-cs"/>
              </a:rPr>
              <a:t>How do we support </a:t>
            </a:r>
            <a:r>
              <a:rPr lang="en-US" sz="1200" b="1" i="0" u="none" strike="noStrike" kern="1200" dirty="0">
                <a:solidFill>
                  <a:schemeClr val="tx1"/>
                </a:solidFill>
                <a:effectLst/>
                <a:latin typeface="+mn-lt"/>
                <a:ea typeface="+mn-ea"/>
                <a:cs typeface="+mn-cs"/>
              </a:rPr>
              <a:t>Service</a:t>
            </a:r>
            <a:r>
              <a:rPr lang="en-US" sz="1200" b="0" i="0" u="none" strike="noStrike" kern="1200" dirty="0">
                <a:solidFill>
                  <a:schemeClr val="tx1"/>
                </a:solidFill>
                <a:effectLst/>
                <a:latin typeface="+mn-lt"/>
                <a:ea typeface="+mn-ea"/>
                <a:cs typeface="+mn-cs"/>
              </a:rPr>
              <a:t> - through our Research and Educational Activities.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Service</a:t>
            </a:r>
            <a:r>
              <a:rPr lang="en-US" sz="1200" b="0" i="0" u="none" strike="noStrike" kern="1200" dirty="0">
                <a:solidFill>
                  <a:schemeClr val="tx1"/>
                </a:solidFill>
                <a:effectLst/>
                <a:latin typeface="+mn-lt"/>
                <a:ea typeface="+mn-ea"/>
                <a:cs typeface="+mn-cs"/>
              </a:rPr>
              <a:t> is a form of giving back and inspiring the next generation of public health advocates or health care professionals. </a:t>
            </a:r>
          </a:p>
          <a:p>
            <a:r>
              <a:rPr lang="en-US" sz="1200" b="0" i="0" u="none" strike="noStrike" kern="1200" dirty="0">
                <a:solidFill>
                  <a:schemeClr val="tx1"/>
                </a:solidFill>
                <a:effectLst/>
                <a:latin typeface="+mn-lt"/>
                <a:ea typeface="+mn-ea"/>
                <a:cs typeface="+mn-cs"/>
              </a:rPr>
              <a:t>We hosted a Mentoring Chat with High School Students in Spring and Fall 2020 to help them understand the role of public health and maybe foster that imagination for the profession and the sciences. They would be the next Fauci.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plan to run the COVID-19 Bilingual Education video as a PSA or interviews with the Spanish Media in the Tri-State Area. The goal is to create awareness about COVID-19 safety measures and vaccination in their language of choice, Spanish. </a:t>
            </a:r>
          </a:p>
          <a:p>
            <a:r>
              <a:rPr lang="en-US" sz="1200" b="0" i="0" u="none" strike="noStrike" kern="1200" dirty="0">
                <a:solidFill>
                  <a:schemeClr val="tx1"/>
                </a:solidFill>
                <a:effectLst/>
                <a:latin typeface="+mn-lt"/>
                <a:ea typeface="+mn-ea"/>
                <a:cs typeface="+mn-cs"/>
              </a:rPr>
              <a:t>Finally, we launched a vaccination campaign to bring awareness about vaccination in English, Spanish and Portuguese from community members who already got the vaccine.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am going to leave you all with a quote, </a:t>
            </a:r>
            <a:r>
              <a:rPr lang="en-US" sz="1200" b="1" i="0" u="none" strike="noStrike" kern="1200" dirty="0">
                <a:solidFill>
                  <a:schemeClr val="tx1"/>
                </a:solidFill>
                <a:effectLst/>
                <a:latin typeface="+mn-lt"/>
                <a:ea typeface="+mn-ea"/>
                <a:cs typeface="+mn-cs"/>
              </a:rPr>
              <a:t>Service</a:t>
            </a:r>
            <a:r>
              <a:rPr lang="en-US" sz="1200" b="0" i="0" u="none" strike="noStrike" kern="1200" dirty="0">
                <a:solidFill>
                  <a:schemeClr val="tx1"/>
                </a:solidFill>
                <a:effectLst/>
                <a:latin typeface="+mn-lt"/>
                <a:ea typeface="+mn-ea"/>
                <a:cs typeface="+mn-cs"/>
              </a:rPr>
              <a:t> is a small act when multiplied by millions of people, can transform the world.” Howard Zinn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we are doing is a small act; hoping to transform our local footprint into a global impact. This is what CHJL is all about.  </a:t>
            </a:r>
          </a:p>
          <a:p>
            <a:endParaRPr lang="en-US" dirty="0"/>
          </a:p>
          <a:p>
            <a:endParaRPr lang="en-US" dirty="0"/>
          </a:p>
          <a:p>
            <a:r>
              <a:rPr lang="en-US" dirty="0"/>
              <a:t>Education – (slides 14 and 15)</a:t>
            </a:r>
          </a:p>
          <a:p>
            <a:r>
              <a:rPr lang="en-US" dirty="0"/>
              <a:t>Research – add colorectal cancer screening; add covid-19 autocomplete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685EB4-2256-B642-9D66-72EBDDC3F18E}" type="slidenum">
              <a:rPr lang="en-US" smtClean="0"/>
              <a:t>13</a:t>
            </a:fld>
            <a:endParaRPr lang="en-US" dirty="0"/>
          </a:p>
        </p:txBody>
      </p:sp>
    </p:spTree>
    <p:extLst>
      <p:ext uri="{BB962C8B-B14F-4D97-AF65-F5344CB8AC3E}">
        <p14:creationId xmlns:p14="http://schemas.microsoft.com/office/powerpoint/2010/main" val="167417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 this session we’ll be covering the training process for one of our projects here at the lab that is generalizable to everything we work on, simulate one of our activities, and present some of the deliverables produced by members of our team. </a:t>
            </a:r>
          </a:p>
        </p:txBody>
      </p:sp>
      <p:sp>
        <p:nvSpPr>
          <p:cNvPr id="4" name="Slide Number Placeholder 3"/>
          <p:cNvSpPr>
            <a:spLocks noGrp="1"/>
          </p:cNvSpPr>
          <p:nvPr>
            <p:ph type="sldNum" sz="quarter" idx="5"/>
          </p:nvPr>
        </p:nvSpPr>
        <p:spPr/>
        <p:txBody>
          <a:bodyPr/>
          <a:lstStyle/>
          <a:p>
            <a:fld id="{3EF27F2D-9563-4145-9697-2AEE0A6FD399}" type="slidenum">
              <a:rPr lang="en-US" smtClean="0"/>
              <a:t>16</a:t>
            </a:fld>
            <a:endParaRPr lang="en-US" dirty="0"/>
          </a:p>
        </p:txBody>
      </p:sp>
    </p:spTree>
    <p:extLst>
      <p:ext uri="{BB962C8B-B14F-4D97-AF65-F5344CB8AC3E}">
        <p14:creationId xmlns:p14="http://schemas.microsoft.com/office/powerpoint/2010/main" val="188090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launching a study, both staff and interns:</a:t>
            </a:r>
          </a:p>
          <a:p>
            <a:pPr marL="171450" indent="-171450">
              <a:buFont typeface="Arial" panose="020B0604020202020204" pitchFamily="34" charset="0"/>
              <a:buChar char="•"/>
            </a:pPr>
            <a:r>
              <a:rPr lang="en-US" dirty="0"/>
              <a:t>May be asked to complete literature analyses</a:t>
            </a:r>
          </a:p>
          <a:p>
            <a:pPr marL="171450" indent="-171450">
              <a:buFont typeface="Arial" panose="020B0604020202020204" pitchFamily="34" charset="0"/>
              <a:buChar char="•"/>
            </a:pPr>
            <a:r>
              <a:rPr lang="en-US" dirty="0"/>
              <a:t>Review the interview / focus group guide</a:t>
            </a:r>
          </a:p>
          <a:p>
            <a:pPr marL="171450" indent="-171450">
              <a:buFont typeface="Arial" panose="020B0604020202020204" pitchFamily="34" charset="0"/>
              <a:buChar char="•"/>
            </a:pPr>
            <a:r>
              <a:rPr lang="en-US" dirty="0"/>
              <a:t>Review the study protocol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Using these resources, staff and interns become versed in the study and engage in practice runs to familiarize themselves with facilitating data collection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During the data collection phase, staff and interns take the lead on facilitating interviews and focus groups while a senior member of the lab is on call for support and to ensure things are operating smoothly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analysis is also spearheaded by staff and interns with senior members overseeing the process to ensure tasks (e.g., transcription, creation of codebooks, running statistical analyses) are being completed satisfactorily</a:t>
            </a:r>
          </a:p>
          <a:p>
            <a:endParaRPr lang="en-US" dirty="0"/>
          </a:p>
        </p:txBody>
      </p:sp>
      <p:sp>
        <p:nvSpPr>
          <p:cNvPr id="4" name="Slide Number Placeholder 3"/>
          <p:cNvSpPr>
            <a:spLocks noGrp="1"/>
          </p:cNvSpPr>
          <p:nvPr>
            <p:ph type="sldNum" sz="quarter" idx="5"/>
          </p:nvPr>
        </p:nvSpPr>
        <p:spPr/>
        <p:txBody>
          <a:bodyPr/>
          <a:lstStyle/>
          <a:p>
            <a:fld id="{3EF27F2D-9563-4145-9697-2AEE0A6FD399}" type="slidenum">
              <a:rPr lang="en-US" smtClean="0"/>
              <a:t>18</a:t>
            </a:fld>
            <a:endParaRPr lang="en-US" dirty="0"/>
          </a:p>
        </p:txBody>
      </p:sp>
    </p:spTree>
    <p:extLst>
      <p:ext uri="{BB962C8B-B14F-4D97-AF65-F5344CB8AC3E}">
        <p14:creationId xmlns:p14="http://schemas.microsoft.com/office/powerpoint/2010/main" val="145607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llev.com/noahs888"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nord6?utm_content=attributionCopyText&amp;utm_medium=referral&amp;utm_source=pexels" TargetMode="External"/><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hyperlink" Target="https://www.pexels.com/photo/balancing-rock-formation-816377/?utm_content=attributionCopyText&amp;utm_medium=referral&amp;utm_source=pexe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4.png"/><Relationship Id="rId4" Type="http://schemas.openxmlformats.org/officeDocument/2006/relationships/image" Target="../media/image13.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nord6?utm_content=attributionCopyText&amp;utm_medium=referral&amp;utm_source=pexels" TargetMode="External"/><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hyperlink" Target="https://www.pexels.com/photo/balancing-rock-formation-816377/?utm_content=attributionCopyText&amp;utm_medium=referral&amp;utm_source=pexel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ZLJ9FjNZneo?feature=oembed"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Cancer Health Justice Lab: Increasing Diversity through Mentorship, Education, Training, and Service</a:t>
            </a:r>
          </a:p>
          <a:p>
            <a:pPr algn="ctr"/>
            <a:endParaRPr lang="en-US" dirty="0"/>
          </a:p>
        </p:txBody>
      </p:sp>
      <p:pic>
        <p:nvPicPr>
          <p:cNvPr id="4" name="Picture 3">
            <a:extLst>
              <a:ext uri="{FF2B5EF4-FFF2-40B4-BE49-F238E27FC236}">
                <a16:creationId xmlns:a16="http://schemas.microsoft.com/office/drawing/2014/main" id="{07305798-3E9C-FA4D-846C-48F5E0004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014" y="1007094"/>
            <a:ext cx="7931514" cy="2790572"/>
          </a:xfrm>
          <a:prstGeom prst="rect">
            <a:avLst/>
          </a:prstGeom>
        </p:spPr>
      </p:pic>
    </p:spTree>
    <p:extLst>
      <p:ext uri="{BB962C8B-B14F-4D97-AF65-F5344CB8AC3E}">
        <p14:creationId xmlns:p14="http://schemas.microsoft.com/office/powerpoint/2010/main" val="151923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30153"/>
            <a:ext cx="3200400" cy="2286000"/>
          </a:xfrm>
        </p:spPr>
        <p:txBody>
          <a:bodyPr anchor="b">
            <a:normAutofit/>
          </a:bodyPr>
          <a:lstStyle/>
          <a:p>
            <a:pPr algn="ctr"/>
            <a:r>
              <a:rPr lang="en-US" b="1" dirty="0">
                <a:solidFill>
                  <a:schemeClr val="bg1"/>
                </a:solidFill>
                <a:hlinkClick r:id="rId3">
                  <a:extLst>
                    <a:ext uri="{A12FA001-AC4F-418D-AE19-62706E023703}">
                      <ahyp:hlinkClr xmlns:ahyp="http://schemas.microsoft.com/office/drawing/2018/hyperlinkcolor" xmlns="" val="tx"/>
                    </a:ext>
                  </a:extLst>
                </a:hlinkClick>
              </a:rPr>
              <a:t>POLL TIME!</a:t>
            </a:r>
            <a:endParaRPr lang="en-US" b="1"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884" y="731520"/>
            <a:ext cx="5533672" cy="5257800"/>
          </a:xfrm>
          <a:prstGeom prst="rect">
            <a:avLst/>
          </a:prstGeom>
          <a:noFill/>
        </p:spPr>
      </p:pic>
    </p:spTree>
    <p:extLst>
      <p:ext uri="{BB962C8B-B14F-4D97-AF65-F5344CB8AC3E}">
        <p14:creationId xmlns:p14="http://schemas.microsoft.com/office/powerpoint/2010/main" val="173223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39360" y="5428491"/>
            <a:ext cx="10113264" cy="822960"/>
          </a:xfrm>
        </p:spPr>
        <p:txBody>
          <a:bodyPr/>
          <a:lstStyle/>
          <a:p>
            <a:pPr algn="ctr"/>
            <a:r>
              <a:rPr lang="en-US" b="1" dirty="0"/>
              <a:t>BREAK #1: MEDITATION</a:t>
            </a:r>
          </a:p>
        </p:txBody>
      </p:sp>
      <p:pic>
        <p:nvPicPr>
          <p:cNvPr id="13" name="Picture Placeholder 12"/>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b="459"/>
          <a:stretch/>
        </p:blipFill>
        <p:spPr>
          <a:xfrm>
            <a:off x="0" y="-1"/>
            <a:ext cx="12191985" cy="5685905"/>
          </a:xfrm>
        </p:spPr>
      </p:pic>
      <p:sp>
        <p:nvSpPr>
          <p:cNvPr id="14" name="TextBox 13"/>
          <p:cNvSpPr txBox="1"/>
          <p:nvPr/>
        </p:nvSpPr>
        <p:spPr>
          <a:xfrm>
            <a:off x="-1" y="5685904"/>
            <a:ext cx="1629295" cy="430887"/>
          </a:xfrm>
          <a:prstGeom prst="rect">
            <a:avLst/>
          </a:prstGeom>
          <a:noFill/>
        </p:spPr>
        <p:txBody>
          <a:bodyPr wrap="square" rtlCol="0">
            <a:spAutoFit/>
          </a:bodyPr>
          <a:lstStyle/>
          <a:p>
            <a:r>
              <a:rPr lang="en-US" sz="1100" dirty="0">
                <a:solidFill>
                  <a:schemeClr val="bg1"/>
                </a:solidFill>
              </a:rPr>
              <a:t>Photo by </a:t>
            </a:r>
            <a:r>
              <a:rPr lang="en-US" sz="1100" b="1" dirty="0">
                <a:solidFill>
                  <a:schemeClr val="bg1"/>
                </a:solidFill>
                <a:hlinkClick r:id="rId3"/>
              </a:rPr>
              <a:t>Tina Nord</a:t>
            </a:r>
            <a:r>
              <a:rPr lang="en-US" sz="1100" dirty="0">
                <a:solidFill>
                  <a:schemeClr val="bg1"/>
                </a:solidFill>
              </a:rPr>
              <a:t> from </a:t>
            </a:r>
            <a:r>
              <a:rPr lang="en-US" sz="1100" b="1" dirty="0">
                <a:solidFill>
                  <a:schemeClr val="bg1"/>
                </a:solidFill>
                <a:hlinkClick r:id="rId4"/>
              </a:rPr>
              <a:t>Pexels</a:t>
            </a:r>
            <a:endParaRPr lang="en-US" sz="1100" dirty="0">
              <a:solidFill>
                <a:schemeClr val="bg1"/>
              </a:solidFill>
            </a:endParaRPr>
          </a:p>
        </p:txBody>
      </p:sp>
    </p:spTree>
    <p:extLst>
      <p:ext uri="{BB962C8B-B14F-4D97-AF65-F5344CB8AC3E}">
        <p14:creationId xmlns:p14="http://schemas.microsoft.com/office/powerpoint/2010/main" val="183671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ormAutofit/>
          </a:bodyPr>
          <a:lstStyle/>
          <a:p>
            <a:pPr algn="ctr"/>
            <a:r>
              <a:rPr lang="en-US" b="1" dirty="0"/>
              <a:t>Group #1: DIDACTIC EXPERIENCE </a:t>
            </a:r>
          </a:p>
        </p:txBody>
      </p:sp>
      <p:sp>
        <p:nvSpPr>
          <p:cNvPr id="3" name="Subtitle 2"/>
          <p:cNvSpPr>
            <a:spLocks noGrp="1"/>
          </p:cNvSpPr>
          <p:nvPr>
            <p:ph type="body" idx="1"/>
          </p:nvPr>
        </p:nvSpPr>
        <p:spPr>
          <a:xfrm>
            <a:off x="1097280" y="4453128"/>
            <a:ext cx="10058400" cy="1143000"/>
          </a:xfrm>
        </p:spPr>
        <p:txBody>
          <a:bodyPr anchor="t">
            <a:normAutofit/>
          </a:bodyPr>
          <a:lstStyle/>
          <a:p>
            <a:r>
              <a:rPr lang="en-US" dirty="0"/>
              <a:t>Cancer health justice lab (chjl)</a:t>
            </a:r>
          </a:p>
        </p:txBody>
      </p:sp>
    </p:spTree>
    <p:extLst>
      <p:ext uri="{BB962C8B-B14F-4D97-AF65-F5344CB8AC3E}">
        <p14:creationId xmlns:p14="http://schemas.microsoft.com/office/powerpoint/2010/main" val="14454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3680E1-2212-48B7-9B25-DFCAF6F2DF5E}"/>
              </a:ext>
            </a:extLst>
          </p:cNvPr>
          <p:cNvGrpSpPr/>
          <p:nvPr/>
        </p:nvGrpSpPr>
        <p:grpSpPr>
          <a:xfrm>
            <a:off x="65575" y="2120961"/>
            <a:ext cx="3255307" cy="4000610"/>
            <a:chOff x="65575" y="2120961"/>
            <a:chExt cx="3255307" cy="4000610"/>
          </a:xfrm>
        </p:grpSpPr>
        <p:pic>
          <p:nvPicPr>
            <p:cNvPr id="12" name="Content Placeholder 2" descr="A person wearing a mask&#10;&#10;Description automatically generated with low confidence">
              <a:extLst>
                <a:ext uri="{FF2B5EF4-FFF2-40B4-BE49-F238E27FC236}">
                  <a16:creationId xmlns:a16="http://schemas.microsoft.com/office/drawing/2014/main" id="{43146F23-66FE-43F8-A670-C1025883B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5" y="2120961"/>
              <a:ext cx="3255307" cy="1877678"/>
            </a:xfrm>
            <a:prstGeom prst="rect">
              <a:avLst/>
            </a:prstGeom>
          </p:spPr>
        </p:pic>
        <p:pic>
          <p:nvPicPr>
            <p:cNvPr id="15" name="Picture 14" descr="Graphical user interface&#10;&#10;Description automatically generated with medium confidence">
              <a:extLst>
                <a:ext uri="{FF2B5EF4-FFF2-40B4-BE49-F238E27FC236}">
                  <a16:creationId xmlns:a16="http://schemas.microsoft.com/office/drawing/2014/main" id="{E21915C7-0716-4C92-9DE9-0EE858E97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5" y="3890797"/>
              <a:ext cx="3255307" cy="2230774"/>
            </a:xfrm>
            <a:prstGeom prst="rect">
              <a:avLst/>
            </a:prstGeom>
          </p:spPr>
        </p:pic>
      </p:grpSp>
      <p:graphicFrame>
        <p:nvGraphicFramePr>
          <p:cNvPr id="8" name="Diagram 7">
            <a:extLst>
              <a:ext uri="{FF2B5EF4-FFF2-40B4-BE49-F238E27FC236}">
                <a16:creationId xmlns:a16="http://schemas.microsoft.com/office/drawing/2014/main" id="{BAC6BEB6-D41C-4C84-8E9C-82A254A86AC7}"/>
              </a:ext>
            </a:extLst>
          </p:cNvPr>
          <p:cNvGraphicFramePr/>
          <p:nvPr/>
        </p:nvGraphicFramePr>
        <p:xfrm>
          <a:off x="3411794" y="1172497"/>
          <a:ext cx="5368412" cy="4513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A94105A3-6141-4EA2-A5D1-4D4C0620C52C}"/>
              </a:ext>
            </a:extLst>
          </p:cNvPr>
          <p:cNvSpPr txBox="1"/>
          <p:nvPr/>
        </p:nvSpPr>
        <p:spPr>
          <a:xfrm>
            <a:off x="5168485" y="3311013"/>
            <a:ext cx="2326976" cy="579784"/>
          </a:xfrm>
          <a:prstGeom prst="rect">
            <a:avLst/>
          </a:prstGeom>
          <a:noFill/>
        </p:spPr>
        <p:txBody>
          <a:bodyPr wrap="square" rtlCol="0">
            <a:spAutoFit/>
          </a:bodyPr>
          <a:lstStyle/>
          <a:p>
            <a:r>
              <a:rPr lang="en-US" sz="2800" dirty="0">
                <a:solidFill>
                  <a:srgbClr val="FF0000"/>
                </a:solidFill>
                <a:latin typeface="Franklin Gothic Medium" panose="020B0603020102020204" pitchFamily="34" charset="0"/>
              </a:rPr>
              <a:t>Mentorship</a:t>
            </a:r>
            <a:r>
              <a:rPr lang="en-US" sz="3200" dirty="0"/>
              <a:t> </a:t>
            </a:r>
          </a:p>
        </p:txBody>
      </p:sp>
      <p:sp>
        <p:nvSpPr>
          <p:cNvPr id="11" name="TextBox 10">
            <a:extLst>
              <a:ext uri="{FF2B5EF4-FFF2-40B4-BE49-F238E27FC236}">
                <a16:creationId xmlns:a16="http://schemas.microsoft.com/office/drawing/2014/main" id="{46449826-1F84-4AA8-8873-486AEB5910E8}"/>
              </a:ext>
            </a:extLst>
          </p:cNvPr>
          <p:cNvSpPr txBox="1"/>
          <p:nvPr/>
        </p:nvSpPr>
        <p:spPr>
          <a:xfrm>
            <a:off x="8305800" y="768405"/>
            <a:ext cx="37490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Smoking Cessation Treatment</a:t>
            </a:r>
          </a:p>
          <a:p>
            <a:pPr marL="285750" indent="-285750">
              <a:buFont typeface="Arial" panose="020B0604020202020204" pitchFamily="34" charset="0"/>
              <a:buChar char="•"/>
            </a:pPr>
            <a:r>
              <a:rPr lang="en-US" dirty="0"/>
              <a:t>Inequity in Cancer Prevention</a:t>
            </a:r>
          </a:p>
          <a:p>
            <a:pPr marL="285750" indent="-285750">
              <a:buFont typeface="Arial" panose="020B0604020202020204" pitchFamily="34" charset="0"/>
              <a:buChar char="•"/>
            </a:pPr>
            <a:r>
              <a:rPr lang="en-US" dirty="0"/>
              <a:t>Cancer Education and Health</a:t>
            </a:r>
          </a:p>
          <a:p>
            <a:pPr marL="285750" indent="-285750">
              <a:buFont typeface="Arial" panose="020B0604020202020204" pitchFamily="34" charset="0"/>
              <a:buChar char="•"/>
            </a:pPr>
            <a:r>
              <a:rPr lang="en-US" dirty="0"/>
              <a:t>Colorectal cancer Screening </a:t>
            </a:r>
          </a:p>
          <a:p>
            <a:pPr marL="285750" indent="-285750">
              <a:buFont typeface="Arial" panose="020B0604020202020204" pitchFamily="34" charset="0"/>
              <a:buChar char="•"/>
            </a:pPr>
            <a:r>
              <a:rPr lang="en-US" dirty="0"/>
              <a:t>COVID-19 autocomplete  </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01F5E1FA-0AEA-4668-A8B8-B9E49012B99B}"/>
              </a:ext>
            </a:extLst>
          </p:cNvPr>
          <p:cNvSpPr txBox="1"/>
          <p:nvPr/>
        </p:nvSpPr>
        <p:spPr>
          <a:xfrm>
            <a:off x="317579" y="197478"/>
            <a:ext cx="3566161" cy="286232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“Dress for the job you want, not the job you have”</a:t>
            </a:r>
          </a:p>
          <a:p>
            <a:r>
              <a:rPr lang="en-US" dirty="0">
                <a:solidFill>
                  <a:srgbClr val="000000"/>
                </a:solidFill>
                <a:latin typeface="Arial" panose="020B0604020202020204" pitchFamily="34" charset="0"/>
                <a:cs typeface="Arial" panose="020B0604020202020204" pitchFamily="34" charset="0"/>
              </a:rPr>
              <a:t/>
            </a:r>
            <a:br>
              <a:rPr lang="en-US" dirty="0">
                <a:solidFill>
                  <a:srgbClr val="000000"/>
                </a:solidFill>
                <a:latin typeface="Arial" panose="020B0604020202020204" pitchFamily="34" charset="0"/>
                <a:cs typeface="Arial" panose="020B0604020202020204" pitchFamily="34" charset="0"/>
              </a:rPr>
            </a:br>
            <a:r>
              <a:rPr lang="en-US" dirty="0">
                <a:solidFill>
                  <a:schemeClr val="accent6">
                    <a:lumMod val="50000"/>
                  </a:schemeClr>
                </a:solidFill>
                <a:latin typeface="Arial" panose="020B0604020202020204" pitchFamily="34" charset="0"/>
                <a:cs typeface="Arial" panose="020B0604020202020204" pitchFamily="34" charset="0"/>
              </a:rPr>
              <a:t>“Making education activities visible and valued using a common set of standards, be it for certification, academic promotion, and⁄or improving our educational programs”</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4FD898E-8ED3-46B7-A599-184E618B6A2E}"/>
              </a:ext>
            </a:extLst>
          </p:cNvPr>
          <p:cNvPicPr>
            <a:picLocks noChangeAspect="1"/>
          </p:cNvPicPr>
          <p:nvPr/>
        </p:nvPicPr>
        <p:blipFill>
          <a:blip r:embed="rId10"/>
          <a:stretch>
            <a:fillRect/>
          </a:stretch>
        </p:blipFill>
        <p:spPr>
          <a:xfrm>
            <a:off x="27664" y="85060"/>
            <a:ext cx="12117953" cy="5995113"/>
          </a:xfrm>
          <a:prstGeom prst="rect">
            <a:avLst/>
          </a:prstGeom>
        </p:spPr>
      </p:pic>
    </p:spTree>
    <p:extLst>
      <p:ext uri="{BB962C8B-B14F-4D97-AF65-F5344CB8AC3E}">
        <p14:creationId xmlns:p14="http://schemas.microsoft.com/office/powerpoint/2010/main" val="2521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178482ED-F0C0-4922-A695-D9233C10CDF8}"/>
                                            </p:graphicEl>
                                          </p:spTgt>
                                        </p:tgtEl>
                                        <p:attrNameLst>
                                          <p:attrName>style.visibility</p:attrName>
                                        </p:attrNameLst>
                                      </p:cBhvr>
                                      <p:to>
                                        <p:strVal val="visible"/>
                                      </p:to>
                                    </p:set>
                                    <p:animEffect transition="in" filter="fade">
                                      <p:cBhvr>
                                        <p:cTn id="7" dur="1000"/>
                                        <p:tgtEl>
                                          <p:spTgt spid="8">
                                            <p:graphicEl>
                                              <a:dgm id="{178482ED-F0C0-4922-A695-D9233C10CDF8}"/>
                                            </p:graphicEl>
                                          </p:spTgt>
                                        </p:tgtEl>
                                      </p:cBhvr>
                                    </p:animEffect>
                                    <p:anim calcmode="lin" valueType="num">
                                      <p:cBhvr>
                                        <p:cTn id="8" dur="1000" fill="hold"/>
                                        <p:tgtEl>
                                          <p:spTgt spid="8">
                                            <p:graphicEl>
                                              <a:dgm id="{178482ED-F0C0-4922-A695-D9233C10CDF8}"/>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178482ED-F0C0-4922-A695-D9233C10CDF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graphicEl>
                                              <a:dgm id="{A90C7255-161C-4A4E-A936-76F114FF4940}"/>
                                            </p:graphicEl>
                                          </p:spTgt>
                                        </p:tgtEl>
                                        <p:attrNameLst>
                                          <p:attrName>style.visibility</p:attrName>
                                        </p:attrNameLst>
                                      </p:cBhvr>
                                      <p:to>
                                        <p:strVal val="visible"/>
                                      </p:to>
                                    </p:set>
                                    <p:animEffect transition="in" filter="fade">
                                      <p:cBhvr>
                                        <p:cTn id="24" dur="1000"/>
                                        <p:tgtEl>
                                          <p:spTgt spid="8">
                                            <p:graphicEl>
                                              <a:dgm id="{A90C7255-161C-4A4E-A936-76F114FF4940}"/>
                                            </p:graphicEl>
                                          </p:spTgt>
                                        </p:tgtEl>
                                      </p:cBhvr>
                                    </p:animEffect>
                                    <p:anim calcmode="lin" valueType="num">
                                      <p:cBhvr>
                                        <p:cTn id="25" dur="1000" fill="hold"/>
                                        <p:tgtEl>
                                          <p:spTgt spid="8">
                                            <p:graphicEl>
                                              <a:dgm id="{A90C7255-161C-4A4E-A936-76F114FF4940}"/>
                                            </p:graphicEl>
                                          </p:spTgt>
                                        </p:tgtEl>
                                        <p:attrNameLst>
                                          <p:attrName>ppt_x</p:attrName>
                                        </p:attrNameLst>
                                      </p:cBhvr>
                                      <p:tavLst>
                                        <p:tav tm="0">
                                          <p:val>
                                            <p:strVal val="#ppt_x"/>
                                          </p:val>
                                        </p:tav>
                                        <p:tav tm="100000">
                                          <p:val>
                                            <p:strVal val="#ppt_x"/>
                                          </p:val>
                                        </p:tav>
                                      </p:tavLst>
                                    </p:anim>
                                    <p:anim calcmode="lin" valueType="num">
                                      <p:cBhvr>
                                        <p:cTn id="26" dur="1000" fill="hold"/>
                                        <p:tgtEl>
                                          <p:spTgt spid="8">
                                            <p:graphicEl>
                                              <a:dgm id="{A90C7255-161C-4A4E-A936-76F114FF4940}"/>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dgm id="{38F9EF4F-F788-4E91-ADE6-A7F68825FD9A}"/>
                                            </p:graphicEl>
                                          </p:spTgt>
                                        </p:tgtEl>
                                        <p:attrNameLst>
                                          <p:attrName>style.visibility</p:attrName>
                                        </p:attrNameLst>
                                      </p:cBhvr>
                                      <p:to>
                                        <p:strVal val="visible"/>
                                      </p:to>
                                    </p:set>
                                    <p:animEffect transition="in" filter="fade">
                                      <p:cBhvr>
                                        <p:cTn id="41" dur="1000"/>
                                        <p:tgtEl>
                                          <p:spTgt spid="8">
                                            <p:graphicEl>
                                              <a:dgm id="{38F9EF4F-F788-4E91-ADE6-A7F68825FD9A}"/>
                                            </p:graphicEl>
                                          </p:spTgt>
                                        </p:tgtEl>
                                      </p:cBhvr>
                                    </p:animEffect>
                                    <p:anim calcmode="lin" valueType="num">
                                      <p:cBhvr>
                                        <p:cTn id="42" dur="1000" fill="hold"/>
                                        <p:tgtEl>
                                          <p:spTgt spid="8">
                                            <p:graphicEl>
                                              <a:dgm id="{38F9EF4F-F788-4E91-ADE6-A7F68825FD9A}"/>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8F9EF4F-F788-4E91-ADE6-A7F68825FD9A}"/>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0" grpId="0"/>
      <p:bldP spid="11" grpId="0"/>
      <p:bldP spid="11"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39360" y="5428491"/>
            <a:ext cx="10113264" cy="822960"/>
          </a:xfrm>
        </p:spPr>
        <p:txBody>
          <a:bodyPr/>
          <a:lstStyle/>
          <a:p>
            <a:pPr algn="ctr"/>
            <a:r>
              <a:rPr lang="en-US" b="1" dirty="0"/>
              <a:t>BREAK #2: MEDITATION</a:t>
            </a:r>
          </a:p>
        </p:txBody>
      </p:sp>
      <p:pic>
        <p:nvPicPr>
          <p:cNvPr id="13" name="Picture Placeholder 12"/>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b="459"/>
          <a:stretch/>
        </p:blipFill>
        <p:spPr>
          <a:xfrm>
            <a:off x="0" y="-1"/>
            <a:ext cx="12191985" cy="5685905"/>
          </a:xfrm>
        </p:spPr>
      </p:pic>
      <p:sp>
        <p:nvSpPr>
          <p:cNvPr id="14" name="TextBox 13"/>
          <p:cNvSpPr txBox="1"/>
          <p:nvPr/>
        </p:nvSpPr>
        <p:spPr>
          <a:xfrm>
            <a:off x="-1" y="5685904"/>
            <a:ext cx="1629295" cy="430887"/>
          </a:xfrm>
          <a:prstGeom prst="rect">
            <a:avLst/>
          </a:prstGeom>
          <a:noFill/>
        </p:spPr>
        <p:txBody>
          <a:bodyPr wrap="square" rtlCol="0">
            <a:spAutoFit/>
          </a:bodyPr>
          <a:lstStyle/>
          <a:p>
            <a:r>
              <a:rPr lang="en-US" sz="1100" dirty="0">
                <a:solidFill>
                  <a:schemeClr val="bg1"/>
                </a:solidFill>
              </a:rPr>
              <a:t>Photo by </a:t>
            </a:r>
            <a:r>
              <a:rPr lang="en-US" sz="1100" b="1" dirty="0">
                <a:solidFill>
                  <a:schemeClr val="bg1"/>
                </a:solidFill>
                <a:hlinkClick r:id="rId3"/>
              </a:rPr>
              <a:t>Tina Nord</a:t>
            </a:r>
            <a:r>
              <a:rPr lang="en-US" sz="1100" dirty="0">
                <a:solidFill>
                  <a:schemeClr val="bg1"/>
                </a:solidFill>
              </a:rPr>
              <a:t> from </a:t>
            </a:r>
            <a:r>
              <a:rPr lang="en-US" sz="1100" b="1" dirty="0">
                <a:solidFill>
                  <a:schemeClr val="bg1"/>
                </a:solidFill>
                <a:hlinkClick r:id="rId4"/>
              </a:rPr>
              <a:t>Pexels</a:t>
            </a:r>
            <a:endParaRPr lang="en-US" sz="1100" dirty="0">
              <a:solidFill>
                <a:schemeClr val="bg1"/>
              </a:solidFill>
            </a:endParaRPr>
          </a:p>
        </p:txBody>
      </p:sp>
    </p:spTree>
    <p:extLst>
      <p:ext uri="{BB962C8B-B14F-4D97-AF65-F5344CB8AC3E}">
        <p14:creationId xmlns:p14="http://schemas.microsoft.com/office/powerpoint/2010/main" val="129712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ormAutofit/>
          </a:bodyPr>
          <a:lstStyle/>
          <a:p>
            <a:pPr algn="ctr"/>
            <a:r>
              <a:rPr lang="en-US" b="1" dirty="0"/>
              <a:t>Group #2: EXPERIENTIAL LEARNING</a:t>
            </a:r>
          </a:p>
        </p:txBody>
      </p:sp>
      <p:sp>
        <p:nvSpPr>
          <p:cNvPr id="3" name="Subtitle 2"/>
          <p:cNvSpPr>
            <a:spLocks noGrp="1"/>
          </p:cNvSpPr>
          <p:nvPr>
            <p:ph type="body" idx="1"/>
          </p:nvPr>
        </p:nvSpPr>
        <p:spPr>
          <a:xfrm>
            <a:off x="1097280" y="4453128"/>
            <a:ext cx="10058400" cy="1143000"/>
          </a:xfrm>
        </p:spPr>
        <p:txBody>
          <a:bodyPr anchor="t">
            <a:normAutofit/>
          </a:bodyPr>
          <a:lstStyle/>
          <a:p>
            <a:r>
              <a:rPr lang="en-US" dirty="0"/>
              <a:t>Cancer health justice lab (chjl)</a:t>
            </a:r>
          </a:p>
        </p:txBody>
      </p:sp>
    </p:spTree>
    <p:extLst>
      <p:ext uri="{BB962C8B-B14F-4D97-AF65-F5344CB8AC3E}">
        <p14:creationId xmlns:p14="http://schemas.microsoft.com/office/powerpoint/2010/main" val="18135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4AEBEB-47A3-4388-B56B-9DF6D78D75B1}"/>
              </a:ext>
            </a:extLst>
          </p:cNvPr>
          <p:cNvSpPr>
            <a:spLocks noGrp="1"/>
          </p:cNvSpPr>
          <p:nvPr>
            <p:ph type="title"/>
          </p:nvPr>
        </p:nvSpPr>
        <p:spPr>
          <a:xfrm>
            <a:off x="493776" y="1074420"/>
            <a:ext cx="3200400" cy="2286000"/>
          </a:xfrm>
        </p:spPr>
        <p:txBody>
          <a:bodyPr anchor="b">
            <a:normAutofit/>
          </a:bodyPr>
          <a:lstStyle/>
          <a:p>
            <a:pPr algn="ctr"/>
            <a:r>
              <a:rPr lang="en-US" b="1" dirty="0"/>
              <a:t>WELCOME!</a:t>
            </a:r>
            <a:endParaRPr lang="en-US" dirty="0"/>
          </a:p>
        </p:txBody>
      </p:sp>
      <p:sp>
        <p:nvSpPr>
          <p:cNvPr id="8" name="Content Placeholder 2">
            <a:extLst>
              <a:ext uri="{FF2B5EF4-FFF2-40B4-BE49-F238E27FC236}">
                <a16:creationId xmlns:a16="http://schemas.microsoft.com/office/drawing/2014/main" id="{31540347-49F8-4542-B94F-2991269F05AD}"/>
              </a:ext>
            </a:extLst>
          </p:cNvPr>
          <p:cNvSpPr>
            <a:spLocks noGrp="1"/>
          </p:cNvSpPr>
          <p:nvPr>
            <p:ph idx="1"/>
          </p:nvPr>
        </p:nvSpPr>
        <p:spPr>
          <a:xfrm>
            <a:off x="4800600" y="731520"/>
            <a:ext cx="6492240" cy="5257800"/>
          </a:xfrm>
        </p:spPr>
        <p:txBody>
          <a:bodyPr anchor="ctr">
            <a:normAutofit/>
          </a:bodyPr>
          <a:lstStyle/>
          <a:p>
            <a:pPr>
              <a:buFont typeface="Wingdings" pitchFamily="2" charset="2"/>
              <a:buChar char="§"/>
            </a:pPr>
            <a:r>
              <a:rPr lang="en-US" sz="2800" dirty="0"/>
              <a:t> COVID-19 Autocompletes Study</a:t>
            </a:r>
          </a:p>
          <a:p>
            <a:pPr lvl="1">
              <a:buFont typeface="Wingdings" pitchFamily="2" charset="2"/>
              <a:buChar char="§"/>
            </a:pPr>
            <a:r>
              <a:rPr lang="en-US" sz="2800" dirty="0"/>
              <a:t>Training Process</a:t>
            </a:r>
          </a:p>
          <a:p>
            <a:pPr lvl="1">
              <a:buFont typeface="Wingdings" pitchFamily="2" charset="2"/>
              <a:buChar char="§"/>
            </a:pPr>
            <a:r>
              <a:rPr lang="en-US" sz="2800" dirty="0"/>
              <a:t>Simulation</a:t>
            </a:r>
          </a:p>
          <a:p>
            <a:pPr>
              <a:buFont typeface="Wingdings" pitchFamily="2" charset="2"/>
              <a:buChar char="§"/>
            </a:pPr>
            <a:r>
              <a:rPr lang="en-US" sz="2800" dirty="0"/>
              <a:t> COVID-19 Capstone Project</a:t>
            </a:r>
          </a:p>
          <a:p>
            <a:pPr lvl="1">
              <a:buFont typeface="Wingdings" pitchFamily="2" charset="2"/>
              <a:buChar char="§"/>
            </a:pPr>
            <a:r>
              <a:rPr lang="en-US" sz="2800" dirty="0"/>
              <a:t>Overview</a:t>
            </a:r>
          </a:p>
          <a:p>
            <a:pPr lvl="1">
              <a:buFont typeface="Wingdings" pitchFamily="2" charset="2"/>
              <a:buChar char="§"/>
            </a:pPr>
            <a:r>
              <a:rPr lang="en-US" sz="2800" dirty="0"/>
              <a:t>Findings</a:t>
            </a:r>
          </a:p>
          <a:p>
            <a:pPr>
              <a:buFont typeface="Wingdings" pitchFamily="2" charset="2"/>
              <a:buChar char="§"/>
            </a:pPr>
            <a:r>
              <a:rPr lang="en-US" sz="2800" dirty="0"/>
              <a:t> Spanish COVID-19 Video</a:t>
            </a:r>
          </a:p>
        </p:txBody>
      </p:sp>
    </p:spTree>
    <p:extLst>
      <p:ext uri="{BB962C8B-B14F-4D97-AF65-F5344CB8AC3E}">
        <p14:creationId xmlns:p14="http://schemas.microsoft.com/office/powerpoint/2010/main" val="56216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1D0603-8A75-8044-AA2F-2F7453B73A1F}"/>
              </a:ext>
            </a:extLst>
          </p:cNvPr>
          <p:cNvSpPr>
            <a:spLocks noGrp="1"/>
          </p:cNvSpPr>
          <p:nvPr>
            <p:ph type="title"/>
          </p:nvPr>
        </p:nvSpPr>
        <p:spPr>
          <a:xfrm>
            <a:off x="247973" y="758952"/>
            <a:ext cx="10907707" cy="3566160"/>
          </a:xfrm>
        </p:spPr>
        <p:txBody>
          <a:bodyPr anchor="b">
            <a:normAutofit/>
          </a:bodyPr>
          <a:lstStyle/>
          <a:p>
            <a:pPr algn="ctr"/>
            <a:r>
              <a:rPr lang="en-US" sz="4800" b="1" dirty="0"/>
              <a:t>COVID-19 AUTOCOMPLETE STUDY</a:t>
            </a:r>
          </a:p>
        </p:txBody>
      </p:sp>
      <p:sp>
        <p:nvSpPr>
          <p:cNvPr id="6" name="Text Placeholder 5">
            <a:extLst>
              <a:ext uri="{FF2B5EF4-FFF2-40B4-BE49-F238E27FC236}">
                <a16:creationId xmlns:a16="http://schemas.microsoft.com/office/drawing/2014/main" id="{B321CECD-0979-474B-9EE9-ACD6FF2AEB52}"/>
              </a:ext>
            </a:extLst>
          </p:cNvPr>
          <p:cNvSpPr>
            <a:spLocks noGrp="1"/>
          </p:cNvSpPr>
          <p:nvPr>
            <p:ph type="body" idx="1"/>
          </p:nvPr>
        </p:nvSpPr>
        <p:spPr/>
        <p:txBody>
          <a:bodyPr/>
          <a:lstStyle/>
          <a:p>
            <a:r>
              <a:rPr lang="en-US" dirty="0"/>
              <a:t>Training &amp; simulation</a:t>
            </a:r>
          </a:p>
        </p:txBody>
      </p:sp>
    </p:spTree>
    <p:extLst>
      <p:ext uri="{BB962C8B-B14F-4D97-AF65-F5344CB8AC3E}">
        <p14:creationId xmlns:p14="http://schemas.microsoft.com/office/powerpoint/2010/main" val="133649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B374F1-604F-FD47-AC55-7BDE59F4DE68}"/>
              </a:ext>
            </a:extLst>
          </p:cNvPr>
          <p:cNvGraphicFramePr>
            <a:graphicFrameLocks noGrp="1"/>
          </p:cNvGraphicFramePr>
          <p:nvPr>
            <p:ph sz="half" idx="4294967295"/>
            <p:extLst>
              <p:ext uri="{D42A27DB-BD31-4B8C-83A1-F6EECF244321}">
                <p14:modId xmlns:p14="http://schemas.microsoft.com/office/powerpoint/2010/main" val="2009309104"/>
              </p:ext>
            </p:extLst>
          </p:nvPr>
        </p:nvGraphicFramePr>
        <p:xfrm>
          <a:off x="155275" y="59111"/>
          <a:ext cx="5722189" cy="5816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0" descr="Text, letter&#10;&#10;Description automatically generated">
            <a:extLst>
              <a:ext uri="{FF2B5EF4-FFF2-40B4-BE49-F238E27FC236}">
                <a16:creationId xmlns:a16="http://schemas.microsoft.com/office/drawing/2014/main" id="{315DD75A-57E6-D147-9EB2-9E33E9D689B5}"/>
              </a:ext>
            </a:extLst>
          </p:cNvPr>
          <p:cNvPicPr>
            <a:picLocks noGrp="1" noChangeAspect="1"/>
          </p:cNvPicPr>
          <p:nvPr>
            <p:ph sz="half" idx="4294967295"/>
          </p:nvPr>
        </p:nvPicPr>
        <p:blipFill>
          <a:blip r:embed="rId8">
            <a:extLst>
              <a:ext uri="{28A0092B-C50C-407E-A947-70E740481C1C}">
                <a14:useLocalDpi xmlns:a14="http://schemas.microsoft.com/office/drawing/2010/main" val="0"/>
              </a:ext>
            </a:extLst>
          </a:blip>
          <a:stretch>
            <a:fillRect/>
          </a:stretch>
        </p:blipFill>
        <p:spPr>
          <a:xfrm>
            <a:off x="5549659" y="0"/>
            <a:ext cx="6642341" cy="5934824"/>
          </a:xfrm>
        </p:spPr>
      </p:pic>
    </p:spTree>
    <p:extLst>
      <p:ext uri="{BB962C8B-B14F-4D97-AF65-F5344CB8AC3E}">
        <p14:creationId xmlns:p14="http://schemas.microsoft.com/office/powerpoint/2010/main" val="194517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BBC7-680D-0C4B-B843-4DB5F045C66F}"/>
              </a:ext>
            </a:extLst>
          </p:cNvPr>
          <p:cNvSpPr>
            <a:spLocks noGrp="1"/>
          </p:cNvSpPr>
          <p:nvPr>
            <p:ph type="title"/>
          </p:nvPr>
        </p:nvSpPr>
        <p:spPr>
          <a:xfrm>
            <a:off x="-116378" y="2269374"/>
            <a:ext cx="4272742" cy="2286000"/>
          </a:xfrm>
        </p:spPr>
        <p:txBody>
          <a:bodyPr vert="horz" lIns="228600" tIns="228600" rIns="228600" bIns="0" rtlCol="0" anchor="ctr">
            <a:normAutofit/>
          </a:bodyPr>
          <a:lstStyle/>
          <a:p>
            <a:pPr algn="ctr"/>
            <a:r>
              <a:rPr lang="en-US" sz="3200" b="1" dirty="0"/>
              <a:t>AUTOCOMPLETE FROM </a:t>
            </a:r>
            <a:br>
              <a:rPr lang="en-US" sz="3200" b="1" dirty="0"/>
            </a:br>
            <a:r>
              <a:rPr lang="en-US" sz="3200" b="1" dirty="0"/>
              <a:t>SPRING 2020</a:t>
            </a:r>
          </a:p>
        </p:txBody>
      </p:sp>
      <p:pic>
        <p:nvPicPr>
          <p:cNvPr id="5" name="Content Placeholder 4" descr="Graphical user interface, text, application&#10;&#10;Description automatically generated">
            <a:extLst>
              <a:ext uri="{FF2B5EF4-FFF2-40B4-BE49-F238E27FC236}">
                <a16:creationId xmlns:a16="http://schemas.microsoft.com/office/drawing/2014/main" id="{18B6C68A-D378-6544-9A67-CD714E3115CD}"/>
              </a:ext>
            </a:extLst>
          </p:cNvPr>
          <p:cNvPicPr>
            <a:picLocks noGrp="1" noChangeAspect="1"/>
          </p:cNvPicPr>
          <p:nvPr>
            <p:ph idx="1"/>
          </p:nvPr>
        </p:nvPicPr>
        <p:blipFill>
          <a:blip r:embed="rId3"/>
          <a:stretch>
            <a:fillRect/>
          </a:stretch>
        </p:blipFill>
        <p:spPr>
          <a:xfrm>
            <a:off x="4747062" y="-359526"/>
            <a:ext cx="6577151" cy="5257800"/>
          </a:xfrm>
          <a:prstGeom prst="rect">
            <a:avLst/>
          </a:prstGeom>
          <a:noFill/>
          <a:ln w="12700">
            <a:noFill/>
          </a:ln>
        </p:spPr>
      </p:pic>
    </p:spTree>
    <p:extLst>
      <p:ext uri="{BB962C8B-B14F-4D97-AF65-F5344CB8AC3E}">
        <p14:creationId xmlns:p14="http://schemas.microsoft.com/office/powerpoint/2010/main" val="12345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OBJECTIVES</a:t>
            </a:r>
          </a:p>
        </p:txBody>
      </p:sp>
      <p:sp>
        <p:nvSpPr>
          <p:cNvPr id="3" name="Content Placeholder 2"/>
          <p:cNvSpPr>
            <a:spLocks noGrp="1"/>
          </p:cNvSpPr>
          <p:nvPr>
            <p:ph idx="1"/>
          </p:nvPr>
        </p:nvSpPr>
        <p:spPr>
          <a:xfrm>
            <a:off x="185980" y="1845734"/>
            <a:ext cx="10969700" cy="4023360"/>
          </a:xfrm>
        </p:spPr>
        <p:txBody>
          <a:bodyPr>
            <a:normAutofit/>
          </a:bodyPr>
          <a:lstStyle/>
          <a:p>
            <a:pPr marL="0" indent="0">
              <a:buNone/>
            </a:pPr>
            <a:r>
              <a:rPr lang="en-US" sz="3200" dirty="0"/>
              <a:t>To provide an overview of developing a research lab that focuses on addressing health inequities.</a:t>
            </a:r>
          </a:p>
          <a:p>
            <a:pPr marL="0" indent="0">
              <a:buNone/>
            </a:pPr>
            <a:endParaRPr lang="en-US" sz="3200" dirty="0"/>
          </a:p>
          <a:p>
            <a:pPr marL="0" indent="0">
              <a:buNone/>
            </a:pPr>
            <a:r>
              <a:rPr lang="en-US" sz="3200" dirty="0"/>
              <a:t>We invite students, clinicians, and scholars with direct experience in social determinants of health interested in learning about CHJL and how to engage underrepresented groups in intentional decision-making.</a:t>
            </a:r>
          </a:p>
        </p:txBody>
      </p:sp>
    </p:spTree>
    <p:extLst>
      <p:ext uri="{BB962C8B-B14F-4D97-AF65-F5344CB8AC3E}">
        <p14:creationId xmlns:p14="http://schemas.microsoft.com/office/powerpoint/2010/main" val="80053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0DDC-1ED8-764F-BBEA-769354E84FAE}"/>
              </a:ext>
            </a:extLst>
          </p:cNvPr>
          <p:cNvSpPr>
            <a:spLocks noGrp="1"/>
          </p:cNvSpPr>
          <p:nvPr>
            <p:ph type="title"/>
          </p:nvPr>
        </p:nvSpPr>
        <p:spPr/>
        <p:txBody>
          <a:bodyPr/>
          <a:lstStyle/>
          <a:p>
            <a:pPr algn="ctr"/>
            <a:r>
              <a:rPr lang="en-US" b="1" dirty="0">
                <a:solidFill>
                  <a:schemeClr val="tx1">
                    <a:lumMod val="85000"/>
                    <a:lumOff val="15000"/>
                  </a:schemeClr>
                </a:solidFill>
              </a:rPr>
              <a:t>ENGLISH vs. SPANISH AUTOCOMPLETES</a:t>
            </a:r>
          </a:p>
        </p:txBody>
      </p:sp>
      <p:pic>
        <p:nvPicPr>
          <p:cNvPr id="10" name="Content Placeholder 9" descr="Graphical user interface, text, application, chat or text message&#10;&#10;Description automatically generated">
            <a:extLst>
              <a:ext uri="{FF2B5EF4-FFF2-40B4-BE49-F238E27FC236}">
                <a16:creationId xmlns:a16="http://schemas.microsoft.com/office/drawing/2014/main" id="{68FDFF72-4E68-C946-B22C-D096773EE9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6320" y="1737360"/>
            <a:ext cx="4702847" cy="4252341"/>
          </a:xfrm>
        </p:spPr>
      </p:pic>
      <p:pic>
        <p:nvPicPr>
          <p:cNvPr id="33" name="Content Placeholder 32" descr="Graphical user interface, text, application, email&#10;&#10;Description automatically generated">
            <a:extLst>
              <a:ext uri="{FF2B5EF4-FFF2-40B4-BE49-F238E27FC236}">
                <a16:creationId xmlns:a16="http://schemas.microsoft.com/office/drawing/2014/main" id="{9DDA6AB2-F660-864E-AB54-9E684EF9182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37484" y="1737360"/>
            <a:ext cx="4819878" cy="3592386"/>
          </a:xfrm>
        </p:spPr>
      </p:pic>
    </p:spTree>
    <p:extLst>
      <p:ext uri="{BB962C8B-B14F-4D97-AF65-F5344CB8AC3E}">
        <p14:creationId xmlns:p14="http://schemas.microsoft.com/office/powerpoint/2010/main" val="179813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6698-8FF7-3B4E-8FD5-29FFE51B1944}"/>
              </a:ext>
            </a:extLst>
          </p:cNvPr>
          <p:cNvSpPr>
            <a:spLocks noGrp="1"/>
          </p:cNvSpPr>
          <p:nvPr>
            <p:ph type="title"/>
          </p:nvPr>
        </p:nvSpPr>
        <p:spPr>
          <a:xfrm>
            <a:off x="457200" y="-67136"/>
            <a:ext cx="3200400" cy="2286000"/>
          </a:xfrm>
        </p:spPr>
        <p:txBody>
          <a:bodyPr anchor="b">
            <a:normAutofit/>
          </a:bodyPr>
          <a:lstStyle/>
          <a:p>
            <a:pPr algn="ctr"/>
            <a:r>
              <a:rPr lang="en-US" sz="4000" dirty="0"/>
              <a:t>Simulation</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5E9C2B23-9D31-8744-8B52-4DDC716BA4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2427160"/>
            <a:ext cx="6492240" cy="1866519"/>
          </a:xfrm>
          <a:noFill/>
        </p:spPr>
      </p:pic>
      <p:sp>
        <p:nvSpPr>
          <p:cNvPr id="4" name="Text Placeholder 3">
            <a:extLst>
              <a:ext uri="{FF2B5EF4-FFF2-40B4-BE49-F238E27FC236}">
                <a16:creationId xmlns:a16="http://schemas.microsoft.com/office/drawing/2014/main" id="{B3DC7F28-4D23-164A-838E-54E3A399EB25}"/>
              </a:ext>
            </a:extLst>
          </p:cNvPr>
          <p:cNvSpPr>
            <a:spLocks noGrp="1"/>
          </p:cNvSpPr>
          <p:nvPr>
            <p:ph type="body" sz="half" idx="2"/>
          </p:nvPr>
        </p:nvSpPr>
        <p:spPr>
          <a:xfrm>
            <a:off x="170481" y="2604117"/>
            <a:ext cx="3750590" cy="3379124"/>
          </a:xfrm>
        </p:spPr>
        <p:txBody>
          <a:bodyPr>
            <a:normAutofit/>
          </a:bodyPr>
          <a:lstStyle/>
          <a:p>
            <a:r>
              <a:rPr lang="en-US" sz="2800" dirty="0"/>
              <a:t>Complete the following Google search on your own device and share an interesting find in the chat</a:t>
            </a:r>
          </a:p>
        </p:txBody>
      </p:sp>
    </p:spTree>
    <p:extLst>
      <p:ext uri="{BB962C8B-B14F-4D97-AF65-F5344CB8AC3E}">
        <p14:creationId xmlns:p14="http://schemas.microsoft.com/office/powerpoint/2010/main" val="337822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CA7D-03D0-B84A-B5B0-8C02BF5AE6C7}"/>
              </a:ext>
            </a:extLst>
          </p:cNvPr>
          <p:cNvSpPr>
            <a:spLocks noGrp="1"/>
          </p:cNvSpPr>
          <p:nvPr>
            <p:ph type="title"/>
          </p:nvPr>
        </p:nvSpPr>
        <p:spPr>
          <a:xfrm>
            <a:off x="1147156" y="2643446"/>
            <a:ext cx="10058400" cy="1681665"/>
          </a:xfrm>
        </p:spPr>
        <p:txBody>
          <a:bodyPr/>
          <a:lstStyle/>
          <a:p>
            <a:pPr algn="ctr"/>
            <a:r>
              <a:rPr lang="en-US" b="1" dirty="0"/>
              <a:t>DELIVERABLES</a:t>
            </a:r>
          </a:p>
        </p:txBody>
      </p:sp>
      <p:sp>
        <p:nvSpPr>
          <p:cNvPr id="3" name="Text Placeholder 2">
            <a:extLst>
              <a:ext uri="{FF2B5EF4-FFF2-40B4-BE49-F238E27FC236}">
                <a16:creationId xmlns:a16="http://schemas.microsoft.com/office/drawing/2014/main" id="{F9EFA317-D687-DA4B-8CAF-5427148ED40F}"/>
              </a:ext>
            </a:extLst>
          </p:cNvPr>
          <p:cNvSpPr>
            <a:spLocks noGrp="1"/>
          </p:cNvSpPr>
          <p:nvPr>
            <p:ph type="body" idx="1"/>
          </p:nvPr>
        </p:nvSpPr>
        <p:spPr>
          <a:xfrm>
            <a:off x="1330036" y="4325111"/>
            <a:ext cx="10058400" cy="1143000"/>
          </a:xfrm>
        </p:spPr>
        <p:txBody>
          <a:bodyPr>
            <a:normAutofit/>
          </a:bodyPr>
          <a:lstStyle/>
          <a:p>
            <a:r>
              <a:rPr lang="en-US" sz="2000" b="1" dirty="0"/>
              <a:t>COVID-19 Capstone project &amp; Spanish covid-19 video</a:t>
            </a:r>
          </a:p>
        </p:txBody>
      </p:sp>
    </p:spTree>
    <p:extLst>
      <p:ext uri="{BB962C8B-B14F-4D97-AF65-F5344CB8AC3E}">
        <p14:creationId xmlns:p14="http://schemas.microsoft.com/office/powerpoint/2010/main" val="184953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9FA00A-DD5E-4180-AA5F-8FC262A6C878}"/>
              </a:ext>
            </a:extLst>
          </p:cNvPr>
          <p:cNvPicPr>
            <a:picLocks noChangeAspect="1"/>
          </p:cNvPicPr>
          <p:nvPr/>
        </p:nvPicPr>
        <p:blipFill>
          <a:blip r:embed="rId3"/>
          <a:stretch>
            <a:fillRect/>
          </a:stretch>
        </p:blipFill>
        <p:spPr>
          <a:xfrm>
            <a:off x="0" y="0"/>
            <a:ext cx="12192000" cy="5501898"/>
          </a:xfrm>
          <a:prstGeom prst="rect">
            <a:avLst/>
          </a:prstGeom>
        </p:spPr>
      </p:pic>
    </p:spTree>
    <p:extLst>
      <p:ext uri="{BB962C8B-B14F-4D97-AF65-F5344CB8AC3E}">
        <p14:creationId xmlns:p14="http://schemas.microsoft.com/office/powerpoint/2010/main" val="181644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CHJL - COVID 19">
            <a:hlinkClick r:id="" action="ppaction://media"/>
            <a:extLst>
              <a:ext uri="{FF2B5EF4-FFF2-40B4-BE49-F238E27FC236}">
                <a16:creationId xmlns:a16="http://schemas.microsoft.com/office/drawing/2014/main" id="{FF5A1705-7083-6B42-B114-E0FC2C03FA76}"/>
              </a:ext>
            </a:extLst>
          </p:cNvPr>
          <p:cNvPicPr>
            <a:picLocks noRot="1" noChangeAspect="1"/>
          </p:cNvPicPr>
          <p:nvPr>
            <a:videoFile r:link="rId1"/>
          </p:nvPr>
        </p:nvPicPr>
        <p:blipFill>
          <a:blip r:embed="rId4"/>
          <a:stretch>
            <a:fillRect/>
          </a:stretch>
        </p:blipFill>
        <p:spPr>
          <a:xfrm>
            <a:off x="1214760" y="302133"/>
            <a:ext cx="9762481" cy="5515802"/>
          </a:xfrm>
          <a:prstGeom prst="rect">
            <a:avLst/>
          </a:prstGeom>
          <a:noFill/>
        </p:spPr>
      </p:pic>
    </p:spTree>
    <p:extLst>
      <p:ext uri="{BB962C8B-B14F-4D97-AF65-F5344CB8AC3E}">
        <p14:creationId xmlns:p14="http://schemas.microsoft.com/office/powerpoint/2010/main" val="3590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REFLECTION / Q&amp;A</a:t>
            </a:r>
          </a:p>
        </p:txBody>
      </p:sp>
    </p:spTree>
    <p:extLst>
      <p:ext uri="{BB962C8B-B14F-4D97-AF65-F5344CB8AC3E}">
        <p14:creationId xmlns:p14="http://schemas.microsoft.com/office/powerpoint/2010/main" val="12180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THANK YOU</a:t>
            </a:r>
          </a:p>
        </p:txBody>
      </p:sp>
    </p:spTree>
    <p:extLst>
      <p:ext uri="{BB962C8B-B14F-4D97-AF65-F5344CB8AC3E}">
        <p14:creationId xmlns:p14="http://schemas.microsoft.com/office/powerpoint/2010/main" val="373054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255"/>
            <a:ext cx="3200400" cy="2286000"/>
          </a:xfrm>
        </p:spPr>
        <p:txBody>
          <a:bodyPr/>
          <a:lstStyle/>
          <a:p>
            <a:r>
              <a:rPr lang="en-US" b="1" dirty="0"/>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4902883"/>
              </p:ext>
            </p:extLst>
          </p:nvPr>
        </p:nvGraphicFramePr>
        <p:xfrm>
          <a:off x="2417736" y="1"/>
          <a:ext cx="9774264" cy="6856977"/>
        </p:xfrm>
        <a:graphic>
          <a:graphicData uri="http://schemas.openxmlformats.org/drawingml/2006/table">
            <a:tbl>
              <a:tblPr firstRow="1" firstCol="1" bandRow="1">
                <a:tableStyleId>{5C22544A-7EE6-4342-B048-85BDC9FD1C3A}</a:tableStyleId>
              </a:tblPr>
              <a:tblGrid>
                <a:gridCol w="699355">
                  <a:extLst>
                    <a:ext uri="{9D8B030D-6E8A-4147-A177-3AD203B41FA5}">
                      <a16:colId xmlns:a16="http://schemas.microsoft.com/office/drawing/2014/main" val="20000"/>
                    </a:ext>
                  </a:extLst>
                </a:gridCol>
                <a:gridCol w="2932279">
                  <a:extLst>
                    <a:ext uri="{9D8B030D-6E8A-4147-A177-3AD203B41FA5}">
                      <a16:colId xmlns:a16="http://schemas.microsoft.com/office/drawing/2014/main" val="20001"/>
                    </a:ext>
                  </a:extLst>
                </a:gridCol>
                <a:gridCol w="2366210">
                  <a:extLst>
                    <a:ext uri="{9D8B030D-6E8A-4147-A177-3AD203B41FA5}">
                      <a16:colId xmlns:a16="http://schemas.microsoft.com/office/drawing/2014/main" val="20002"/>
                    </a:ext>
                  </a:extLst>
                </a:gridCol>
                <a:gridCol w="184507">
                  <a:extLst>
                    <a:ext uri="{9D8B030D-6E8A-4147-A177-3AD203B41FA5}">
                      <a16:colId xmlns:a16="http://schemas.microsoft.com/office/drawing/2014/main" val="1582812747"/>
                    </a:ext>
                  </a:extLst>
                </a:gridCol>
                <a:gridCol w="3591913">
                  <a:extLst>
                    <a:ext uri="{9D8B030D-6E8A-4147-A177-3AD203B41FA5}">
                      <a16:colId xmlns:a16="http://schemas.microsoft.com/office/drawing/2014/main" val="20003"/>
                    </a:ext>
                  </a:extLst>
                </a:gridCol>
              </a:tblGrid>
              <a:tr h="248737">
                <a:tc gridSpan="5">
                  <a:txBody>
                    <a:bodyPr/>
                    <a:lstStyle/>
                    <a:p>
                      <a:pPr marL="0" marR="0" algn="ctr">
                        <a:lnSpc>
                          <a:spcPct val="107000"/>
                        </a:lnSpc>
                        <a:spcBef>
                          <a:spcPts val="0"/>
                        </a:spcBef>
                        <a:spcAft>
                          <a:spcPts val="0"/>
                        </a:spcAft>
                      </a:pPr>
                      <a:r>
                        <a:rPr lang="en-US" sz="1600" dirty="0">
                          <a:effectLst/>
                        </a:rPr>
                        <a:t>NCEAS Conference | 60 Minute Workshop</a:t>
                      </a:r>
                      <a:endParaRPr lang="en-US" sz="1600" dirty="0">
                        <a:effectLst/>
                        <a:latin typeface="Calibri" charset="0"/>
                        <a:ea typeface="Calibri" charset="0"/>
                        <a:cs typeface="Times New Roman" charset="0"/>
                      </a:endParaRPr>
                    </a:p>
                  </a:txBody>
                  <a:tcPr marL="68539" marR="6853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8737">
                <a:tc gridSpan="5">
                  <a:txBody>
                    <a:bodyPr/>
                    <a:lstStyle/>
                    <a:p>
                      <a:pPr marL="0" marR="0">
                        <a:lnSpc>
                          <a:spcPct val="107000"/>
                        </a:lnSpc>
                        <a:spcBef>
                          <a:spcPts val="0"/>
                        </a:spcBef>
                        <a:spcAft>
                          <a:spcPts val="0"/>
                        </a:spcAft>
                      </a:pPr>
                      <a:r>
                        <a:rPr lang="en-US" sz="1600" dirty="0">
                          <a:effectLst/>
                        </a:rPr>
                        <a:t>PRESENTATION</a:t>
                      </a:r>
                      <a:endParaRPr lang="en-US" sz="1600" dirty="0">
                        <a:effectLst/>
                        <a:latin typeface="Calibri" charset="0"/>
                        <a:ea typeface="Calibri" charset="0"/>
                        <a:cs typeface="Times New Roman" charset="0"/>
                      </a:endParaRPr>
                    </a:p>
                  </a:txBody>
                  <a:tcPr marL="68539" marR="6853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72734">
                <a:tc>
                  <a:txBody>
                    <a:bodyPr/>
                    <a:lstStyle/>
                    <a:p>
                      <a:pPr marL="0" marR="0" algn="ctr">
                        <a:lnSpc>
                          <a:spcPct val="107000"/>
                        </a:lnSpc>
                        <a:spcBef>
                          <a:spcPts val="0"/>
                        </a:spcBef>
                        <a:spcAft>
                          <a:spcPts val="0"/>
                        </a:spcAft>
                      </a:pPr>
                      <a:r>
                        <a:rPr lang="en-US" sz="1600" dirty="0">
                          <a:effectLst/>
                        </a:rPr>
                        <a:t>10</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latin typeface="Calibri" charset="0"/>
                          <a:ea typeface="Calibri" charset="0"/>
                          <a:cs typeface="Times New Roman" charset="0"/>
                        </a:rPr>
                        <a:t>Agenda Overview </a:t>
                      </a:r>
                    </a:p>
                  </a:txBody>
                  <a:tcPr marL="68539" marR="68539" marT="0" marB="0"/>
                </a:tc>
                <a:tc>
                  <a:txBody>
                    <a:bodyPr/>
                    <a:lstStyle/>
                    <a:p>
                      <a:pPr marL="0" marR="0">
                        <a:lnSpc>
                          <a:spcPct val="107000"/>
                        </a:lnSpc>
                        <a:spcBef>
                          <a:spcPts val="0"/>
                        </a:spcBef>
                        <a:spcAft>
                          <a:spcPts val="0"/>
                        </a:spcAft>
                      </a:pPr>
                      <a:r>
                        <a:rPr lang="en-US" sz="1600" dirty="0">
                          <a:effectLst/>
                        </a:rPr>
                        <a:t>-Mission Statement</a:t>
                      </a:r>
                    </a:p>
                    <a:p>
                      <a:pPr marL="0" marR="0">
                        <a:lnSpc>
                          <a:spcPct val="107000"/>
                        </a:lnSpc>
                        <a:spcBef>
                          <a:spcPts val="0"/>
                        </a:spcBef>
                        <a:spcAft>
                          <a:spcPts val="0"/>
                        </a:spcAft>
                      </a:pPr>
                      <a:r>
                        <a:rPr lang="en-US" sz="1600" dirty="0">
                          <a:effectLst/>
                        </a:rPr>
                        <a:t>-SDoH, Inequity in Cancer Prevention</a:t>
                      </a:r>
                      <a:endParaRPr lang="en-US" sz="1600" dirty="0">
                        <a:effectLst/>
                        <a:latin typeface="Calibri" charset="0"/>
                        <a:ea typeface="Calibri" charset="0"/>
                        <a:cs typeface="Times New Roman" charset="0"/>
                      </a:endParaRPr>
                    </a:p>
                  </a:txBody>
                  <a:tcPr marL="68539" marR="68539" marT="0" marB="0"/>
                </a:tc>
                <a:tc gridSpan="2">
                  <a:txBody>
                    <a:bodyPr/>
                    <a:lstStyle/>
                    <a:p>
                      <a:pPr marL="0" marR="0">
                        <a:lnSpc>
                          <a:spcPct val="107000"/>
                        </a:lnSpc>
                        <a:spcBef>
                          <a:spcPts val="0"/>
                        </a:spcBef>
                        <a:spcAft>
                          <a:spcPts val="0"/>
                        </a:spcAft>
                      </a:pPr>
                      <a:r>
                        <a:rPr lang="en-US" sz="1600" dirty="0">
                          <a:effectLst/>
                        </a:rPr>
                        <a:t>Sarah, Luis Pamela </a:t>
                      </a:r>
                    </a:p>
                    <a:p>
                      <a:pPr marL="0" marR="0">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r>
                        <a:rPr lang="en-US" sz="1600" dirty="0">
                          <a:effectLst/>
                        </a:rPr>
                        <a:t>Sarah, Luis Pamela </a:t>
                      </a:r>
                    </a:p>
                    <a:p>
                      <a:pPr marL="0" marR="0">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2"/>
                  </a:ext>
                </a:extLst>
              </a:tr>
              <a:tr h="248737">
                <a:tc gridSpan="5">
                  <a:txBody>
                    <a:bodyPr/>
                    <a:lstStyle/>
                    <a:p>
                      <a:pPr marL="0" marR="0">
                        <a:lnSpc>
                          <a:spcPct val="107000"/>
                        </a:lnSpc>
                        <a:spcBef>
                          <a:spcPts val="0"/>
                        </a:spcBef>
                        <a:spcAft>
                          <a:spcPts val="0"/>
                        </a:spcAft>
                      </a:pPr>
                      <a:r>
                        <a:rPr lang="en-US" sz="1600" dirty="0">
                          <a:effectLst/>
                        </a:rPr>
                        <a:t>WORKSHOP</a:t>
                      </a:r>
                      <a:endParaRPr lang="en-US" sz="1600" dirty="0">
                        <a:effectLst/>
                        <a:latin typeface="Calibri" charset="0"/>
                        <a:ea typeface="Calibri" charset="0"/>
                        <a:cs typeface="Times New Roman" charset="0"/>
                      </a:endParaRPr>
                    </a:p>
                  </a:txBody>
                  <a:tcPr marL="68539" marR="6853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3679">
                <a:tc>
                  <a:txBody>
                    <a:bodyPr/>
                    <a:lstStyle/>
                    <a:p>
                      <a:pPr marL="0" marR="0" algn="ctr">
                        <a:lnSpc>
                          <a:spcPct val="107000"/>
                        </a:lnSpc>
                        <a:spcBef>
                          <a:spcPts val="0"/>
                        </a:spcBef>
                        <a:spcAft>
                          <a:spcPts val="0"/>
                        </a:spcAft>
                      </a:pPr>
                      <a:r>
                        <a:rPr lang="en-US" sz="1600" dirty="0">
                          <a:effectLst/>
                        </a:rPr>
                        <a:t>Mins</a:t>
                      </a:r>
                      <a:endParaRPr lang="en-US" sz="1600" dirty="0">
                        <a:effectLst/>
                        <a:latin typeface="Calibri" charset="0"/>
                        <a:ea typeface="Calibri" charset="0"/>
                        <a:cs typeface="Times New Roman" charset="0"/>
                      </a:endParaRPr>
                    </a:p>
                  </a:txBody>
                  <a:tcPr marL="68539" marR="68539" marT="0" marB="0"/>
                </a:tc>
                <a:tc>
                  <a:txBody>
                    <a:bodyPr/>
                    <a:lstStyle/>
                    <a:p>
                      <a:pPr marL="0" marR="0" algn="ctr">
                        <a:lnSpc>
                          <a:spcPct val="107000"/>
                        </a:lnSpc>
                        <a:spcBef>
                          <a:spcPts val="0"/>
                        </a:spcBef>
                        <a:spcAft>
                          <a:spcPts val="0"/>
                        </a:spcAft>
                      </a:pPr>
                      <a:r>
                        <a:rPr lang="en-US" sz="1600" dirty="0">
                          <a:effectLst/>
                        </a:rPr>
                        <a:t>Activity</a:t>
                      </a:r>
                      <a:endParaRPr lang="en-US" sz="1600" dirty="0">
                        <a:effectLst/>
                        <a:latin typeface="Calibri" charset="0"/>
                        <a:ea typeface="Calibri" charset="0"/>
                        <a:cs typeface="Times New Roman" charset="0"/>
                      </a:endParaRPr>
                    </a:p>
                  </a:txBody>
                  <a:tcPr marL="68539" marR="68539" marT="0" marB="0"/>
                </a:tc>
                <a:tc gridSpan="2">
                  <a:txBody>
                    <a:bodyPr/>
                    <a:lstStyle/>
                    <a:p>
                      <a:pPr marL="0" marR="0" algn="ctr">
                        <a:lnSpc>
                          <a:spcPct val="107000"/>
                        </a:lnSpc>
                        <a:spcBef>
                          <a:spcPts val="0"/>
                        </a:spcBef>
                        <a:spcAft>
                          <a:spcPts val="0"/>
                        </a:spcAft>
                      </a:pPr>
                      <a:r>
                        <a:rPr lang="en-US" sz="1600" dirty="0">
                          <a:effectLst/>
                        </a:rPr>
                        <a:t>Description</a:t>
                      </a:r>
                      <a:endParaRPr lang="en-US" sz="1600" dirty="0">
                        <a:effectLst/>
                        <a:latin typeface="Calibri" charset="0"/>
                        <a:ea typeface="Calibri" charset="0"/>
                        <a:cs typeface="Times New Roman" charset="0"/>
                      </a:endParaRPr>
                    </a:p>
                  </a:txBody>
                  <a:tcPr marL="68539" marR="68539" marT="0" marB="0"/>
                </a:tc>
                <a:tc hMerge="1">
                  <a:txBody>
                    <a:bodyPr/>
                    <a:lstStyle/>
                    <a:p>
                      <a:pPr marL="0" marR="0" algn="ctr">
                        <a:lnSpc>
                          <a:spcPct val="107000"/>
                        </a:lnSpc>
                        <a:spcBef>
                          <a:spcPts val="0"/>
                        </a:spcBef>
                        <a:spcAft>
                          <a:spcPts val="0"/>
                        </a:spcAft>
                      </a:pPr>
                      <a:endParaRPr lang="en-US" sz="1600">
                        <a:effectLst/>
                        <a:latin typeface="Calibri" charset="0"/>
                        <a:ea typeface="Calibri" charset="0"/>
                        <a:cs typeface="Times New Roman" charset="0"/>
                      </a:endParaRPr>
                    </a:p>
                  </a:txBody>
                  <a:tcPr marL="68539" marR="68539" marT="0" marB="0"/>
                </a:tc>
                <a:tc>
                  <a:txBody>
                    <a:bodyPr/>
                    <a:lstStyle/>
                    <a:p>
                      <a:pPr marL="0" marR="0" algn="ctr">
                        <a:lnSpc>
                          <a:spcPct val="107000"/>
                        </a:lnSpc>
                        <a:spcBef>
                          <a:spcPts val="0"/>
                        </a:spcBef>
                        <a:spcAft>
                          <a:spcPts val="0"/>
                        </a:spcAft>
                      </a:pPr>
                      <a:r>
                        <a:rPr lang="en-US" sz="1600" dirty="0">
                          <a:effectLst/>
                        </a:rPr>
                        <a:t>Person</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4"/>
                  </a:ext>
                </a:extLst>
              </a:tr>
              <a:tr h="604381">
                <a:tc>
                  <a:txBody>
                    <a:bodyPr/>
                    <a:lstStyle/>
                    <a:p>
                      <a:pPr marL="0" marR="0" algn="ctr">
                        <a:lnSpc>
                          <a:spcPct val="107000"/>
                        </a:lnSpc>
                        <a:spcBef>
                          <a:spcPts val="0"/>
                        </a:spcBef>
                        <a:spcAft>
                          <a:spcPts val="0"/>
                        </a:spcAft>
                      </a:pPr>
                      <a:r>
                        <a:rPr lang="en-US" sz="1600" dirty="0">
                          <a:effectLst/>
                        </a:rPr>
                        <a:t>5</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Polls</a:t>
                      </a:r>
                      <a:endParaRPr lang="en-US" sz="1600" dirty="0">
                        <a:effectLst/>
                        <a:latin typeface="Calibri" charset="0"/>
                        <a:ea typeface="Calibri" charset="0"/>
                        <a:cs typeface="Times New Roman" charset="0"/>
                      </a:endParaRPr>
                    </a:p>
                  </a:txBody>
                  <a:tcPr marL="68539" marR="68539" marT="0" marB="0"/>
                </a:tc>
                <a:tc gridSpan="2">
                  <a:txBody>
                    <a:bodyPr/>
                    <a:lstStyle/>
                    <a:p>
                      <a:pPr marL="0" marR="0">
                        <a:lnSpc>
                          <a:spcPct val="107000"/>
                        </a:lnSpc>
                        <a:spcBef>
                          <a:spcPts val="0"/>
                        </a:spcBef>
                        <a:spcAft>
                          <a:spcPts val="0"/>
                        </a:spcAft>
                      </a:pPr>
                      <a:r>
                        <a:rPr lang="en-US" sz="1600" dirty="0">
                          <a:effectLst/>
                        </a:rPr>
                        <a:t>-Poll</a:t>
                      </a:r>
                      <a:r>
                        <a:rPr lang="en-US" sz="1600" baseline="0" dirty="0">
                          <a:effectLst/>
                        </a:rPr>
                        <a:t>: Getting to know you </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Sarah, Noah</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5"/>
                  </a:ext>
                </a:extLst>
              </a:tr>
              <a:tr h="248737">
                <a:tc>
                  <a:txBody>
                    <a:bodyPr/>
                    <a:lstStyle/>
                    <a:p>
                      <a:pPr marL="0" marR="0" algn="ctr">
                        <a:lnSpc>
                          <a:spcPct val="107000"/>
                        </a:lnSpc>
                        <a:spcBef>
                          <a:spcPts val="0"/>
                        </a:spcBef>
                        <a:spcAft>
                          <a:spcPts val="0"/>
                        </a:spcAft>
                      </a:pPr>
                      <a:r>
                        <a:rPr lang="en-US" sz="1600" dirty="0">
                          <a:effectLst/>
                        </a:rPr>
                        <a:t>3-5</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Break</a:t>
                      </a:r>
                      <a:endParaRPr lang="en-US" sz="1600" dirty="0">
                        <a:effectLst/>
                        <a:latin typeface="Calibri" charset="0"/>
                        <a:ea typeface="Calibri" charset="0"/>
                        <a:cs typeface="Times New Roman" charset="0"/>
                      </a:endParaRPr>
                    </a:p>
                  </a:txBody>
                  <a:tcPr marL="68539" marR="68539" marT="0" marB="0"/>
                </a:tc>
                <a:tc gridSpan="2">
                  <a:txBody>
                    <a:bodyPr/>
                    <a:lstStyle/>
                    <a:p>
                      <a:pPr marL="0" marR="0">
                        <a:lnSpc>
                          <a:spcPct val="107000"/>
                        </a:lnSpc>
                        <a:spcBef>
                          <a:spcPts val="0"/>
                        </a:spcBef>
                        <a:spcAft>
                          <a:spcPts val="0"/>
                        </a:spcAft>
                      </a:pPr>
                      <a:r>
                        <a:rPr lang="en-US" sz="1600" dirty="0">
                          <a:effectLst/>
                        </a:rPr>
                        <a:t>-Guided meditation</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Juan</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6"/>
                  </a:ext>
                </a:extLst>
              </a:tr>
              <a:tr h="923288">
                <a:tc>
                  <a:txBody>
                    <a:bodyPr/>
                    <a:lstStyle/>
                    <a:p>
                      <a:pPr marL="0" marR="0" algn="ctr">
                        <a:lnSpc>
                          <a:spcPct val="107000"/>
                        </a:lnSpc>
                        <a:spcBef>
                          <a:spcPts val="0"/>
                        </a:spcBef>
                        <a:spcAft>
                          <a:spcPts val="0"/>
                        </a:spcAft>
                      </a:pPr>
                      <a:r>
                        <a:rPr lang="en-US" sz="1600" dirty="0">
                          <a:effectLst/>
                        </a:rPr>
                        <a:t>10</a:t>
                      </a:r>
                    </a:p>
                    <a:p>
                      <a:pPr marL="0" marR="0" algn="ctr">
                        <a:lnSpc>
                          <a:spcPct val="107000"/>
                        </a:lnSpc>
                        <a:spcBef>
                          <a:spcPts val="0"/>
                        </a:spcBef>
                        <a:spcAft>
                          <a:spcPts val="0"/>
                        </a:spcAft>
                      </a:pPr>
                      <a:r>
                        <a:rPr lang="en-US" sz="1600" dirty="0">
                          <a:effectLst/>
                        </a:rPr>
                        <a:t> </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800" b="1" dirty="0">
                          <a:effectLst/>
                          <a:latin typeface="Calibri" charset="0"/>
                          <a:ea typeface="Calibri" charset="0"/>
                          <a:cs typeface="Times New Roman" charset="0"/>
                        </a:rPr>
                        <a:t>Didactic Experience </a:t>
                      </a:r>
                    </a:p>
                  </a:txBody>
                  <a:tcPr marL="68539" marR="68539" marT="0" marB="0"/>
                </a:tc>
                <a:tc gridSpan="2">
                  <a:txBody>
                    <a:bodyPr/>
                    <a:lstStyle/>
                    <a:p>
                      <a:pPr marL="0" marR="0">
                        <a:lnSpc>
                          <a:spcPct val="107000"/>
                        </a:lnSpc>
                        <a:spcBef>
                          <a:spcPts val="0"/>
                        </a:spcBef>
                        <a:spcAft>
                          <a:spcPts val="0"/>
                        </a:spcAft>
                      </a:pPr>
                      <a:r>
                        <a:rPr lang="en-US" sz="1600" dirty="0">
                          <a:effectLst/>
                        </a:rPr>
                        <a:t>-Didactic; technical tools</a:t>
                      </a:r>
                    </a:p>
                    <a:p>
                      <a:pPr marL="0" marR="0">
                        <a:lnSpc>
                          <a:spcPct val="107000"/>
                        </a:lnSpc>
                        <a:spcBef>
                          <a:spcPts val="0"/>
                        </a:spcBef>
                        <a:spcAft>
                          <a:spcPts val="0"/>
                        </a:spcAft>
                      </a:pPr>
                      <a:r>
                        <a:rPr lang="en-US" sz="1600" dirty="0">
                          <a:effectLst/>
                        </a:rPr>
                        <a:t>-How the lab has adapted to COVID-19 </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Pamela, Humberto, Vivian, Luis</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7"/>
                  </a:ext>
                </a:extLst>
              </a:tr>
              <a:tr h="356769">
                <a:tc>
                  <a:txBody>
                    <a:bodyPr/>
                    <a:lstStyle/>
                    <a:p>
                      <a:pPr marL="0" marR="0" algn="ctr">
                        <a:lnSpc>
                          <a:spcPct val="107000"/>
                        </a:lnSpc>
                        <a:spcBef>
                          <a:spcPts val="0"/>
                        </a:spcBef>
                        <a:spcAft>
                          <a:spcPts val="0"/>
                        </a:spcAft>
                      </a:pPr>
                      <a:r>
                        <a:rPr lang="en-US" sz="1600" dirty="0">
                          <a:effectLst/>
                        </a:rPr>
                        <a:t>3-5</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Break</a:t>
                      </a:r>
                      <a:endParaRPr lang="en-US" sz="1600" dirty="0">
                        <a:effectLst/>
                        <a:latin typeface="Calibri" charset="0"/>
                        <a:ea typeface="Calibri" charset="0"/>
                        <a:cs typeface="Times New Roman" charset="0"/>
                      </a:endParaRPr>
                    </a:p>
                  </a:txBody>
                  <a:tcPr marL="68539" marR="68539" marT="0" marB="0"/>
                </a:tc>
                <a:tc gridSpan="2">
                  <a:txBody>
                    <a:bodyPr/>
                    <a:lstStyle/>
                    <a:p>
                      <a:pPr marL="0" marR="0">
                        <a:lnSpc>
                          <a:spcPct val="107000"/>
                        </a:lnSpc>
                        <a:spcBef>
                          <a:spcPts val="0"/>
                        </a:spcBef>
                        <a:spcAft>
                          <a:spcPts val="0"/>
                        </a:spcAft>
                      </a:pPr>
                      <a:r>
                        <a:rPr lang="en-US" sz="1600" dirty="0">
                          <a:effectLst/>
                        </a:rPr>
                        <a:t>-Guided stretching</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Juan</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8"/>
                  </a:ext>
                </a:extLst>
              </a:tr>
              <a:tr h="2344727">
                <a:tc>
                  <a:txBody>
                    <a:bodyPr/>
                    <a:lstStyle/>
                    <a:p>
                      <a:pPr marL="0" marR="0" algn="ctr">
                        <a:lnSpc>
                          <a:spcPct val="107000"/>
                        </a:lnSpc>
                        <a:spcBef>
                          <a:spcPts val="0"/>
                        </a:spcBef>
                        <a:spcAft>
                          <a:spcPts val="0"/>
                        </a:spcAft>
                      </a:pPr>
                      <a:r>
                        <a:rPr lang="en-US" sz="1600" dirty="0">
                          <a:effectLst/>
                        </a:rPr>
                        <a:t>20</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800" b="1" dirty="0">
                          <a:effectLst/>
                          <a:latin typeface="Calibri" charset="0"/>
                          <a:ea typeface="Calibri" charset="0"/>
                          <a:cs typeface="Times New Roman" charset="0"/>
                        </a:rPr>
                        <a:t>Student Led Experiential Experience </a:t>
                      </a:r>
                    </a:p>
                  </a:txBody>
                  <a:tcPr marL="68539" marR="68539" marT="0" marB="0"/>
                </a:tc>
                <a:tc gridSpan="2">
                  <a:txBody>
                    <a:bodyPr/>
                    <a:lstStyle/>
                    <a:p>
                      <a:pPr marL="0" marR="0">
                        <a:lnSpc>
                          <a:spcPct val="107000"/>
                        </a:lnSpc>
                        <a:spcBef>
                          <a:spcPts val="0"/>
                        </a:spcBef>
                        <a:spcAft>
                          <a:spcPts val="0"/>
                        </a:spcAft>
                      </a:pPr>
                      <a:r>
                        <a:rPr lang="en-US" sz="1600" dirty="0">
                          <a:effectLst/>
                        </a:rPr>
                        <a:t>-Experiential; training process [Covid-19]</a:t>
                      </a:r>
                    </a:p>
                    <a:p>
                      <a:pPr marL="0" marR="0">
                        <a:lnSpc>
                          <a:spcPct val="107000"/>
                        </a:lnSpc>
                        <a:spcBef>
                          <a:spcPts val="0"/>
                        </a:spcBef>
                        <a:spcAft>
                          <a:spcPts val="0"/>
                        </a:spcAft>
                      </a:pPr>
                      <a:r>
                        <a:rPr lang="en-US" sz="1600" dirty="0">
                          <a:effectLst/>
                        </a:rPr>
                        <a:t>-Replicate a task (auto complete) </a:t>
                      </a:r>
                    </a:p>
                    <a:p>
                      <a:pPr marL="0" marR="0">
                        <a:lnSpc>
                          <a:spcPct val="107000"/>
                        </a:lnSpc>
                        <a:spcBef>
                          <a:spcPts val="0"/>
                        </a:spcBef>
                        <a:spcAft>
                          <a:spcPts val="0"/>
                        </a:spcAft>
                      </a:pPr>
                      <a:r>
                        <a:rPr lang="en-US" sz="1600" dirty="0">
                          <a:effectLst/>
                        </a:rPr>
                        <a:t>-Showcase capstone poster on PPT]</a:t>
                      </a:r>
                    </a:p>
                    <a:p>
                      <a:pPr marL="0" marR="0">
                        <a:lnSpc>
                          <a:spcPct val="107000"/>
                        </a:lnSpc>
                        <a:spcBef>
                          <a:spcPts val="0"/>
                        </a:spcBef>
                        <a:spcAft>
                          <a:spcPts val="0"/>
                        </a:spcAft>
                      </a:pPr>
                      <a:r>
                        <a:rPr lang="en-US" sz="1600" dirty="0">
                          <a:effectLst/>
                        </a:rPr>
                        <a:t>-COVID-19 video</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Asia, Lashida, Nadia, David</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09"/>
                  </a:ext>
                </a:extLst>
              </a:tr>
              <a:tr h="0">
                <a:tc>
                  <a:txBody>
                    <a:bodyPr/>
                    <a:lstStyle/>
                    <a:p>
                      <a:pPr marL="0" marR="0" algn="ctr">
                        <a:lnSpc>
                          <a:spcPct val="107000"/>
                        </a:lnSpc>
                        <a:spcBef>
                          <a:spcPts val="0"/>
                        </a:spcBef>
                        <a:spcAft>
                          <a:spcPts val="0"/>
                        </a:spcAft>
                      </a:pPr>
                      <a:r>
                        <a:rPr lang="en-US" sz="1600" dirty="0">
                          <a:effectLst/>
                        </a:rPr>
                        <a:t>~</a:t>
                      </a: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Involvement</a:t>
                      </a:r>
                      <a:endParaRPr lang="en-US" sz="1600" dirty="0">
                        <a:effectLst/>
                        <a:latin typeface="Calibri" charset="0"/>
                        <a:ea typeface="Calibri" charset="0"/>
                        <a:cs typeface="Times New Roman" charset="0"/>
                      </a:endParaRPr>
                    </a:p>
                  </a:txBody>
                  <a:tcPr marL="68539" marR="68539" marT="0" marB="0"/>
                </a:tc>
                <a:tc gridSpan="2">
                  <a:txBody>
                    <a:bodyPr/>
                    <a:lstStyle/>
                    <a:p>
                      <a:pPr marL="0" marR="0">
                        <a:lnSpc>
                          <a:spcPct val="107000"/>
                        </a:lnSpc>
                        <a:spcBef>
                          <a:spcPts val="0"/>
                        </a:spcBef>
                        <a:spcAft>
                          <a:spcPts val="0"/>
                        </a:spcAft>
                      </a:pPr>
                      <a:r>
                        <a:rPr lang="en-US" sz="1600" dirty="0">
                          <a:effectLst/>
                        </a:rPr>
                        <a:t>-Website showcase</a:t>
                      </a:r>
                      <a:endParaRPr lang="en-US" sz="1600" dirty="0">
                        <a:effectLst/>
                        <a:latin typeface="Calibri" charset="0"/>
                        <a:ea typeface="Calibri" charset="0"/>
                        <a:cs typeface="Times New Roman" charset="0"/>
                      </a:endParaRPr>
                    </a:p>
                  </a:txBody>
                  <a:tcPr marL="68539" marR="68539" marT="0" marB="0"/>
                </a:tc>
                <a:tc hMerge="1">
                  <a:txBody>
                    <a:bodyPr/>
                    <a:lstStyle/>
                    <a:p>
                      <a:pPr marL="0" marR="0">
                        <a:lnSpc>
                          <a:spcPct val="107000"/>
                        </a:lnSpc>
                        <a:spcBef>
                          <a:spcPts val="0"/>
                        </a:spcBef>
                        <a:spcAft>
                          <a:spcPts val="0"/>
                        </a:spcAft>
                      </a:pPr>
                      <a:endParaRPr lang="en-US" sz="160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All</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10"/>
                  </a:ext>
                </a:extLst>
              </a:tr>
              <a:tr h="248737">
                <a:tc>
                  <a:txBody>
                    <a:bodyPr/>
                    <a:lstStyle/>
                    <a:p>
                      <a:pPr marL="0" marR="0" algn="ctr">
                        <a:lnSpc>
                          <a:spcPct val="107000"/>
                        </a:lnSpc>
                        <a:spcBef>
                          <a:spcPts val="0"/>
                        </a:spcBef>
                        <a:spcAft>
                          <a:spcPts val="0"/>
                        </a:spcAft>
                      </a:pPr>
                      <a:r>
                        <a:rPr lang="en-US" sz="1600" dirty="0">
                          <a:effectLst/>
                        </a:rPr>
                        <a:t>5</a:t>
                      </a:r>
                      <a:endParaRPr lang="en-US" sz="1600" dirty="0">
                        <a:effectLst/>
                        <a:latin typeface="Calibri" charset="0"/>
                        <a:ea typeface="Calibri" charset="0"/>
                        <a:cs typeface="Times New Roman" charset="0"/>
                      </a:endParaRPr>
                    </a:p>
                  </a:txBody>
                  <a:tcPr marL="68539" marR="68539" marT="0" marB="0"/>
                </a:tc>
                <a:tc gridSpan="3">
                  <a:txBody>
                    <a:bodyPr/>
                    <a:lstStyle/>
                    <a:p>
                      <a:pPr marL="0" marR="0">
                        <a:lnSpc>
                          <a:spcPct val="107000"/>
                        </a:lnSpc>
                        <a:spcBef>
                          <a:spcPts val="0"/>
                        </a:spcBef>
                        <a:spcAft>
                          <a:spcPts val="0"/>
                        </a:spcAft>
                      </a:pPr>
                      <a:r>
                        <a:rPr lang="en-US" sz="1600" dirty="0">
                          <a:effectLst/>
                        </a:rPr>
                        <a:t>Panel Reflection and Q&amp;A</a:t>
                      </a:r>
                      <a:endParaRPr lang="en-US" sz="1600" dirty="0">
                        <a:effectLst/>
                        <a:latin typeface="Calibri" charset="0"/>
                        <a:ea typeface="Calibri" charset="0"/>
                        <a:cs typeface="Times New Roman" charset="0"/>
                      </a:endParaRPr>
                    </a:p>
                  </a:txBody>
                  <a:tcPr marL="68539" marR="68539" marT="0" marB="0"/>
                </a:tc>
                <a:tc hMerge="1">
                  <a:txBody>
                    <a:bodyPr/>
                    <a:lstStyle/>
                    <a:p>
                      <a:endParaRPr lang="en-US"/>
                    </a:p>
                  </a:txBody>
                  <a:tcPr/>
                </a:tc>
                <a:tc hMerge="1">
                  <a:txBody>
                    <a:bodyPr/>
                    <a:lstStyle/>
                    <a:p>
                      <a:pPr marL="0" marR="0">
                        <a:lnSpc>
                          <a:spcPct val="107000"/>
                        </a:lnSpc>
                        <a:spcBef>
                          <a:spcPts val="0"/>
                        </a:spcBef>
                        <a:spcAft>
                          <a:spcPts val="0"/>
                        </a:spcAft>
                      </a:pPr>
                      <a:endParaRPr lang="en-US" sz="1600" dirty="0">
                        <a:effectLst/>
                        <a:latin typeface="Calibri" charset="0"/>
                        <a:ea typeface="Calibri" charset="0"/>
                        <a:cs typeface="Times New Roman" charset="0"/>
                      </a:endParaRPr>
                    </a:p>
                  </a:txBody>
                  <a:tcPr marL="68539" marR="68539" marT="0" marB="0"/>
                </a:tc>
                <a:tc>
                  <a:txBody>
                    <a:bodyPr/>
                    <a:lstStyle/>
                    <a:p>
                      <a:pPr marL="0" marR="0">
                        <a:lnSpc>
                          <a:spcPct val="107000"/>
                        </a:lnSpc>
                        <a:spcBef>
                          <a:spcPts val="0"/>
                        </a:spcBef>
                        <a:spcAft>
                          <a:spcPts val="0"/>
                        </a:spcAft>
                      </a:pPr>
                      <a:r>
                        <a:rPr lang="en-US" sz="1600" dirty="0">
                          <a:effectLst/>
                        </a:rPr>
                        <a:t>All</a:t>
                      </a:r>
                      <a:endParaRPr lang="en-US" sz="1600" dirty="0">
                        <a:effectLst/>
                        <a:latin typeface="Calibri" charset="0"/>
                        <a:ea typeface="Calibri" charset="0"/>
                        <a:cs typeface="Times New Roman" charset="0"/>
                      </a:endParaRPr>
                    </a:p>
                  </a:txBody>
                  <a:tcPr marL="68539" marR="68539"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016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614" y="199209"/>
            <a:ext cx="3905572" cy="1714500"/>
          </a:xfrm>
        </p:spPr>
        <p:txBody>
          <a:bodyPr/>
          <a:lstStyle/>
          <a:p>
            <a:pPr algn="ctr"/>
            <a:r>
              <a:rPr lang="en-US" b="1" dirty="0"/>
              <a:t>MISSION STATEMENT</a:t>
            </a:r>
          </a:p>
        </p:txBody>
      </p:sp>
      <p:sp>
        <p:nvSpPr>
          <p:cNvPr id="10" name="Content Placeholder 9"/>
          <p:cNvSpPr>
            <a:spLocks noGrp="1"/>
          </p:cNvSpPr>
          <p:nvPr>
            <p:ph idx="1"/>
          </p:nvPr>
        </p:nvSpPr>
        <p:spPr/>
        <p:txBody>
          <a:bodyPr/>
          <a:lstStyle/>
          <a:p>
            <a:endParaRPr lang="en-US" dirty="0"/>
          </a:p>
        </p:txBody>
      </p:sp>
      <p:sp>
        <p:nvSpPr>
          <p:cNvPr id="11" name="Text Placeholder 10"/>
          <p:cNvSpPr>
            <a:spLocks noGrp="1"/>
          </p:cNvSpPr>
          <p:nvPr>
            <p:ph type="body" sz="half" idx="2"/>
          </p:nvPr>
        </p:nvSpPr>
        <p:spPr>
          <a:xfrm>
            <a:off x="104614" y="2109707"/>
            <a:ext cx="3905572" cy="4549084"/>
          </a:xfrm>
        </p:spPr>
        <p:txBody>
          <a:bodyPr>
            <a:noAutofit/>
          </a:bodyPr>
          <a:lstStyle/>
          <a:p>
            <a:r>
              <a:rPr lang="en-US" sz="2000" dirty="0"/>
              <a:t>The Cancer Health Justice Lab (CHJL) is a multidisciplinary research group of public health, social work, nutrition, medicine, nursing, and criminal justice professionals / researchers and students that have come together to address social determinants of health and inequity in cancer prevention in medically underserved and hidden populations</a:t>
            </a:r>
            <a:br>
              <a:rPr lang="en-US" sz="2000" dirty="0"/>
            </a:br>
            <a:endParaRPr lang="en-US" sz="2000" dirty="0"/>
          </a:p>
        </p:txBody>
      </p:sp>
      <p:pic>
        <p:nvPicPr>
          <p:cNvPr id="5" name="Picture 4">
            <a:extLst>
              <a:ext uri="{FF2B5EF4-FFF2-40B4-BE49-F238E27FC236}">
                <a16:creationId xmlns:a16="http://schemas.microsoft.com/office/drawing/2014/main" id="{14A548DE-4B8D-CC42-9239-F937DE6DE340}"/>
              </a:ext>
            </a:extLst>
          </p:cNvPr>
          <p:cNvPicPr>
            <a:picLocks noChangeAspect="1"/>
          </p:cNvPicPr>
          <p:nvPr/>
        </p:nvPicPr>
        <p:blipFill rotWithShape="1">
          <a:blip r:embed="rId2"/>
          <a:srcRect t="7365" r="14344" b="1726"/>
          <a:stretch/>
        </p:blipFill>
        <p:spPr>
          <a:xfrm>
            <a:off x="4800601" y="731520"/>
            <a:ext cx="6492240" cy="5257800"/>
          </a:xfrm>
          <a:prstGeom prst="rect">
            <a:avLst/>
          </a:prstGeom>
        </p:spPr>
      </p:pic>
    </p:spTree>
    <p:extLst>
      <p:ext uri="{BB962C8B-B14F-4D97-AF65-F5344CB8AC3E}">
        <p14:creationId xmlns:p14="http://schemas.microsoft.com/office/powerpoint/2010/main" val="159610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Social Determinants of Health (SDoH)</a:t>
            </a:r>
          </a:p>
        </p:txBody>
      </p:sp>
      <p:grpSp>
        <p:nvGrpSpPr>
          <p:cNvPr id="11" name="Group 10">
            <a:extLst>
              <a:ext uri="{FF2B5EF4-FFF2-40B4-BE49-F238E27FC236}">
                <a16:creationId xmlns:a16="http://schemas.microsoft.com/office/drawing/2014/main" id="{81A84662-15EE-BD4A-8815-30283B0CCA28}"/>
              </a:ext>
            </a:extLst>
          </p:cNvPr>
          <p:cNvGrpSpPr/>
          <p:nvPr/>
        </p:nvGrpSpPr>
        <p:grpSpPr>
          <a:xfrm>
            <a:off x="2606842" y="2267199"/>
            <a:ext cx="6978316" cy="2708610"/>
            <a:chOff x="2438400" y="2269775"/>
            <a:chExt cx="7345680" cy="2450344"/>
          </a:xfrm>
        </p:grpSpPr>
        <p:sp>
          <p:nvSpPr>
            <p:cNvPr id="7" name="TextBox 6">
              <a:extLst>
                <a:ext uri="{FF2B5EF4-FFF2-40B4-BE49-F238E27FC236}">
                  <a16:creationId xmlns:a16="http://schemas.microsoft.com/office/drawing/2014/main" id="{D9449D85-8085-504C-B0A9-837D1995F823}"/>
                </a:ext>
              </a:extLst>
            </p:cNvPr>
            <p:cNvSpPr txBox="1"/>
            <p:nvPr/>
          </p:nvSpPr>
          <p:spPr>
            <a:xfrm>
              <a:off x="2468880" y="2343209"/>
              <a:ext cx="7315200" cy="2227439"/>
            </a:xfrm>
            <a:prstGeom prst="rect">
              <a:avLst/>
            </a:prstGeom>
            <a:noFill/>
          </p:spPr>
          <p:txBody>
            <a:bodyPr wrap="square" rtlCol="0" anchor="ctr">
              <a:spAutoFit/>
            </a:bodyPr>
            <a:lstStyle/>
            <a:p>
              <a:r>
                <a:rPr lang="en-US" sz="2200" dirty="0">
                  <a:latin typeface="Arial" panose="020B0604020202020204" pitchFamily="34" charset="0"/>
                  <a:cs typeface="Arial" panose="020B0604020202020204" pitchFamily="34" charset="0"/>
                </a:rPr>
                <a:t>Non-medical factors that influence health outcomes. They are the conditions in which people are born, grow, work, live, and age, and the wider set of forces and systems shaping the conditions of daily life. These forces and systems include economic policies and systems, development agendas, social norms, social policies and political systems.</a:t>
              </a:r>
            </a:p>
          </p:txBody>
        </p:sp>
        <p:cxnSp>
          <p:nvCxnSpPr>
            <p:cNvPr id="9" name="Straight Connector 8">
              <a:extLst>
                <a:ext uri="{FF2B5EF4-FFF2-40B4-BE49-F238E27FC236}">
                  <a16:creationId xmlns:a16="http://schemas.microsoft.com/office/drawing/2014/main" id="{9B34ABE2-AFBC-9E46-9B4C-62BB1E9CB021}"/>
                </a:ext>
              </a:extLst>
            </p:cNvPr>
            <p:cNvCxnSpPr>
              <a:cxnSpLocks/>
            </p:cNvCxnSpPr>
            <p:nvPr/>
          </p:nvCxnSpPr>
          <p:spPr>
            <a:xfrm>
              <a:off x="2438400" y="2269775"/>
              <a:ext cx="7315200"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1BEDC9-66E2-BF45-BA10-24EDD3F3090D}"/>
                </a:ext>
              </a:extLst>
            </p:cNvPr>
            <p:cNvCxnSpPr>
              <a:cxnSpLocks/>
            </p:cNvCxnSpPr>
            <p:nvPr/>
          </p:nvCxnSpPr>
          <p:spPr>
            <a:xfrm>
              <a:off x="2438400" y="4720119"/>
              <a:ext cx="7315200"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DD09E39-CBF2-C141-896C-26365230C5C3}"/>
              </a:ext>
            </a:extLst>
          </p:cNvPr>
          <p:cNvSpPr txBox="1"/>
          <p:nvPr/>
        </p:nvSpPr>
        <p:spPr>
          <a:xfrm>
            <a:off x="8702842" y="5093401"/>
            <a:ext cx="1203158" cy="430887"/>
          </a:xfrm>
          <a:prstGeom prst="rect">
            <a:avLst/>
          </a:prstGeom>
          <a:noFill/>
        </p:spPr>
        <p:txBody>
          <a:bodyPr wrap="square" rtlCol="0">
            <a:spAutoFit/>
          </a:bodyPr>
          <a:lstStyle/>
          <a:p>
            <a:r>
              <a:rPr lang="en-US" sz="2200" b="1" dirty="0">
                <a:solidFill>
                  <a:schemeClr val="accent2"/>
                </a:solidFill>
                <a:latin typeface="Arial" panose="020B0604020202020204" pitchFamily="34" charset="0"/>
                <a:cs typeface="Arial" panose="020B0604020202020204" pitchFamily="34" charset="0"/>
              </a:rPr>
              <a:t>– WHO</a:t>
            </a:r>
          </a:p>
        </p:txBody>
      </p:sp>
      <p:sp>
        <p:nvSpPr>
          <p:cNvPr id="13" name="TextBox 12">
            <a:extLst>
              <a:ext uri="{FF2B5EF4-FFF2-40B4-BE49-F238E27FC236}">
                <a16:creationId xmlns:a16="http://schemas.microsoft.com/office/drawing/2014/main" id="{BC8F0A38-19C9-994E-8800-036F15CAD103}"/>
              </a:ext>
            </a:extLst>
          </p:cNvPr>
          <p:cNvSpPr txBox="1"/>
          <p:nvPr/>
        </p:nvSpPr>
        <p:spPr>
          <a:xfrm>
            <a:off x="1540042" y="1275870"/>
            <a:ext cx="1491916" cy="3170099"/>
          </a:xfrm>
          <a:prstGeom prst="rect">
            <a:avLst/>
          </a:prstGeom>
          <a:noFill/>
        </p:spPr>
        <p:txBody>
          <a:bodyPr wrap="square" rtlCol="0">
            <a:spAutoFit/>
          </a:bodyPr>
          <a:lstStyle/>
          <a:p>
            <a:r>
              <a:rPr lang="en-US" sz="20000" dirty="0">
                <a:solidFill>
                  <a:schemeClr val="accent2">
                    <a:lumMod val="60000"/>
                    <a:lumOff val="40000"/>
                  </a:schemeClr>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8EC6D6A4-4A23-C94D-9D2C-78E3A40E5015}"/>
              </a:ext>
            </a:extLst>
          </p:cNvPr>
          <p:cNvSpPr txBox="1"/>
          <p:nvPr/>
        </p:nvSpPr>
        <p:spPr>
          <a:xfrm rot="10800000">
            <a:off x="9240253" y="3305744"/>
            <a:ext cx="1491916" cy="3170099"/>
          </a:xfrm>
          <a:prstGeom prst="rect">
            <a:avLst/>
          </a:prstGeom>
          <a:noFill/>
        </p:spPr>
        <p:txBody>
          <a:bodyPr wrap="square" rtlCol="0">
            <a:spAutoFit/>
          </a:bodyPr>
          <a:lstStyle/>
          <a:p>
            <a:r>
              <a:rPr lang="en-US" sz="20000" dirty="0">
                <a:solidFill>
                  <a:schemeClr val="accent2">
                    <a:lumMod val="60000"/>
                    <a:lumOff val="4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14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3BFA7246-A344-514F-8E1D-D76220ACB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3180" cy="6071617"/>
          </a:xfrm>
          <a:prstGeom prst="rect">
            <a:avLst/>
          </a:prstGeom>
        </p:spPr>
      </p:pic>
    </p:spTree>
    <p:extLst>
      <p:ext uri="{BB962C8B-B14F-4D97-AF65-F5344CB8AC3E}">
        <p14:creationId xmlns:p14="http://schemas.microsoft.com/office/powerpoint/2010/main" val="43018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2217738"/>
            <a:ext cx="4139738" cy="2286000"/>
          </a:xfrm>
        </p:spPr>
        <p:txBody>
          <a:bodyPr>
            <a:noAutofit/>
          </a:bodyPr>
          <a:lstStyle/>
          <a:p>
            <a:pPr algn="ctr"/>
            <a:r>
              <a:rPr lang="en-US" sz="4400" b="1" dirty="0"/>
              <a:t>INEQUITY IN CANCER PREVENTION</a:t>
            </a:r>
          </a:p>
        </p:txBody>
      </p:sp>
      <p:pic>
        <p:nvPicPr>
          <p:cNvPr id="17" name="Content Placeholder 16">
            <a:extLst>
              <a:ext uri="{FF2B5EF4-FFF2-40B4-BE49-F238E27FC236}">
                <a16:creationId xmlns:a16="http://schemas.microsoft.com/office/drawing/2014/main" id="{D2BA100D-BA08-334E-9EA2-7479C41D4181}"/>
              </a:ext>
            </a:extLst>
          </p:cNvPr>
          <p:cNvPicPr>
            <a:picLocks noGrp="1" noChangeAspect="1"/>
          </p:cNvPicPr>
          <p:nvPr>
            <p:ph idx="1"/>
          </p:nvPr>
        </p:nvPicPr>
        <p:blipFill rotWithShape="1">
          <a:blip r:embed="rId2"/>
          <a:srcRect t="1477"/>
          <a:stretch/>
        </p:blipFill>
        <p:spPr>
          <a:xfrm>
            <a:off x="5157520" y="731838"/>
            <a:ext cx="5779035" cy="5257800"/>
          </a:xfrm>
          <a:prstGeom prst="rect">
            <a:avLst/>
          </a:prstGeom>
        </p:spPr>
      </p:pic>
    </p:spTree>
    <p:extLst>
      <p:ext uri="{BB962C8B-B14F-4D97-AF65-F5344CB8AC3E}">
        <p14:creationId xmlns:p14="http://schemas.microsoft.com/office/powerpoint/2010/main" val="82539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09804"/>
            <a:ext cx="10058400" cy="627797"/>
          </a:xfrm>
        </p:spPr>
        <p:txBody>
          <a:bodyPr>
            <a:normAutofit/>
          </a:bodyPr>
          <a:lstStyle/>
          <a:p>
            <a:pPr algn="ctr"/>
            <a:r>
              <a:rPr lang="en-US" sz="4000" b="1" dirty="0"/>
              <a:t>CANCER DISPARITIES IN THE U.S.</a:t>
            </a:r>
          </a:p>
        </p:txBody>
      </p:sp>
      <p:sp>
        <p:nvSpPr>
          <p:cNvPr id="3" name="Content Placeholder 2"/>
          <p:cNvSpPr>
            <a:spLocks noGrp="1"/>
          </p:cNvSpPr>
          <p:nvPr>
            <p:ph sz="half" idx="1"/>
          </p:nvPr>
        </p:nvSpPr>
        <p:spPr/>
        <p:txBody>
          <a:bodyPr>
            <a:normAutofit/>
          </a:bodyPr>
          <a:lstStyle/>
          <a:p>
            <a:endParaRPr lang="en-US"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053"/>
          <a:stretch/>
        </p:blipFill>
        <p:spPr>
          <a:xfrm>
            <a:off x="6035039" y="1307744"/>
            <a:ext cx="6300735" cy="488542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06" y="1274617"/>
            <a:ext cx="5849233" cy="4897556"/>
          </a:xfrm>
          <a:prstGeom prst="rect">
            <a:avLst/>
          </a:prstGeom>
        </p:spPr>
      </p:pic>
      <p:sp>
        <p:nvSpPr>
          <p:cNvPr id="8" name="TextBox 7"/>
          <p:cNvSpPr txBox="1"/>
          <p:nvPr/>
        </p:nvSpPr>
        <p:spPr>
          <a:xfrm>
            <a:off x="4002657" y="5997130"/>
            <a:ext cx="8333117" cy="184666"/>
          </a:xfrm>
          <a:prstGeom prst="rect">
            <a:avLst/>
          </a:prstGeom>
          <a:noFill/>
        </p:spPr>
        <p:txBody>
          <a:bodyPr wrap="square" rtlCol="0">
            <a:spAutoFit/>
          </a:bodyPr>
          <a:lstStyle/>
          <a:p>
            <a:r>
              <a:rPr lang="en-US" sz="600" dirty="0"/>
              <a:t>SOURCE:https://seer.cancer.gov/statfacts/html/disparities.html</a:t>
            </a:r>
          </a:p>
        </p:txBody>
      </p:sp>
      <p:sp>
        <p:nvSpPr>
          <p:cNvPr id="9" name="TextBox 8"/>
          <p:cNvSpPr txBox="1"/>
          <p:nvPr/>
        </p:nvSpPr>
        <p:spPr>
          <a:xfrm>
            <a:off x="1097279" y="1006596"/>
            <a:ext cx="3363885" cy="369332"/>
          </a:xfrm>
          <a:prstGeom prst="rect">
            <a:avLst/>
          </a:prstGeom>
          <a:noFill/>
        </p:spPr>
        <p:txBody>
          <a:bodyPr wrap="square" rtlCol="0">
            <a:spAutoFit/>
          </a:bodyPr>
          <a:lstStyle/>
          <a:p>
            <a:pPr algn="ctr"/>
            <a:r>
              <a:rPr lang="en-US" b="1" dirty="0"/>
              <a:t>Cancer deaths by race/sex</a:t>
            </a:r>
          </a:p>
        </p:txBody>
      </p:sp>
      <p:sp>
        <p:nvSpPr>
          <p:cNvPr id="11" name="TextBox 10"/>
          <p:cNvSpPr txBox="1"/>
          <p:nvPr/>
        </p:nvSpPr>
        <p:spPr>
          <a:xfrm>
            <a:off x="6854339" y="938412"/>
            <a:ext cx="4118460" cy="369332"/>
          </a:xfrm>
          <a:prstGeom prst="rect">
            <a:avLst/>
          </a:prstGeom>
          <a:noFill/>
        </p:spPr>
        <p:txBody>
          <a:bodyPr wrap="square" rtlCol="0">
            <a:spAutoFit/>
          </a:bodyPr>
          <a:lstStyle/>
          <a:p>
            <a:pPr algn="ctr"/>
            <a:r>
              <a:rPr lang="en-US" b="1" dirty="0"/>
              <a:t>New cancer diagnoses by race/sex</a:t>
            </a:r>
          </a:p>
        </p:txBody>
      </p:sp>
    </p:spTree>
    <p:extLst>
      <p:ext uri="{BB962C8B-B14F-4D97-AF65-F5344CB8AC3E}">
        <p14:creationId xmlns:p14="http://schemas.microsoft.com/office/powerpoint/2010/main" val="194847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31739"/>
            <a:ext cx="10058400" cy="1450757"/>
          </a:xfrm>
        </p:spPr>
        <p:txBody>
          <a:bodyPr>
            <a:normAutofit/>
          </a:bodyPr>
          <a:lstStyle/>
          <a:p>
            <a:pPr algn="ctr"/>
            <a:r>
              <a:rPr lang="en-US" sz="4400" b="1" dirty="0"/>
              <a:t>UNDERREPRESENTED MINORITIES IN THE HEALTH PROFESSIONS</a:t>
            </a:r>
          </a:p>
        </p:txBody>
      </p:sp>
      <p:sp>
        <p:nvSpPr>
          <p:cNvPr id="6" name="Content Placeholder 5"/>
          <p:cNvSpPr>
            <a:spLocks noGrp="1"/>
          </p:cNvSpPr>
          <p:nvPr>
            <p:ph idx="1"/>
          </p:nvPr>
        </p:nvSpPr>
        <p:spPr>
          <a:xfrm>
            <a:off x="378594" y="2177185"/>
            <a:ext cx="5717406" cy="3192954"/>
          </a:xfrm>
        </p:spPr>
        <p:txBody>
          <a:bodyPr anchor="ctr">
            <a:noAutofit/>
          </a:bodyPr>
          <a:lstStyle/>
          <a:p>
            <a:pPr marL="0" lvl="6" indent="0">
              <a:buNone/>
            </a:pPr>
            <a:r>
              <a:rPr lang="en-US" sz="2800" dirty="0">
                <a:latin typeface="Arial" panose="020B0604020202020204" pitchFamily="34" charset="0"/>
                <a:cs typeface="Arial" panose="020B0604020202020204" pitchFamily="34" charset="0"/>
              </a:rPr>
              <a:t>Using a social determinants health framework, CHJL focuses on mentoring and training students from underrepresented backgrounds to increase participation in medicine, public health, and the biomedical sciences. </a:t>
            </a:r>
          </a:p>
        </p:txBody>
      </p:sp>
      <p:sp>
        <p:nvSpPr>
          <p:cNvPr id="9" name="TextBox 8"/>
          <p:cNvSpPr txBox="1"/>
          <p:nvPr/>
        </p:nvSpPr>
        <p:spPr>
          <a:xfrm>
            <a:off x="0" y="6028828"/>
            <a:ext cx="11610474" cy="369332"/>
          </a:xfrm>
          <a:prstGeom prst="rect">
            <a:avLst/>
          </a:prstGeom>
          <a:noFill/>
        </p:spPr>
        <p:txBody>
          <a:bodyPr wrap="square" rtlCol="0">
            <a:spAutoFit/>
          </a:bodyPr>
          <a:lstStyle/>
          <a:p>
            <a:pPr marL="228600" indent="-228600">
              <a:buFont typeface="+mj-lt"/>
              <a:buAutoNum type="arabicPeriod"/>
              <a:defRPr/>
            </a:pPr>
            <a:r>
              <a:rPr lang="en-US" sz="900" dirty="0"/>
              <a:t> Association of American Medical Colleges (n.d.). Diversity in Medicine: Facts and Figures 2019. URL: https://www.aamc.org/data-reports/workforce/interactive-data/figure-18-percentage-all-active-physicians-race/ethnicity-2018</a:t>
            </a:r>
          </a:p>
        </p:txBody>
      </p:sp>
      <p:graphicFrame>
        <p:nvGraphicFramePr>
          <p:cNvPr id="2" name="Chart 1">
            <a:extLst>
              <a:ext uri="{FF2B5EF4-FFF2-40B4-BE49-F238E27FC236}">
                <a16:creationId xmlns:a16="http://schemas.microsoft.com/office/drawing/2014/main" id="{63722FBA-8E2C-B740-B727-11CDF2842AA1}"/>
              </a:ext>
            </a:extLst>
          </p:cNvPr>
          <p:cNvGraphicFramePr/>
          <p:nvPr>
            <p:extLst>
              <p:ext uri="{D42A27DB-BD31-4B8C-83A1-F6EECF244321}">
                <p14:modId xmlns:p14="http://schemas.microsoft.com/office/powerpoint/2010/main" val="2895804679"/>
              </p:ext>
            </p:extLst>
          </p:nvPr>
        </p:nvGraphicFramePr>
        <p:xfrm>
          <a:off x="6452403" y="1957137"/>
          <a:ext cx="5158071" cy="36155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745BC1D-FD05-A74A-847B-B677B870FA95}"/>
              </a:ext>
            </a:extLst>
          </p:cNvPr>
          <p:cNvSpPr txBox="1"/>
          <p:nvPr/>
        </p:nvSpPr>
        <p:spPr>
          <a:xfrm>
            <a:off x="9801725" y="3593432"/>
            <a:ext cx="705853" cy="307777"/>
          </a:xfrm>
          <a:prstGeom prst="rect">
            <a:avLst/>
          </a:prstGeom>
          <a:noFill/>
        </p:spPr>
        <p:txBody>
          <a:bodyPr wrap="square" rtlCol="0">
            <a:spAutoFit/>
          </a:bodyPr>
          <a:lstStyle/>
          <a:p>
            <a:r>
              <a:rPr lang="en-US" sz="1400" b="1" dirty="0">
                <a:solidFill>
                  <a:schemeClr val="bg1"/>
                </a:solidFill>
              </a:rPr>
              <a:t>56.2%</a:t>
            </a:r>
          </a:p>
        </p:txBody>
      </p:sp>
      <p:sp>
        <p:nvSpPr>
          <p:cNvPr id="7" name="TextBox 6">
            <a:extLst>
              <a:ext uri="{FF2B5EF4-FFF2-40B4-BE49-F238E27FC236}">
                <a16:creationId xmlns:a16="http://schemas.microsoft.com/office/drawing/2014/main" id="{4F301323-2736-3440-867E-9F4DFA12D2AA}"/>
              </a:ext>
            </a:extLst>
          </p:cNvPr>
          <p:cNvSpPr txBox="1"/>
          <p:nvPr/>
        </p:nvSpPr>
        <p:spPr>
          <a:xfrm>
            <a:off x="7563851" y="3393996"/>
            <a:ext cx="705853" cy="307777"/>
          </a:xfrm>
          <a:prstGeom prst="rect">
            <a:avLst/>
          </a:prstGeom>
          <a:noFill/>
        </p:spPr>
        <p:txBody>
          <a:bodyPr wrap="square" rtlCol="0">
            <a:spAutoFit/>
          </a:bodyPr>
          <a:lstStyle/>
          <a:p>
            <a:r>
              <a:rPr lang="en-US" sz="1400" b="1" dirty="0">
                <a:solidFill>
                  <a:schemeClr val="bg1"/>
                </a:solidFill>
              </a:rPr>
              <a:t>17.1%</a:t>
            </a:r>
          </a:p>
        </p:txBody>
      </p:sp>
      <p:sp>
        <p:nvSpPr>
          <p:cNvPr id="8" name="TextBox 7">
            <a:extLst>
              <a:ext uri="{FF2B5EF4-FFF2-40B4-BE49-F238E27FC236}">
                <a16:creationId xmlns:a16="http://schemas.microsoft.com/office/drawing/2014/main" id="{42AE3CF6-B4D6-F644-A576-D13F3E9E3181}"/>
              </a:ext>
            </a:extLst>
          </p:cNvPr>
          <p:cNvSpPr txBox="1"/>
          <p:nvPr/>
        </p:nvSpPr>
        <p:spPr>
          <a:xfrm>
            <a:off x="8093239" y="2441484"/>
            <a:ext cx="705853" cy="307777"/>
          </a:xfrm>
          <a:prstGeom prst="rect">
            <a:avLst/>
          </a:prstGeom>
          <a:noFill/>
        </p:spPr>
        <p:txBody>
          <a:bodyPr wrap="square" rtlCol="0">
            <a:spAutoFit/>
          </a:bodyPr>
          <a:lstStyle/>
          <a:p>
            <a:r>
              <a:rPr lang="en-US" sz="1400" b="1" dirty="0">
                <a:solidFill>
                  <a:schemeClr val="bg1"/>
                </a:solidFill>
              </a:rPr>
              <a:t>5.8%</a:t>
            </a:r>
          </a:p>
        </p:txBody>
      </p:sp>
      <p:sp>
        <p:nvSpPr>
          <p:cNvPr id="10" name="TextBox 9">
            <a:extLst>
              <a:ext uri="{FF2B5EF4-FFF2-40B4-BE49-F238E27FC236}">
                <a16:creationId xmlns:a16="http://schemas.microsoft.com/office/drawing/2014/main" id="{2AC7BE82-6EB5-C54A-859E-F04C754FF28F}"/>
              </a:ext>
            </a:extLst>
          </p:cNvPr>
          <p:cNvSpPr txBox="1"/>
          <p:nvPr/>
        </p:nvSpPr>
        <p:spPr>
          <a:xfrm>
            <a:off x="8513809" y="2251464"/>
            <a:ext cx="705854" cy="307777"/>
          </a:xfrm>
          <a:prstGeom prst="rect">
            <a:avLst/>
          </a:prstGeom>
          <a:noFill/>
        </p:spPr>
        <p:txBody>
          <a:bodyPr wrap="square" rtlCol="0">
            <a:spAutoFit/>
          </a:bodyPr>
          <a:lstStyle/>
          <a:p>
            <a:r>
              <a:rPr lang="en-US" sz="1400" b="1" dirty="0">
                <a:solidFill>
                  <a:schemeClr val="bg1"/>
                </a:solidFill>
              </a:rPr>
              <a:t>5.0%</a:t>
            </a:r>
          </a:p>
        </p:txBody>
      </p:sp>
    </p:spTree>
    <p:extLst>
      <p:ext uri="{BB962C8B-B14F-4D97-AF65-F5344CB8AC3E}">
        <p14:creationId xmlns:p14="http://schemas.microsoft.com/office/powerpoint/2010/main" val="379349584"/>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conference powerpoint template</Template>
  <TotalTime>7372</TotalTime>
  <Words>1125</Words>
  <Application>Microsoft Office PowerPoint</Application>
  <PresentationFormat>Widescreen</PresentationFormat>
  <Paragraphs>162</Paragraphs>
  <Slides>26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Medium</vt:lpstr>
      <vt:lpstr>Times New Roman</vt:lpstr>
      <vt:lpstr>Wingdings</vt:lpstr>
      <vt:lpstr>Retrospect</vt:lpstr>
      <vt:lpstr>PowerPoint Presentation</vt:lpstr>
      <vt:lpstr>OBJECTIVES</vt:lpstr>
      <vt:lpstr>AGENDA</vt:lpstr>
      <vt:lpstr>MISSION STATEMENT</vt:lpstr>
      <vt:lpstr>Social Determinants of Health (SDoH)</vt:lpstr>
      <vt:lpstr>PowerPoint Presentation</vt:lpstr>
      <vt:lpstr>INEQUITY IN CANCER PREVENTION</vt:lpstr>
      <vt:lpstr>CANCER DISPARITIES IN THE U.S.</vt:lpstr>
      <vt:lpstr>UNDERREPRESENTED MINORITIES IN THE HEALTH PROFESSIONS</vt:lpstr>
      <vt:lpstr>POLL TIME!</vt:lpstr>
      <vt:lpstr>BREAK #1: MEDITATION</vt:lpstr>
      <vt:lpstr>Group #1: DIDACTIC EXPERIENCE </vt:lpstr>
      <vt:lpstr>PowerPoint Presentation</vt:lpstr>
      <vt:lpstr>BREAK #2: MEDITATION</vt:lpstr>
      <vt:lpstr>Group #2: EXPERIENTIAL LEARNING</vt:lpstr>
      <vt:lpstr>WELCOME!</vt:lpstr>
      <vt:lpstr>COVID-19 AUTOCOMPLETE STUDY</vt:lpstr>
      <vt:lpstr>PowerPoint Presentation</vt:lpstr>
      <vt:lpstr>AUTOCOMPLETE FROM  SPRING 2020</vt:lpstr>
      <vt:lpstr>ENGLISH vs. SPANISH AUTOCOMPLETES</vt:lpstr>
      <vt:lpstr>Simulation</vt:lpstr>
      <vt:lpstr>DELIVERABLES</vt:lpstr>
      <vt:lpstr>PowerPoint Presentation</vt:lpstr>
      <vt:lpstr>PowerPoint Presentation</vt:lpstr>
      <vt:lpstr>REFLECTION / 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Malarkey</dc:creator>
  <cp:lastModifiedBy>Clare Petrie</cp:lastModifiedBy>
  <cp:revision>78</cp:revision>
  <dcterms:created xsi:type="dcterms:W3CDTF">2021-02-02T14:39:51Z</dcterms:created>
  <dcterms:modified xsi:type="dcterms:W3CDTF">2021-02-15T22:23:48Z</dcterms:modified>
</cp:coreProperties>
</file>