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94CC"/>
    <a:srgbClr val="E1E5F3"/>
    <a:srgbClr val="3B5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2399" autoAdjust="0"/>
    <p:restoredTop sz="94660"/>
  </p:normalViewPr>
  <p:slideViewPr>
    <p:cSldViewPr snapToGrid="0" snapToObjects="1">
      <p:cViewPr varScale="1">
        <p:scale>
          <a:sx n="14" d="100"/>
          <a:sy n="14" d="100"/>
        </p:scale>
        <p:origin x="1818" y="13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4356-2EE2-2745-982D-6D3BF20688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103B-18AB-DD4F-8E6A-6B8B0D645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4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4356-2EE2-2745-982D-6D3BF20688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103B-18AB-DD4F-8E6A-6B8B0D645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5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4356-2EE2-2745-982D-6D3BF20688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103B-18AB-DD4F-8E6A-6B8B0D645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2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4356-2EE2-2745-982D-6D3BF20688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103B-18AB-DD4F-8E6A-6B8B0D645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9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4356-2EE2-2745-982D-6D3BF20688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103B-18AB-DD4F-8E6A-6B8B0D645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7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4356-2EE2-2745-982D-6D3BF20688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103B-18AB-DD4F-8E6A-6B8B0D645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4356-2EE2-2745-982D-6D3BF20688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103B-18AB-DD4F-8E6A-6B8B0D645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8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4356-2EE2-2745-982D-6D3BF20688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103B-18AB-DD4F-8E6A-6B8B0D645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7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4356-2EE2-2745-982D-6D3BF20688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103B-18AB-DD4F-8E6A-6B8B0D645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6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4356-2EE2-2745-982D-6D3BF20688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103B-18AB-DD4F-8E6A-6B8B0D645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4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4356-2EE2-2745-982D-6D3BF20688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5103B-18AB-DD4F-8E6A-6B8B0D645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7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34356-2EE2-2745-982D-6D3BF206885E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5103B-18AB-DD4F-8E6A-6B8B0D645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https://www.suhicrowd.org/" TargetMode="External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23447" y="28920880"/>
            <a:ext cx="43891200" cy="3939959"/>
          </a:xfrm>
          <a:prstGeom prst="rect">
            <a:avLst/>
          </a:prstGeom>
          <a:solidFill>
            <a:srgbClr val="3B50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3891200" cy="4525749"/>
          </a:xfrm>
          <a:prstGeom prst="rect">
            <a:avLst/>
          </a:prstGeom>
          <a:solidFill>
            <a:srgbClr val="3B50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73724" y="373368"/>
            <a:ext cx="42680790" cy="34465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A Week-Long Immersion into Equity, Social Determinants, and </a:t>
            </a:r>
          </a:p>
          <a:p>
            <a:pPr algn="ctr"/>
            <a:r>
              <a:rPr lang="en-US" sz="8800" b="1" dirty="0">
                <a:solidFill>
                  <a:schemeClr val="bg1"/>
                </a:solidFill>
              </a:rPr>
              <a:t>Population Health for Health Professionals</a:t>
            </a:r>
            <a:endParaRPr lang="en-US" sz="8800" dirty="0">
              <a:solidFill>
                <a:schemeClr val="bg1"/>
              </a:solidFill>
            </a:endParaRPr>
          </a:p>
          <a:p>
            <a:pPr algn="ctr"/>
            <a:r>
              <a:rPr lang="en-US" sz="6600" dirty="0">
                <a:solidFill>
                  <a:schemeClr val="bg1"/>
                </a:solidFill>
                <a:latin typeface="Garamond" panose="02020404030301010803" pitchFamily="18" charset="0"/>
                <a:cs typeface="Garamond"/>
              </a:rPr>
              <a:t>Maureen R. Benjamins, PhD, Senior Research Fellow, Sinai Urban Health Institute (SUHI)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094737" y="29637472"/>
            <a:ext cx="7359776" cy="2942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+mj-lt"/>
                <a:cs typeface="Neutraface 2 Text Light"/>
              </a:rPr>
              <a:t>1500 South Fairfield Avenue</a:t>
            </a:r>
          </a:p>
          <a:p>
            <a:pPr algn="r"/>
            <a:r>
              <a:rPr lang="en-US" sz="4400" dirty="0">
                <a:solidFill>
                  <a:schemeClr val="bg1"/>
                </a:solidFill>
                <a:latin typeface="+mj-lt"/>
                <a:cs typeface="Neutraface 2 Text Light"/>
              </a:rPr>
              <a:t>Chicago, IL 60608</a:t>
            </a:r>
          </a:p>
          <a:p>
            <a:pPr algn="r"/>
            <a:r>
              <a:rPr lang="en-US" sz="4400" dirty="0">
                <a:solidFill>
                  <a:schemeClr val="bg1"/>
                </a:solidFill>
                <a:latin typeface="+mj-lt"/>
                <a:cs typeface="Neutraface 2 Text Light"/>
              </a:rPr>
              <a:t>suhi@sinai.org</a:t>
            </a:r>
          </a:p>
          <a:p>
            <a:pPr algn="r"/>
            <a:r>
              <a:rPr lang="en-US" sz="4400" dirty="0">
                <a:solidFill>
                  <a:schemeClr val="bg1"/>
                </a:solidFill>
                <a:latin typeface="+mj-lt"/>
                <a:cs typeface="Neutraface 2 Text Light"/>
              </a:rPr>
              <a:t>suhichicago.org</a:t>
            </a:r>
          </a:p>
        </p:txBody>
      </p:sp>
      <p:sp>
        <p:nvSpPr>
          <p:cNvPr id="15" name="Text Box 242"/>
          <p:cNvSpPr txBox="1">
            <a:spLocks noChangeArrowheads="1"/>
          </p:cNvSpPr>
          <p:nvPr/>
        </p:nvSpPr>
        <p:spPr bwMode="auto">
          <a:xfrm>
            <a:off x="773724" y="5131020"/>
            <a:ext cx="10273362" cy="10854345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wrap="square" lIns="170671" tIns="85336" rIns="170671" bIns="170671">
            <a:noAutofit/>
          </a:bodyPr>
          <a:lstStyle/>
          <a:p>
            <a:pPr>
              <a:spcAft>
                <a:spcPts val="1800"/>
              </a:spcAft>
            </a:pPr>
            <a:r>
              <a:rPr lang="en-US" altLang="zh-CN" sz="4800" b="1" dirty="0">
                <a:latin typeface="Calibri" panose="020F0502020204030204" pitchFamily="34" charset="0"/>
                <a:ea typeface="SimSun"/>
                <a:cs typeface="Lucida Sans" pitchFamily="34" charset="0"/>
              </a:rPr>
              <a:t>                      BACKGROUND</a:t>
            </a:r>
          </a:p>
          <a:p>
            <a:pPr lvl="0"/>
            <a:r>
              <a:rPr lang="en-US" sz="3600" b="1" i="1" dirty="0">
                <a:cs typeface="Times New Roman" pitchFamily="18" charset="0"/>
              </a:rPr>
              <a:t>Who?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Students pursuing a degree in a health profession field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Public health professionals, health care practitioners, or administrators</a:t>
            </a:r>
            <a:endParaRPr lang="en-US" sz="36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0"/>
            <a:endParaRPr lang="en-US" sz="3600" b="1" i="1" dirty="0">
              <a:cs typeface="Times New Roman" pitchFamily="18" charset="0"/>
            </a:endParaRPr>
          </a:p>
          <a:p>
            <a:pPr lvl="0"/>
            <a:r>
              <a:rPr lang="en-US" sz="3600" b="1" i="1" dirty="0">
                <a:cs typeface="Times New Roman" pitchFamily="18" charset="0"/>
              </a:rPr>
              <a:t>What?</a:t>
            </a: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cs typeface="Times New Roman" pitchFamily="18" charset="0"/>
              </a:rPr>
              <a:t>One-week intensive institute </a:t>
            </a:r>
            <a:r>
              <a:rPr lang="en-US" sz="3200" i="1" dirty="0">
                <a:cs typeface="Times New Roman" pitchFamily="18" charset="0"/>
              </a:rPr>
              <a:t>(virtual in 2020-2021)</a:t>
            </a: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cs typeface="Times New Roman" pitchFamily="18" charset="0"/>
              </a:rPr>
              <a:t>Explores </a:t>
            </a:r>
            <a:r>
              <a:rPr lang="en-US" sz="3600" dirty="0"/>
              <a:t>population health topics, with a special focus on health equity and social determinants of health</a:t>
            </a:r>
            <a:endParaRPr lang="en-US" sz="3600" dirty="0">
              <a:cs typeface="Times New Roman" pitchFamily="18" charset="0"/>
            </a:endParaRPr>
          </a:p>
          <a:p>
            <a:pPr marL="571500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cs typeface="Times New Roman" pitchFamily="18" charset="0"/>
              </a:rPr>
              <a:t>Inter-professional s</a:t>
            </a:r>
            <a:r>
              <a:rPr lang="en-US" sz="3600" dirty="0"/>
              <a:t>peakers include researchers, public health and healthcare practitioners, and representatives of vulnerable patient populations 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600" dirty="0">
              <a:cs typeface="Times New Roman" pitchFamily="18" charset="0"/>
            </a:endParaRPr>
          </a:p>
          <a:p>
            <a:r>
              <a:rPr lang="en-US" sz="3600" b="1" i="1" dirty="0">
                <a:cs typeface="Times New Roman" pitchFamily="18" charset="0"/>
              </a:rPr>
              <a:t>Why?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cs typeface="Times New Roman" pitchFamily="18" charset="0"/>
              </a:rPr>
              <a:t>Insufficient training on how to </a:t>
            </a:r>
            <a:r>
              <a:rPr lang="en-US" sz="3600" dirty="0"/>
              <a:t>understand and serve diverse patients 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Need for increased skills related to evidence-based best practices and research in public health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Need to better appreciate the importance of culture and community engagement within health care</a:t>
            </a:r>
          </a:p>
        </p:txBody>
      </p:sp>
      <p:sp>
        <p:nvSpPr>
          <p:cNvPr id="16" name="Text Box 242"/>
          <p:cNvSpPr txBox="1">
            <a:spLocks noChangeArrowheads="1"/>
          </p:cNvSpPr>
          <p:nvPr/>
        </p:nvSpPr>
        <p:spPr bwMode="auto">
          <a:xfrm>
            <a:off x="872590" y="20840753"/>
            <a:ext cx="10963143" cy="1677846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wrap="square" lIns="170671" tIns="85336" rIns="170671" bIns="170671">
            <a:noAutofit/>
          </a:bodyPr>
          <a:lstStyle/>
          <a:p>
            <a:pPr>
              <a:spcAft>
                <a:spcPts val="1800"/>
              </a:spcAft>
            </a:pPr>
            <a:r>
              <a:rPr lang="en-US" altLang="zh-CN" sz="4400" b="1" dirty="0">
                <a:latin typeface="Calibri" panose="020F0502020204030204" pitchFamily="34" charset="0"/>
                <a:ea typeface="SimSun"/>
                <a:cs typeface="Lucida Sans" pitchFamily="34" charset="0"/>
              </a:rPr>
              <a:t>Focus of the Institute: </a:t>
            </a:r>
            <a:r>
              <a:rPr lang="en-US" sz="4000" b="1" dirty="0">
                <a:latin typeface="Calibri" panose="020F0502020204030204" pitchFamily="34" charset="0"/>
                <a:cs typeface="Times New Roman" pitchFamily="18" charset="0"/>
              </a:rPr>
              <a:t>Moving beyond awareness of inequities </a:t>
            </a:r>
            <a:endParaRPr lang="en-US" sz="36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7" name="Text Box 242"/>
          <p:cNvSpPr txBox="1">
            <a:spLocks noChangeArrowheads="1"/>
          </p:cNvSpPr>
          <p:nvPr/>
        </p:nvSpPr>
        <p:spPr bwMode="auto">
          <a:xfrm>
            <a:off x="13458178" y="5131020"/>
            <a:ext cx="9630422" cy="13588712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wrap="square" lIns="170671" tIns="85336" rIns="170671" bIns="170671">
            <a:no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Times New Roman" pitchFamily="18" charset="0"/>
              </a:rPr>
              <a:t>STRUCTURE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>
                <a:cs typeface="Times New Roman" pitchFamily="18" charset="0"/>
              </a:rPr>
              <a:t>Seminars and Skill-Building Workshops</a:t>
            </a:r>
          </a:p>
          <a:p>
            <a:r>
              <a:rPr lang="en-US" sz="3400" dirty="0">
                <a:cs typeface="Times New Roman" pitchFamily="18" charset="0"/>
              </a:rPr>
              <a:t>       SUHI researchers and partners share their </a:t>
            </a:r>
          </a:p>
          <a:p>
            <a:r>
              <a:rPr lang="en-US" sz="3400" dirty="0">
                <a:cs typeface="Times New Roman" pitchFamily="18" charset="0"/>
              </a:rPr>
              <a:t>       expertise on a range of topics.</a:t>
            </a:r>
          </a:p>
          <a:p>
            <a:pPr marL="742950" indent="-742950">
              <a:buFont typeface="+mj-lt"/>
              <a:buAutoNum type="arabicPeriod"/>
            </a:pPr>
            <a:endParaRPr lang="en-US" sz="3600" dirty="0"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3600" dirty="0">
              <a:cs typeface="Times New Roman" pitchFamily="18" charset="0"/>
            </a:endParaRPr>
          </a:p>
          <a:p>
            <a:pPr marL="742950" indent="-742950">
              <a:buAutoNum type="arabicPeriod" startAt="2"/>
            </a:pPr>
            <a:r>
              <a:rPr lang="en-US" sz="3600" b="1" dirty="0"/>
              <a:t>Community Tours</a:t>
            </a:r>
          </a:p>
          <a:p>
            <a:r>
              <a:rPr lang="en-US" sz="3600" b="1" dirty="0"/>
              <a:t>       </a:t>
            </a:r>
            <a:r>
              <a:rPr lang="en-US" sz="3400" dirty="0"/>
              <a:t>SUHI staff from local neighborhoods lead </a:t>
            </a:r>
          </a:p>
          <a:p>
            <a:r>
              <a:rPr lang="en-US" sz="3400" dirty="0"/>
              <a:t>       participants on tours </a:t>
            </a:r>
          </a:p>
          <a:p>
            <a:r>
              <a:rPr lang="en-US" sz="3400" dirty="0"/>
              <a:t>       that focus on the </a:t>
            </a:r>
          </a:p>
          <a:p>
            <a:r>
              <a:rPr lang="en-US" sz="3400" dirty="0"/>
              <a:t>       history and assets of </a:t>
            </a:r>
          </a:p>
          <a:p>
            <a:r>
              <a:rPr lang="en-US" sz="3400" dirty="0"/>
              <a:t>       the diverse </a:t>
            </a:r>
          </a:p>
          <a:p>
            <a:r>
              <a:rPr lang="en-US" sz="3400" dirty="0"/>
              <a:t>      communities. </a:t>
            </a:r>
          </a:p>
          <a:p>
            <a:endParaRPr lang="en-US" sz="3600" dirty="0"/>
          </a:p>
        </p:txBody>
      </p:sp>
      <p:sp>
        <p:nvSpPr>
          <p:cNvPr id="18" name="Text Box 242"/>
          <p:cNvSpPr txBox="1">
            <a:spLocks noChangeArrowheads="1"/>
          </p:cNvSpPr>
          <p:nvPr/>
        </p:nvSpPr>
        <p:spPr bwMode="auto">
          <a:xfrm>
            <a:off x="12260683" y="15160941"/>
            <a:ext cx="16659228" cy="12902980"/>
          </a:xfrm>
          <a:prstGeom prst="roundRect">
            <a:avLst/>
          </a:prstGeom>
          <a:solidFill>
            <a:srgbClr val="E1E5F3"/>
          </a:solidFill>
          <a:ln w="28575" cmpd="thinThick">
            <a:solidFill>
              <a:srgbClr val="8294CC"/>
            </a:solidFill>
            <a:miter lim="800000"/>
            <a:headEnd/>
            <a:tailEnd/>
          </a:ln>
        </p:spPr>
        <p:txBody>
          <a:bodyPr wrap="square" lIns="170671" tIns="85336" rIns="170671" bIns="170671">
            <a:noAutofit/>
          </a:bodyPr>
          <a:lstStyle/>
          <a:p>
            <a:pPr>
              <a:spcAft>
                <a:spcPts val="1800"/>
              </a:spcAft>
            </a:pPr>
            <a:r>
              <a:rPr lang="en-US" altLang="zh-CN" sz="4800" b="1" dirty="0">
                <a:latin typeface="Calibri" panose="020F0502020204030204" pitchFamily="34" charset="0"/>
                <a:ea typeface="SimSun"/>
                <a:cs typeface="Lucida Sans" pitchFamily="34" charset="0"/>
              </a:rPr>
              <a:t>                               PARTICIPANT FEEDBACK</a:t>
            </a:r>
          </a:p>
          <a:p>
            <a:pPr>
              <a:spcAft>
                <a:spcPts val="2400"/>
              </a:spcAft>
            </a:pPr>
            <a:r>
              <a:rPr lang="en-US" sz="3200" dirty="0"/>
              <a:t>●</a:t>
            </a:r>
            <a:r>
              <a:rPr lang="en-US" sz="3600" dirty="0"/>
              <a:t>  “I cannot tell you how impactful that experience was to me.”</a:t>
            </a:r>
          </a:p>
          <a:p>
            <a:pPr>
              <a:spcAft>
                <a:spcPts val="2400"/>
              </a:spcAft>
            </a:pPr>
            <a:r>
              <a:rPr lang="en-US" sz="2800" i="1" dirty="0"/>
              <a:t>●</a:t>
            </a:r>
            <a:r>
              <a:rPr lang="en-US" sz="3600" i="1" dirty="0"/>
              <a:t> </a:t>
            </a:r>
            <a:r>
              <a:rPr lang="en-US" sz="4400" i="1" dirty="0"/>
              <a:t> </a:t>
            </a:r>
            <a:r>
              <a:rPr lang="en-US" sz="3600" dirty="0"/>
              <a:t>The institute “changed my life and opened my eyes on how to be a change leader in medicine and community health…”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●  </a:t>
            </a:r>
            <a:r>
              <a:rPr lang="en-US" sz="3600" dirty="0"/>
              <a:t>“You all are on the academic front of social justice and medicine.”</a:t>
            </a:r>
          </a:p>
          <a:p>
            <a:pPr>
              <a:spcAft>
                <a:spcPts val="2400"/>
              </a:spcAft>
            </a:pPr>
            <a:r>
              <a:rPr lang="en-US" sz="2800" i="1" dirty="0"/>
              <a:t>● </a:t>
            </a:r>
            <a:r>
              <a:rPr lang="en-US" sz="3600" dirty="0"/>
              <a:t>“I realized how important it is to be an advocate that can enact change, and how this in the long run is just as if not more important than being a good clinician.”  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 </a:t>
            </a:r>
            <a:r>
              <a:rPr lang="en-US" sz="2800" i="1" dirty="0"/>
              <a:t>●  </a:t>
            </a:r>
            <a:r>
              <a:rPr lang="en-US" sz="3600" dirty="0"/>
              <a:t>“I have also developed skills in more effective communication with patients, especially those who have lower literacy levels. ” </a:t>
            </a:r>
          </a:p>
          <a:p>
            <a:pPr>
              <a:spcAft>
                <a:spcPts val="2400"/>
              </a:spcAft>
            </a:pPr>
            <a:r>
              <a:rPr lang="en-US" sz="2800" i="1" dirty="0"/>
              <a:t>●  </a:t>
            </a:r>
            <a:r>
              <a:rPr lang="en-US" sz="3600" dirty="0"/>
              <a:t>“What I saw and experienced on our neighborhood tours has changed my perception of poor neighborhoods and the people that live there.”</a:t>
            </a:r>
          </a:p>
          <a:p>
            <a:pPr>
              <a:spcAft>
                <a:spcPts val="2400"/>
              </a:spcAft>
            </a:pPr>
            <a:r>
              <a:rPr lang="en-US" sz="2800" i="1" dirty="0"/>
              <a:t>● </a:t>
            </a:r>
            <a:r>
              <a:rPr lang="en-US" sz="3600" dirty="0"/>
              <a:t>“I feel much more prepared to work with a patient population and take into account their cultures, communities, and experiences.”</a:t>
            </a:r>
          </a:p>
          <a:p>
            <a:pPr>
              <a:spcAft>
                <a:spcPts val="2400"/>
              </a:spcAft>
            </a:pPr>
            <a:r>
              <a:rPr lang="en-US" sz="2800" dirty="0"/>
              <a:t>●  </a:t>
            </a:r>
            <a:r>
              <a:rPr lang="en-US" sz="3600" dirty="0"/>
              <a:t>“There is no other experience like this one.”</a:t>
            </a:r>
          </a:p>
          <a:p>
            <a:pPr>
              <a:spcAft>
                <a:spcPts val="1800"/>
              </a:spcAft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19" name="Text Box 242"/>
          <p:cNvSpPr txBox="1">
            <a:spLocks noChangeArrowheads="1"/>
          </p:cNvSpPr>
          <p:nvPr/>
        </p:nvSpPr>
        <p:spPr bwMode="auto">
          <a:xfrm>
            <a:off x="30690107" y="6466936"/>
            <a:ext cx="11680737" cy="9518429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wrap="square" lIns="170671" tIns="85336" rIns="170671" bIns="170671">
            <a:noAutofit/>
          </a:bodyPr>
          <a:lstStyle/>
          <a:p>
            <a:pPr>
              <a:spcAft>
                <a:spcPts val="1800"/>
              </a:spcAft>
            </a:pPr>
            <a:endParaRPr lang="en-US" sz="3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0" name="Text Box 242"/>
          <p:cNvSpPr txBox="1">
            <a:spLocks noChangeArrowheads="1"/>
          </p:cNvSpPr>
          <p:nvPr/>
        </p:nvSpPr>
        <p:spPr bwMode="auto">
          <a:xfrm>
            <a:off x="29763447" y="15547409"/>
            <a:ext cx="13185334" cy="8472727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wrap="square" lIns="170671" tIns="85336" rIns="170671" bIns="170671">
            <a:noAutofit/>
          </a:bodyPr>
          <a:lstStyle/>
          <a:p>
            <a:r>
              <a:rPr lang="en-US" sz="4800" b="1" dirty="0"/>
              <a:t>            Sinai Urban Health Institute (SUHI)</a:t>
            </a:r>
          </a:p>
          <a:p>
            <a:endParaRPr lang="en-US" sz="2800" dirty="0"/>
          </a:p>
          <a:p>
            <a:r>
              <a:rPr lang="en-US" sz="3600" dirty="0"/>
              <a:t>SUHI is a research center located within Sinai Chicago, the largest private safety-net health care system in Illinois.  </a:t>
            </a:r>
          </a:p>
          <a:p>
            <a:endParaRPr lang="en-US" sz="2000" dirty="0"/>
          </a:p>
          <a:p>
            <a:r>
              <a:rPr lang="en-US" sz="3600" b="1" dirty="0">
                <a:solidFill>
                  <a:schemeClr val="tx2"/>
                </a:solidFill>
              </a:rPr>
              <a:t>SUHI’s mission</a:t>
            </a:r>
            <a:r>
              <a:rPr lang="en-US" sz="3600" dirty="0"/>
              <a:t>:  Identifying health inequities, addressing these inequities with innovative solutions, and rigorously evaluating our work to ensure effectiveness.  </a:t>
            </a:r>
          </a:p>
          <a:p>
            <a:endParaRPr lang="en-US" sz="2400" dirty="0"/>
          </a:p>
          <a:p>
            <a:r>
              <a:rPr lang="en-US" sz="3600" b="1" dirty="0">
                <a:solidFill>
                  <a:schemeClr val="tx2"/>
                </a:solidFill>
              </a:rPr>
              <a:t>Team</a:t>
            </a:r>
            <a:r>
              <a:rPr lang="en-US" sz="3600" dirty="0"/>
              <a:t>:  Diverse staff of 40+ epidemiologists, project managers, research specialists, and community health workers.  </a:t>
            </a:r>
          </a:p>
          <a:p>
            <a:endParaRPr lang="en-US" sz="2400" dirty="0"/>
          </a:p>
          <a:p>
            <a:r>
              <a:rPr lang="en-US" sz="3600" b="1" dirty="0">
                <a:solidFill>
                  <a:schemeClr val="tx2"/>
                </a:solidFill>
              </a:rPr>
              <a:t>Educational and Training Opportunities</a:t>
            </a:r>
            <a:r>
              <a:rPr lang="en-US" sz="3600" dirty="0"/>
              <a:t>:  SUHI staff regularly share their expertise through teaching, mentoring, internships, and a health equity faculty fellowship program. In addition, through </a:t>
            </a:r>
            <a:r>
              <a:rPr lang="en-US" sz="3600" dirty="0">
                <a:hlinkClick r:id="rId4"/>
              </a:rPr>
              <a:t>CROWD</a:t>
            </a:r>
            <a:r>
              <a:rPr lang="en-US" sz="3600" dirty="0"/>
              <a:t>, we provide training and consultation related to hiring, training, and evaluating community health workers.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7" y="28920880"/>
            <a:ext cx="13588024" cy="43755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3156" r="4285" b="40073"/>
          <a:stretch/>
        </p:blipFill>
        <p:spPr>
          <a:xfrm>
            <a:off x="617142" y="22881063"/>
            <a:ext cx="11091856" cy="3526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08593" y="29893143"/>
            <a:ext cx="1371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Questions? Please contact pophealthtraining@sinai.org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0" b="-1"/>
          <a:stretch/>
        </p:blipFill>
        <p:spPr>
          <a:xfrm>
            <a:off x="33757331" y="5242341"/>
            <a:ext cx="8072916" cy="4839562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3" b="5891"/>
          <a:stretch/>
        </p:blipFill>
        <p:spPr bwMode="auto">
          <a:xfrm>
            <a:off x="32846599" y="24598670"/>
            <a:ext cx="7367751" cy="388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2" r="5710"/>
          <a:stretch/>
        </p:blipFill>
        <p:spPr>
          <a:xfrm>
            <a:off x="18119593" y="10222233"/>
            <a:ext cx="5664791" cy="4269662"/>
          </a:xfrm>
          <a:prstGeom prst="rect">
            <a:avLst/>
          </a:prstGeom>
        </p:spPr>
      </p:pic>
      <p:sp>
        <p:nvSpPr>
          <p:cNvPr id="26" name="Text Box 242"/>
          <p:cNvSpPr txBox="1">
            <a:spLocks noChangeArrowheads="1"/>
          </p:cNvSpPr>
          <p:nvPr/>
        </p:nvSpPr>
        <p:spPr bwMode="auto">
          <a:xfrm>
            <a:off x="33298777" y="10209745"/>
            <a:ext cx="9361035" cy="5102272"/>
          </a:xfrm>
          <a:prstGeom prst="rect">
            <a:avLst/>
          </a:prstGeom>
          <a:noFill/>
          <a:ln w="12700" cmpd="thinThick">
            <a:noFill/>
            <a:miter lim="800000"/>
            <a:headEnd/>
            <a:tailEnd/>
          </a:ln>
        </p:spPr>
        <p:txBody>
          <a:bodyPr wrap="square" lIns="170671" tIns="85336" rIns="170671" bIns="170671">
            <a:noAutofit/>
          </a:bodyPr>
          <a:lstStyle/>
          <a:p>
            <a:r>
              <a:rPr lang="en-US" sz="3600" b="1" dirty="0">
                <a:cs typeface="Times New Roman" pitchFamily="18" charset="0"/>
              </a:rPr>
              <a:t>Sharing Our Expertise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cs typeface="Times New Roman" pitchFamily="18" charset="0"/>
              </a:rPr>
              <a:t>Screening for social risk factors in the emergency department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cs typeface="Times New Roman" pitchFamily="18" charset="0"/>
              </a:rPr>
              <a:t>Community health workers as population health solutions: the case for asthma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cs typeface="Times New Roman" pitchFamily="18" charset="0"/>
              </a:rPr>
              <a:t>Addressing infectious diseases in an urban population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509976" y="15316200"/>
            <a:ext cx="13623672" cy="1319301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17035" y="4937412"/>
            <a:ext cx="11065227" cy="2340493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2278047" y="4949024"/>
            <a:ext cx="31521560" cy="978864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570067" y="5669706"/>
            <a:ext cx="7588915" cy="7259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tabLst>
                <a:tab pos="57150" algn="l"/>
              </a:tabLs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Seminar and Workshop Topics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57150" algn="l"/>
              </a:tabLst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inequities 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57150" algn="l"/>
              </a:tabLst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determinants of health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57150" algn="l"/>
              </a:tabLst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Conducting health assessments 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57150" algn="l"/>
              </a:tabLst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Caring for vulnerable populations 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57150" algn="l"/>
              </a:tabLst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engagement 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57150" algn="l"/>
              </a:tabLst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Evidence-based public health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57150" algn="l"/>
              </a:tabLst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care policy 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57150" algn="l"/>
              </a:tabLst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health management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57150" algn="l"/>
              </a:tabLst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Structural racism and discrimination</a:t>
            </a:r>
          </a:p>
          <a:p>
            <a:pPr marL="342900" indent="-342900">
              <a:lnSpc>
                <a:spcPct val="115000"/>
              </a:lnSpc>
              <a:spcBef>
                <a:spcPts val="400"/>
              </a:spcBef>
              <a:buFont typeface="Symbol" panose="05050102010706020507" pitchFamily="18" charset="2"/>
              <a:buChar char=""/>
              <a:tabLst>
                <a:tab pos="57150" algn="l"/>
              </a:tabLst>
            </a:pPr>
            <a:r>
              <a:rPr lang="en-US" sz="3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methods and statistics</a:t>
            </a:r>
            <a:endParaRPr lang="en-US" sz="3400" dirty="0">
              <a:cs typeface="Times New Roman" pitchFamily="18" charset="0"/>
            </a:endParaRP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917CE98B-142D-4580-88AB-969091253B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129200" y="3215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1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182"/>
    </mc:Choice>
    <mc:Fallback xmlns="">
      <p:transition spd="slow" advTm="193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580</Words>
  <Application>Microsoft Office PowerPoint</Application>
  <PresentationFormat>Custom</PresentationFormat>
  <Paragraphs>70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SimSun</vt:lpstr>
      <vt:lpstr>Arial</vt:lpstr>
      <vt:lpstr>Calibri</vt:lpstr>
      <vt:lpstr>Garamond</vt:lpstr>
      <vt:lpstr>Lucida Sans</vt:lpstr>
      <vt:lpstr>Neutraface 2 Text Light</vt:lpstr>
      <vt:lpstr>Symbol</vt:lpstr>
      <vt:lpstr>Times New Roman</vt:lpstr>
      <vt:lpstr>Office Theme</vt:lpstr>
      <vt:lpstr>PowerPoint Presentation</vt:lpstr>
    </vt:vector>
  </TitlesOfParts>
  <Company>Sinai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Frankel</dc:creator>
  <cp:lastModifiedBy>Clare Petrie</cp:lastModifiedBy>
  <cp:revision>33</cp:revision>
  <dcterms:created xsi:type="dcterms:W3CDTF">2017-05-10T15:06:46Z</dcterms:created>
  <dcterms:modified xsi:type="dcterms:W3CDTF">2021-02-08T23:16:07Z</dcterms:modified>
</cp:coreProperties>
</file>