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22"/>
  </p:notesMasterIdLst>
  <p:sldIdLst>
    <p:sldId id="256" r:id="rId2"/>
    <p:sldId id="258" r:id="rId3"/>
    <p:sldId id="259" r:id="rId4"/>
    <p:sldId id="260" r:id="rId5"/>
    <p:sldId id="261" r:id="rId6"/>
    <p:sldId id="262" r:id="rId7"/>
    <p:sldId id="264" r:id="rId8"/>
    <p:sldId id="265" r:id="rId9"/>
    <p:sldId id="271" r:id="rId10"/>
    <p:sldId id="257" r:id="rId11"/>
    <p:sldId id="280" r:id="rId12"/>
    <p:sldId id="281" r:id="rId13"/>
    <p:sldId id="275" r:id="rId14"/>
    <p:sldId id="276" r:id="rId15"/>
    <p:sldId id="282" r:id="rId16"/>
    <p:sldId id="283" r:id="rId17"/>
    <p:sldId id="266" r:id="rId18"/>
    <p:sldId id="268" r:id="rId19"/>
    <p:sldId id="269"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5946"/>
  </p:normalViewPr>
  <p:slideViewPr>
    <p:cSldViewPr snapToGrid="0">
      <p:cViewPr varScale="1">
        <p:scale>
          <a:sx n="69" d="100"/>
          <a:sy n="69" d="100"/>
        </p:scale>
        <p:origin x="78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90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1T14:43:42.317"/>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1T14:44:20.353"/>
    </inkml:context>
    <inkml:brush xml:id="br0">
      <inkml:brushProperty name="width" value="0.1" units="cm"/>
      <inkml:brushProperty name="height" value="0.1"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FCCC1-C792-A24F-A23B-4F05F0A17638}" type="datetimeFigureOut">
              <a:rPr lang="en-US" smtClean="0"/>
              <a:t>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7C85D4-8914-E44D-916E-45A0FDD4A4E8}" type="slidenum">
              <a:rPr lang="en-US" smtClean="0"/>
              <a:t>‹#›</a:t>
            </a:fld>
            <a:endParaRPr lang="en-US"/>
          </a:p>
        </p:txBody>
      </p:sp>
    </p:spTree>
    <p:extLst>
      <p:ext uri="{BB962C8B-B14F-4D97-AF65-F5344CB8AC3E}">
        <p14:creationId xmlns:p14="http://schemas.microsoft.com/office/powerpoint/2010/main" val="3638204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wish we could spend our careers doing the work of identifying and eliminating health disparities.  That this was seen as the true healthcare emergency that it is.  That we would have all the resources and commitment from the top of our institution, permeating to all levels of our institutions.  That we would all speak the same language, apologize for the unintentional harms from our words and actions and focus on creating health equity and training the next generation to do better.</a:t>
            </a:r>
          </a:p>
        </p:txBody>
      </p:sp>
      <p:sp>
        <p:nvSpPr>
          <p:cNvPr id="4" name="Slide Number Placeholder 3"/>
          <p:cNvSpPr>
            <a:spLocks noGrp="1"/>
          </p:cNvSpPr>
          <p:nvPr>
            <p:ph type="sldNum" sz="quarter" idx="5"/>
          </p:nvPr>
        </p:nvSpPr>
        <p:spPr/>
        <p:txBody>
          <a:bodyPr/>
          <a:lstStyle/>
          <a:p>
            <a:fld id="{567C85D4-8914-E44D-916E-45A0FDD4A4E8}" type="slidenum">
              <a:rPr lang="en-US" smtClean="0"/>
              <a:t>3</a:t>
            </a:fld>
            <a:endParaRPr lang="en-US"/>
          </a:p>
        </p:txBody>
      </p:sp>
    </p:spTree>
    <p:extLst>
      <p:ext uri="{BB962C8B-B14F-4D97-AF65-F5344CB8AC3E}">
        <p14:creationId xmlns:p14="http://schemas.microsoft.com/office/powerpoint/2010/main" val="165743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we often find ourselves still needing a megaphone to advocate for social and racial justice for ourselves, our patients and our team members. We find ourselves up against some significant </a:t>
            </a:r>
            <a:r>
              <a:rPr lang="en-US" dirty="0" err="1"/>
              <a:t>bariers</a:t>
            </a:r>
            <a:r>
              <a:rPr lang="en-US" dirty="0"/>
              <a:t> to change. </a:t>
            </a:r>
          </a:p>
        </p:txBody>
      </p:sp>
      <p:sp>
        <p:nvSpPr>
          <p:cNvPr id="4" name="Slide Number Placeholder 3"/>
          <p:cNvSpPr>
            <a:spLocks noGrp="1"/>
          </p:cNvSpPr>
          <p:nvPr>
            <p:ph type="sldNum" sz="quarter" idx="5"/>
          </p:nvPr>
        </p:nvSpPr>
        <p:spPr/>
        <p:txBody>
          <a:bodyPr/>
          <a:lstStyle/>
          <a:p>
            <a:fld id="{567C85D4-8914-E44D-916E-45A0FDD4A4E8}" type="slidenum">
              <a:rPr lang="en-US" smtClean="0"/>
              <a:t>4</a:t>
            </a:fld>
            <a:endParaRPr lang="en-US"/>
          </a:p>
        </p:txBody>
      </p:sp>
    </p:spTree>
    <p:extLst>
      <p:ext uri="{BB962C8B-B14F-4D97-AF65-F5344CB8AC3E}">
        <p14:creationId xmlns:p14="http://schemas.microsoft.com/office/powerpoint/2010/main" val="222720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interdisciplinary panels</a:t>
            </a:r>
          </a:p>
        </p:txBody>
      </p:sp>
      <p:sp>
        <p:nvSpPr>
          <p:cNvPr id="4" name="Slide Number Placeholder 3"/>
          <p:cNvSpPr>
            <a:spLocks noGrp="1"/>
          </p:cNvSpPr>
          <p:nvPr>
            <p:ph type="sldNum" sz="quarter" idx="5"/>
          </p:nvPr>
        </p:nvSpPr>
        <p:spPr/>
        <p:txBody>
          <a:bodyPr/>
          <a:lstStyle/>
          <a:p>
            <a:fld id="{567C85D4-8914-E44D-916E-45A0FDD4A4E8}" type="slidenum">
              <a:rPr lang="en-US" smtClean="0"/>
              <a:t>8</a:t>
            </a:fld>
            <a:endParaRPr lang="en-US"/>
          </a:p>
        </p:txBody>
      </p:sp>
    </p:spTree>
    <p:extLst>
      <p:ext uri="{BB962C8B-B14F-4D97-AF65-F5344CB8AC3E}">
        <p14:creationId xmlns:p14="http://schemas.microsoft.com/office/powerpoint/2010/main" val="367356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B3179-FFD9-4643-8E08-DAEFC54ECA0E}" type="slidenum">
              <a:rPr lang="en-US" smtClean="0"/>
              <a:t>10</a:t>
            </a:fld>
            <a:endParaRPr lang="en-US"/>
          </a:p>
        </p:txBody>
      </p:sp>
    </p:spTree>
    <p:extLst>
      <p:ext uri="{BB962C8B-B14F-4D97-AF65-F5344CB8AC3E}">
        <p14:creationId xmlns:p14="http://schemas.microsoft.com/office/powerpoint/2010/main" val="97464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B3179-FFD9-4643-8E08-DAEFC54ECA0E}" type="slidenum">
              <a:rPr lang="en-US" smtClean="0"/>
              <a:t>11</a:t>
            </a:fld>
            <a:endParaRPr lang="en-US"/>
          </a:p>
        </p:txBody>
      </p:sp>
    </p:spTree>
    <p:extLst>
      <p:ext uri="{BB962C8B-B14F-4D97-AF65-F5344CB8AC3E}">
        <p14:creationId xmlns:p14="http://schemas.microsoft.com/office/powerpoint/2010/main" val="64397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an inventory of your program requirements and ensure you have strategies to meet all of them:  </a:t>
            </a:r>
            <a:r>
              <a:rPr lang="en-US" dirty="0" err="1"/>
              <a:t>acgme</a:t>
            </a:r>
            <a:r>
              <a:rPr lang="en-US" dirty="0"/>
              <a:t>, LCME, tests and board certification </a:t>
            </a:r>
            <a:r>
              <a:rPr lang="en-US" dirty="0" err="1"/>
              <a:t>requirments</a:t>
            </a:r>
            <a:endParaRPr lang="en-US" dirty="0"/>
          </a:p>
          <a:p>
            <a:endParaRPr lang="en-US" dirty="0"/>
          </a:p>
        </p:txBody>
      </p:sp>
      <p:sp>
        <p:nvSpPr>
          <p:cNvPr id="4" name="Slide Number Placeholder 3"/>
          <p:cNvSpPr>
            <a:spLocks noGrp="1"/>
          </p:cNvSpPr>
          <p:nvPr>
            <p:ph type="sldNum" sz="quarter" idx="5"/>
          </p:nvPr>
        </p:nvSpPr>
        <p:spPr/>
        <p:txBody>
          <a:bodyPr/>
          <a:lstStyle/>
          <a:p>
            <a:fld id="{567C85D4-8914-E44D-916E-45A0FDD4A4E8}" type="slidenum">
              <a:rPr lang="en-US" smtClean="0"/>
              <a:t>16</a:t>
            </a:fld>
            <a:endParaRPr lang="en-US"/>
          </a:p>
        </p:txBody>
      </p:sp>
    </p:spTree>
    <p:extLst>
      <p:ext uri="{BB962C8B-B14F-4D97-AF65-F5344CB8AC3E}">
        <p14:creationId xmlns:p14="http://schemas.microsoft.com/office/powerpoint/2010/main" val="394585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need to be required parts of our curriculum</a:t>
            </a:r>
          </a:p>
          <a:p>
            <a:r>
              <a:rPr lang="en-US" dirty="0"/>
              <a:t>We have to attach value to these and honor the time and effort that people dedicate to them</a:t>
            </a:r>
          </a:p>
        </p:txBody>
      </p:sp>
      <p:sp>
        <p:nvSpPr>
          <p:cNvPr id="4" name="Slide Number Placeholder 3"/>
          <p:cNvSpPr>
            <a:spLocks noGrp="1"/>
          </p:cNvSpPr>
          <p:nvPr>
            <p:ph type="sldNum" sz="quarter" idx="5"/>
          </p:nvPr>
        </p:nvSpPr>
        <p:spPr/>
        <p:txBody>
          <a:bodyPr/>
          <a:lstStyle/>
          <a:p>
            <a:fld id="{567C85D4-8914-E44D-916E-45A0FDD4A4E8}" type="slidenum">
              <a:rPr lang="en-US" smtClean="0"/>
              <a:t>17</a:t>
            </a:fld>
            <a:endParaRPr lang="en-US"/>
          </a:p>
        </p:txBody>
      </p:sp>
    </p:spTree>
    <p:extLst>
      <p:ext uri="{BB962C8B-B14F-4D97-AF65-F5344CB8AC3E}">
        <p14:creationId xmlns:p14="http://schemas.microsoft.com/office/powerpoint/2010/main" val="206814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117465"/>
            <a:ext cx="12188825" cy="7405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2/18/2021</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7269" y="6245449"/>
            <a:ext cx="4120636" cy="484566"/>
          </a:xfrm>
          <a:prstGeom prst="rect">
            <a:avLst/>
          </a:prstGeom>
        </p:spPr>
      </p:pic>
    </p:spTree>
    <p:extLst>
      <p:ext uri="{BB962C8B-B14F-4D97-AF65-F5344CB8AC3E}">
        <p14:creationId xmlns:p14="http://schemas.microsoft.com/office/powerpoint/2010/main" val="4326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2/18/2021</a:t>
            </a:fld>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306742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156101"/>
            <a:ext cx="12188825" cy="70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2/18/2021</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7269" y="6264767"/>
            <a:ext cx="4120636" cy="484566"/>
          </a:xfrm>
          <a:prstGeom prst="rect">
            <a:avLst/>
          </a:prstGeom>
        </p:spPr>
      </p:pic>
    </p:spTree>
    <p:extLst>
      <p:ext uri="{BB962C8B-B14F-4D97-AF65-F5344CB8AC3E}">
        <p14:creationId xmlns:p14="http://schemas.microsoft.com/office/powerpoint/2010/main" val="23464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2/18/2021</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393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2/18/2021</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03466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2/18/2021</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4631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117465"/>
            <a:ext cx="12188825" cy="7405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2/18/2021</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7269" y="6245449"/>
            <a:ext cx="4120636" cy="484566"/>
          </a:xfrm>
          <a:prstGeom prst="rect">
            <a:avLst/>
          </a:prstGeom>
        </p:spPr>
      </p:pic>
    </p:spTree>
    <p:extLst>
      <p:ext uri="{BB962C8B-B14F-4D97-AF65-F5344CB8AC3E}">
        <p14:creationId xmlns:p14="http://schemas.microsoft.com/office/powerpoint/2010/main" val="256573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2/18/2021</a:t>
            </a:fld>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599" y="6245470"/>
            <a:ext cx="2897055" cy="448702"/>
          </a:xfrm>
          <a:prstGeom prst="rect">
            <a:avLst/>
          </a:prstGeom>
        </p:spPr>
      </p:pic>
    </p:spTree>
    <p:extLst>
      <p:ext uri="{BB962C8B-B14F-4D97-AF65-F5344CB8AC3E}">
        <p14:creationId xmlns:p14="http://schemas.microsoft.com/office/powerpoint/2010/main" val="335063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4896475"/>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749065"/>
            <a:ext cx="10113264" cy="55818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2/18/2021</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162" y="6340344"/>
            <a:ext cx="4120636" cy="484566"/>
          </a:xfrm>
          <a:prstGeom prst="rect">
            <a:avLst/>
          </a:prstGeom>
        </p:spPr>
      </p:pic>
    </p:spTree>
    <p:extLst>
      <p:ext uri="{BB962C8B-B14F-4D97-AF65-F5344CB8AC3E}">
        <p14:creationId xmlns:p14="http://schemas.microsoft.com/office/powerpoint/2010/main" val="185799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220496"/>
            <a:ext cx="12192000" cy="637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2/18/2021</a:t>
            </a:fld>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6162" y="6340344"/>
            <a:ext cx="4120636" cy="484566"/>
          </a:xfrm>
          <a:prstGeom prst="rect">
            <a:avLst/>
          </a:prstGeom>
        </p:spPr>
      </p:pic>
    </p:spTree>
    <p:extLst>
      <p:ext uri="{BB962C8B-B14F-4D97-AF65-F5344CB8AC3E}">
        <p14:creationId xmlns:p14="http://schemas.microsoft.com/office/powerpoint/2010/main" val="31393881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8.tif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7.tif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Expanding the DEI Mission at Your Institution</a:t>
            </a:r>
          </a:p>
        </p:txBody>
      </p:sp>
      <p:sp>
        <p:nvSpPr>
          <p:cNvPr id="3" name="Subtitle 2"/>
          <p:cNvSpPr>
            <a:spLocks noGrp="1"/>
          </p:cNvSpPr>
          <p:nvPr>
            <p:ph type="subTitle" idx="1"/>
          </p:nvPr>
        </p:nvSpPr>
        <p:spPr>
          <a:xfrm>
            <a:off x="1100051" y="4455619"/>
            <a:ext cx="4860910" cy="1173273"/>
          </a:xfrm>
        </p:spPr>
        <p:txBody>
          <a:bodyPr>
            <a:noAutofit/>
          </a:bodyPr>
          <a:lstStyle/>
          <a:p>
            <a:r>
              <a:rPr lang="en-US" sz="2000" dirty="0"/>
              <a:t>Andrea Berry MPA</a:t>
            </a:r>
          </a:p>
          <a:p>
            <a:r>
              <a:rPr lang="en-US" sz="2000" dirty="0"/>
              <a:t>Olga </a:t>
            </a:r>
            <a:r>
              <a:rPr lang="en-US" sz="2000" dirty="0" err="1"/>
              <a:t>Karasik</a:t>
            </a:r>
            <a:r>
              <a:rPr lang="en-US" sz="2000" dirty="0"/>
              <a:t> MD</a:t>
            </a:r>
          </a:p>
          <a:p>
            <a:r>
              <a:rPr lang="en-US" sz="2000" dirty="0"/>
              <a:t>Tracy MacIntosh MD MPH</a:t>
            </a:r>
          </a:p>
        </p:txBody>
      </p:sp>
      <p:sp>
        <p:nvSpPr>
          <p:cNvPr id="10" name="Subtitle 2">
            <a:extLst>
              <a:ext uri="{FF2B5EF4-FFF2-40B4-BE49-F238E27FC236}">
                <a16:creationId xmlns:a16="http://schemas.microsoft.com/office/drawing/2014/main" id="{389FF620-9E68-764B-AE06-07796FBB448F}"/>
              </a:ext>
            </a:extLst>
          </p:cNvPr>
          <p:cNvSpPr txBox="1">
            <a:spLocks/>
          </p:cNvSpPr>
          <p:nvPr/>
        </p:nvSpPr>
        <p:spPr>
          <a:xfrm>
            <a:off x="5960961" y="4466560"/>
            <a:ext cx="5349889"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sz="2000" dirty="0" err="1"/>
              <a:t>Anuja</a:t>
            </a:r>
            <a:r>
              <a:rPr lang="en-US" sz="2000" dirty="0"/>
              <a:t> Mehta MD</a:t>
            </a:r>
          </a:p>
          <a:p>
            <a:r>
              <a:rPr lang="en-US" sz="2000" dirty="0"/>
              <a:t>Barbara Thompson</a:t>
            </a:r>
          </a:p>
          <a:p>
            <a:endParaRPr lang="en-US" dirty="0"/>
          </a:p>
        </p:txBody>
      </p:sp>
      <p:pic>
        <p:nvPicPr>
          <p:cNvPr id="5" name="Picture 4">
            <a:extLst>
              <a:ext uri="{FF2B5EF4-FFF2-40B4-BE49-F238E27FC236}">
                <a16:creationId xmlns:a16="http://schemas.microsoft.com/office/drawing/2014/main" id="{C272EEF1-810D-4343-8E5D-20D64B4DB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147" y="104172"/>
            <a:ext cx="3533121" cy="858777"/>
          </a:xfrm>
          <a:prstGeom prst="rect">
            <a:avLst/>
          </a:prstGeom>
        </p:spPr>
      </p:pic>
    </p:spTree>
    <p:extLst>
      <p:ext uri="{BB962C8B-B14F-4D97-AF65-F5344CB8AC3E}">
        <p14:creationId xmlns:p14="http://schemas.microsoft.com/office/powerpoint/2010/main" val="1519230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7F4B-F3C3-CF42-82C9-6F00E5F0194E}"/>
              </a:ext>
            </a:extLst>
          </p:cNvPr>
          <p:cNvSpPr>
            <a:spLocks noGrp="1"/>
          </p:cNvSpPr>
          <p:nvPr>
            <p:ph type="title"/>
          </p:nvPr>
        </p:nvSpPr>
        <p:spPr/>
        <p:txBody>
          <a:bodyPr/>
          <a:lstStyle/>
          <a:p>
            <a:r>
              <a:rPr lang="en-US" dirty="0"/>
              <a:t>ACGME on Diversity, Equity &amp; Inclusion</a:t>
            </a:r>
          </a:p>
        </p:txBody>
      </p:sp>
      <p:sp>
        <p:nvSpPr>
          <p:cNvPr id="3" name="Content Placeholder 2">
            <a:extLst>
              <a:ext uri="{FF2B5EF4-FFF2-40B4-BE49-F238E27FC236}">
                <a16:creationId xmlns:a16="http://schemas.microsoft.com/office/drawing/2014/main" id="{A279F277-50E6-E048-9D5B-5A52A0AB7DC3}"/>
              </a:ext>
            </a:extLst>
          </p:cNvPr>
          <p:cNvSpPr>
            <a:spLocks noGrp="1"/>
          </p:cNvSpPr>
          <p:nvPr>
            <p:ph idx="1"/>
          </p:nvPr>
        </p:nvSpPr>
        <p:spPr/>
        <p:txBody>
          <a:bodyPr>
            <a:normAutofit/>
          </a:bodyPr>
          <a:lstStyle/>
          <a:p>
            <a:pPr algn="ctr"/>
            <a:r>
              <a:rPr lang="en-US" sz="2800" dirty="0">
                <a:solidFill>
                  <a:schemeClr val="accent2"/>
                </a:solidFill>
              </a:rPr>
              <a:t>Common Program Requirements</a:t>
            </a:r>
          </a:p>
          <a:p>
            <a:endParaRPr lang="en-US" dirty="0"/>
          </a:p>
          <a:p>
            <a:pPr lvl="1"/>
            <a:r>
              <a:rPr lang="en-US" sz="3200" dirty="0"/>
              <a:t>Recruitment and retention of a diverse and inclusive workforce</a:t>
            </a:r>
          </a:p>
          <a:p>
            <a:pPr lvl="1"/>
            <a:r>
              <a:rPr lang="en-US" sz="3200" dirty="0"/>
              <a:t>PDs to cultivate an environment in which residents and fellows can raise concerns and provide feedback without fear of intimidation or retaliation</a:t>
            </a:r>
          </a:p>
          <a:p>
            <a:endParaRPr lang="en-US" dirty="0"/>
          </a:p>
        </p:txBody>
      </p:sp>
      <p:pic>
        <p:nvPicPr>
          <p:cNvPr id="5" name="Picture 4">
            <a:extLst>
              <a:ext uri="{FF2B5EF4-FFF2-40B4-BE49-F238E27FC236}">
                <a16:creationId xmlns:a16="http://schemas.microsoft.com/office/drawing/2014/main" id="{480346E0-A997-0C48-AFEE-C86DAF7C6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542" y="104173"/>
            <a:ext cx="2780726" cy="675897"/>
          </a:xfrm>
          <a:prstGeom prst="rect">
            <a:avLst/>
          </a:prstGeom>
        </p:spPr>
      </p:pic>
    </p:spTree>
    <p:extLst>
      <p:ext uri="{BB962C8B-B14F-4D97-AF65-F5344CB8AC3E}">
        <p14:creationId xmlns:p14="http://schemas.microsoft.com/office/powerpoint/2010/main" val="74741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7F4B-F3C3-CF42-82C9-6F00E5F0194E}"/>
              </a:ext>
            </a:extLst>
          </p:cNvPr>
          <p:cNvSpPr>
            <a:spLocks noGrp="1"/>
          </p:cNvSpPr>
          <p:nvPr>
            <p:ph type="title"/>
          </p:nvPr>
        </p:nvSpPr>
        <p:spPr/>
        <p:txBody>
          <a:bodyPr/>
          <a:lstStyle/>
          <a:p>
            <a:r>
              <a:rPr lang="en-US" dirty="0"/>
              <a:t>ACGME on Diversity, Equity &amp; Inclusion</a:t>
            </a:r>
          </a:p>
        </p:txBody>
      </p:sp>
      <p:sp>
        <p:nvSpPr>
          <p:cNvPr id="3" name="Content Placeholder 2">
            <a:extLst>
              <a:ext uri="{FF2B5EF4-FFF2-40B4-BE49-F238E27FC236}">
                <a16:creationId xmlns:a16="http://schemas.microsoft.com/office/drawing/2014/main" id="{A279F277-50E6-E048-9D5B-5A52A0AB7DC3}"/>
              </a:ext>
            </a:extLst>
          </p:cNvPr>
          <p:cNvSpPr>
            <a:spLocks noGrp="1"/>
          </p:cNvSpPr>
          <p:nvPr>
            <p:ph idx="1"/>
          </p:nvPr>
        </p:nvSpPr>
        <p:spPr/>
        <p:txBody>
          <a:bodyPr>
            <a:normAutofit lnSpcReduction="10000"/>
          </a:bodyPr>
          <a:lstStyle/>
          <a:p>
            <a:pPr algn="ctr"/>
            <a:r>
              <a:rPr lang="en-US" sz="2800" dirty="0">
                <a:solidFill>
                  <a:schemeClr val="accent2"/>
                </a:solidFill>
              </a:rPr>
              <a:t>Common Program Requirements (continued)</a:t>
            </a:r>
          </a:p>
          <a:p>
            <a:endParaRPr lang="en-US" dirty="0"/>
          </a:p>
          <a:p>
            <a:pPr lvl="1"/>
            <a:r>
              <a:rPr lang="en-US" sz="3200" dirty="0"/>
              <a:t>Programs are asked to collect data on ultimate board certification rates of its graduates (intent to decrease reliance on first time pass rates)</a:t>
            </a:r>
          </a:p>
          <a:p>
            <a:pPr lvl="1"/>
            <a:r>
              <a:rPr lang="en-US" sz="3200" dirty="0"/>
              <a:t>Programs must provide a professional, and respectful environment free from discrimination, harassment, mistreatment, abuse or coercion </a:t>
            </a:r>
          </a:p>
          <a:p>
            <a:pPr lvl="1"/>
            <a:r>
              <a:rPr lang="en-US" sz="3200" dirty="0"/>
              <a:t>Programs to provide education on health disparities </a:t>
            </a:r>
          </a:p>
          <a:p>
            <a:endParaRPr lang="en-US" dirty="0"/>
          </a:p>
        </p:txBody>
      </p:sp>
      <p:pic>
        <p:nvPicPr>
          <p:cNvPr id="5" name="Picture 4">
            <a:extLst>
              <a:ext uri="{FF2B5EF4-FFF2-40B4-BE49-F238E27FC236}">
                <a16:creationId xmlns:a16="http://schemas.microsoft.com/office/drawing/2014/main" id="{670DE491-FF86-4348-8C87-176F35F637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9025" y="104173"/>
            <a:ext cx="2928243" cy="711753"/>
          </a:xfrm>
          <a:prstGeom prst="rect">
            <a:avLst/>
          </a:prstGeom>
        </p:spPr>
      </p:pic>
    </p:spTree>
    <p:extLst>
      <p:ext uri="{BB962C8B-B14F-4D97-AF65-F5344CB8AC3E}">
        <p14:creationId xmlns:p14="http://schemas.microsoft.com/office/powerpoint/2010/main" val="283913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BB30-E50E-CE44-ACBC-324E2158AF62}"/>
              </a:ext>
            </a:extLst>
          </p:cNvPr>
          <p:cNvSpPr>
            <a:spLocks noGrp="1"/>
          </p:cNvSpPr>
          <p:nvPr>
            <p:ph type="title"/>
          </p:nvPr>
        </p:nvSpPr>
        <p:spPr/>
        <p:txBody>
          <a:bodyPr/>
          <a:lstStyle/>
          <a:p>
            <a:r>
              <a:rPr lang="en-US" dirty="0"/>
              <a:t>Psychiatry Objective Assessments</a:t>
            </a:r>
          </a:p>
        </p:txBody>
      </p:sp>
      <p:pic>
        <p:nvPicPr>
          <p:cNvPr id="6" name="Content Placeholder 5">
            <a:extLst>
              <a:ext uri="{FF2B5EF4-FFF2-40B4-BE49-F238E27FC236}">
                <a16:creationId xmlns:a16="http://schemas.microsoft.com/office/drawing/2014/main" id="{AAC5AD01-DB33-1A44-ACF1-46213741E8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1196446"/>
            <a:ext cx="6492875" cy="4328583"/>
          </a:xfrm>
        </p:spPr>
      </p:pic>
      <p:sp>
        <p:nvSpPr>
          <p:cNvPr id="4" name="Text Placeholder 3">
            <a:extLst>
              <a:ext uri="{FF2B5EF4-FFF2-40B4-BE49-F238E27FC236}">
                <a16:creationId xmlns:a16="http://schemas.microsoft.com/office/drawing/2014/main" id="{47069024-8DBF-C148-BBAB-806F2FB544BC}"/>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BA273011-1815-DB4A-841B-9BAAD8BA0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4016025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1F55C-14B0-2649-81F8-5D6A5E087188}"/>
              </a:ext>
            </a:extLst>
          </p:cNvPr>
          <p:cNvPicPr>
            <a:picLocks noChangeAspect="1"/>
          </p:cNvPicPr>
          <p:nvPr/>
        </p:nvPicPr>
        <p:blipFill>
          <a:blip r:embed="rId2"/>
          <a:stretch>
            <a:fillRect/>
          </a:stretch>
        </p:blipFill>
        <p:spPr>
          <a:xfrm>
            <a:off x="909594" y="142155"/>
            <a:ext cx="5282862" cy="5858875"/>
          </a:xfrm>
          <a:prstGeom prst="rect">
            <a:avLst/>
          </a:prstGeom>
          <a:ln w="69850">
            <a:solidFill>
              <a:schemeClr val="accent1"/>
            </a:solidFill>
          </a:ln>
        </p:spPr>
      </p:pic>
      <p:pic>
        <p:nvPicPr>
          <p:cNvPr id="3" name="Picture 2">
            <a:extLst>
              <a:ext uri="{FF2B5EF4-FFF2-40B4-BE49-F238E27FC236}">
                <a16:creationId xmlns:a16="http://schemas.microsoft.com/office/drawing/2014/main" id="{A314DB7E-23CE-854D-8452-5E85F065D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14" y="1978290"/>
            <a:ext cx="10965084" cy="2015804"/>
          </a:xfrm>
          <a:prstGeom prst="rect">
            <a:avLst/>
          </a:prstGeom>
          <a:solidFill>
            <a:schemeClr val="accent1"/>
          </a:solidFill>
          <a:ln w="101600">
            <a:solidFill>
              <a:schemeClr val="accent1"/>
            </a:solidFill>
          </a:ln>
        </p:spPr>
      </p:pic>
      <p:sp>
        <p:nvSpPr>
          <p:cNvPr id="5" name="Right Arrow 4">
            <a:extLst>
              <a:ext uri="{FF2B5EF4-FFF2-40B4-BE49-F238E27FC236}">
                <a16:creationId xmlns:a16="http://schemas.microsoft.com/office/drawing/2014/main" id="{8C8F2E57-E098-3440-9259-2F60DA9CC43E}"/>
              </a:ext>
            </a:extLst>
          </p:cNvPr>
          <p:cNvSpPr/>
          <p:nvPr/>
        </p:nvSpPr>
        <p:spPr>
          <a:xfrm>
            <a:off x="517002" y="5697415"/>
            <a:ext cx="889767"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3D526DA-9766-9045-95BB-1E4BABA85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3680" y="145844"/>
            <a:ext cx="2362200" cy="482600"/>
          </a:xfrm>
          <a:prstGeom prst="rect">
            <a:avLst/>
          </a:prstGeom>
        </p:spPr>
      </p:pic>
    </p:spTree>
    <p:extLst>
      <p:ext uri="{BB962C8B-B14F-4D97-AF65-F5344CB8AC3E}">
        <p14:creationId xmlns:p14="http://schemas.microsoft.com/office/powerpoint/2010/main" val="414070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F4E99D-96BB-AC41-948C-3C1D8723F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3680" y="145844"/>
            <a:ext cx="2362200" cy="4826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9434EDA-1E5F-4049-B76F-DB033317E0A2}"/>
                  </a:ext>
                </a:extLst>
              </p14:cNvPr>
              <p14:cNvContentPartPr/>
              <p14:nvPr/>
            </p14:nvContentPartPr>
            <p14:xfrm>
              <a:off x="3784342" y="-548235"/>
              <a:ext cx="360" cy="360"/>
            </p14:xfrm>
          </p:contentPart>
        </mc:Choice>
        <mc:Fallback xmlns="">
          <p:pic>
            <p:nvPicPr>
              <p:cNvPr id="2" name="Ink 1">
                <a:extLst>
                  <a:ext uri="{FF2B5EF4-FFF2-40B4-BE49-F238E27FC236}">
                    <a16:creationId xmlns:a16="http://schemas.microsoft.com/office/drawing/2014/main" id="{69434EDA-1E5F-4049-B76F-DB033317E0A2}"/>
                  </a:ext>
                </a:extLst>
              </p:cNvPr>
              <p:cNvPicPr/>
              <p:nvPr/>
            </p:nvPicPr>
            <p:blipFill>
              <a:blip r:embed="rId4"/>
              <a:stretch>
                <a:fillRect/>
              </a:stretch>
            </p:blipFill>
            <p:spPr>
              <a:xfrm>
                <a:off x="3766342" y="-566235"/>
                <a:ext cx="36000" cy="36000"/>
              </a:xfrm>
              <a:prstGeom prst="rect">
                <a:avLst/>
              </a:prstGeom>
            </p:spPr>
          </p:pic>
        </mc:Fallback>
      </mc:AlternateContent>
      <p:pic>
        <p:nvPicPr>
          <p:cNvPr id="3" name="Picture 2">
            <a:extLst>
              <a:ext uri="{FF2B5EF4-FFF2-40B4-BE49-F238E27FC236}">
                <a16:creationId xmlns:a16="http://schemas.microsoft.com/office/drawing/2014/main" id="{94A1FAB9-9D36-0E4C-94AD-6C81CAF80981}"/>
              </a:ext>
            </a:extLst>
          </p:cNvPr>
          <p:cNvPicPr>
            <a:picLocks noChangeAspect="1"/>
          </p:cNvPicPr>
          <p:nvPr/>
        </p:nvPicPr>
        <p:blipFill>
          <a:blip r:embed="rId5"/>
          <a:stretch>
            <a:fillRect/>
          </a:stretch>
        </p:blipFill>
        <p:spPr>
          <a:xfrm>
            <a:off x="144044" y="119624"/>
            <a:ext cx="7212279" cy="5882355"/>
          </a:xfrm>
          <a:prstGeom prst="rect">
            <a:avLst/>
          </a:prstGeom>
          <a:solidFill>
            <a:schemeClr val="accent1"/>
          </a:solidFill>
          <a:ln w="53975">
            <a:solidFill>
              <a:schemeClr val="accent1"/>
            </a:solidFill>
          </a:ln>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2B464303-74B9-C04A-9A94-3D194C7DD26B}"/>
                  </a:ext>
                </a:extLst>
              </p14:cNvPr>
              <p14:cNvContentPartPr/>
              <p14:nvPr/>
            </p14:nvContentPartPr>
            <p14:xfrm>
              <a:off x="3082702" y="-507195"/>
              <a:ext cx="360" cy="360"/>
            </p14:xfrm>
          </p:contentPart>
        </mc:Choice>
        <mc:Fallback xmlns="">
          <p:pic>
            <p:nvPicPr>
              <p:cNvPr id="4" name="Ink 3">
                <a:extLst>
                  <a:ext uri="{FF2B5EF4-FFF2-40B4-BE49-F238E27FC236}">
                    <a16:creationId xmlns:a16="http://schemas.microsoft.com/office/drawing/2014/main" id="{2B464303-74B9-C04A-9A94-3D194C7DD26B}"/>
                  </a:ext>
                </a:extLst>
              </p:cNvPr>
              <p:cNvPicPr/>
              <p:nvPr/>
            </p:nvPicPr>
            <p:blipFill>
              <a:blip r:embed="rId4"/>
              <a:stretch>
                <a:fillRect/>
              </a:stretch>
            </p:blipFill>
            <p:spPr>
              <a:xfrm>
                <a:off x="3064702" y="-525195"/>
                <a:ext cx="36000" cy="36000"/>
              </a:xfrm>
              <a:prstGeom prst="rect">
                <a:avLst/>
              </a:prstGeom>
            </p:spPr>
          </p:pic>
        </mc:Fallback>
      </mc:AlternateContent>
      <p:pic>
        <p:nvPicPr>
          <p:cNvPr id="8" name="Picture 7">
            <a:extLst>
              <a:ext uri="{FF2B5EF4-FFF2-40B4-BE49-F238E27FC236}">
                <a16:creationId xmlns:a16="http://schemas.microsoft.com/office/drawing/2014/main" id="{341FBC12-EA6B-BD49-ADAB-F94CA622D476}"/>
              </a:ext>
            </a:extLst>
          </p:cNvPr>
          <p:cNvPicPr>
            <a:picLocks noChangeAspect="1"/>
          </p:cNvPicPr>
          <p:nvPr/>
        </p:nvPicPr>
        <p:blipFill>
          <a:blip r:embed="rId7"/>
          <a:stretch>
            <a:fillRect/>
          </a:stretch>
        </p:blipFill>
        <p:spPr>
          <a:xfrm>
            <a:off x="5201543" y="201567"/>
            <a:ext cx="6484827" cy="5718468"/>
          </a:xfrm>
          <a:prstGeom prst="rect">
            <a:avLst/>
          </a:prstGeom>
          <a:ln w="73025">
            <a:solidFill>
              <a:schemeClr val="accent1"/>
            </a:solidFill>
          </a:ln>
        </p:spPr>
      </p:pic>
      <p:sp>
        <p:nvSpPr>
          <p:cNvPr id="9" name="Right Arrow 8">
            <a:extLst>
              <a:ext uri="{FF2B5EF4-FFF2-40B4-BE49-F238E27FC236}">
                <a16:creationId xmlns:a16="http://schemas.microsoft.com/office/drawing/2014/main" id="{A72B21A8-E651-0242-9021-A376A049E917}"/>
              </a:ext>
            </a:extLst>
          </p:cNvPr>
          <p:cNvSpPr/>
          <p:nvPr/>
        </p:nvSpPr>
        <p:spPr>
          <a:xfrm>
            <a:off x="240762" y="3699803"/>
            <a:ext cx="889767"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B486F8AF-DB67-1E4D-97C9-CBACBD2FDC40}"/>
              </a:ext>
            </a:extLst>
          </p:cNvPr>
          <p:cNvSpPr/>
          <p:nvPr/>
        </p:nvSpPr>
        <p:spPr>
          <a:xfrm>
            <a:off x="4892054" y="4107766"/>
            <a:ext cx="889767"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0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C1EC-0828-F44F-97C6-C27D305E2CC9}"/>
              </a:ext>
            </a:extLst>
          </p:cNvPr>
          <p:cNvSpPr>
            <a:spLocks noGrp="1"/>
          </p:cNvSpPr>
          <p:nvPr>
            <p:ph type="title"/>
          </p:nvPr>
        </p:nvSpPr>
        <p:spPr/>
        <p:txBody>
          <a:bodyPr/>
          <a:lstStyle/>
          <a:p>
            <a:r>
              <a:rPr lang="en-US" dirty="0"/>
              <a:t>USMLE DEI Content Area</a:t>
            </a:r>
          </a:p>
        </p:txBody>
      </p:sp>
      <p:sp>
        <p:nvSpPr>
          <p:cNvPr id="4" name="Text Placeholder 3">
            <a:extLst>
              <a:ext uri="{FF2B5EF4-FFF2-40B4-BE49-F238E27FC236}">
                <a16:creationId xmlns:a16="http://schemas.microsoft.com/office/drawing/2014/main" id="{6D270A3B-3BC3-7441-9A48-06AFABF178D6}"/>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607804D8-4415-834F-A01B-09E82F208EC3}"/>
              </a:ext>
            </a:extLst>
          </p:cNvPr>
          <p:cNvPicPr>
            <a:picLocks noChangeAspect="1"/>
          </p:cNvPicPr>
          <p:nvPr/>
        </p:nvPicPr>
        <p:blipFill>
          <a:blip r:embed="rId2"/>
          <a:stretch>
            <a:fillRect/>
          </a:stretch>
        </p:blipFill>
        <p:spPr>
          <a:xfrm>
            <a:off x="5494919" y="745588"/>
            <a:ext cx="4376673" cy="5434233"/>
          </a:xfrm>
          <a:prstGeom prst="rect">
            <a:avLst/>
          </a:prstGeom>
          <a:ln w="73025">
            <a:solidFill>
              <a:schemeClr val="accent1"/>
            </a:solidFill>
          </a:ln>
        </p:spPr>
      </p:pic>
      <p:sp>
        <p:nvSpPr>
          <p:cNvPr id="6" name="Right Arrow 5">
            <a:extLst>
              <a:ext uri="{FF2B5EF4-FFF2-40B4-BE49-F238E27FC236}">
                <a16:creationId xmlns:a16="http://schemas.microsoft.com/office/drawing/2014/main" id="{A1A6CF4F-3945-ED4E-850F-BA629B075351}"/>
              </a:ext>
            </a:extLst>
          </p:cNvPr>
          <p:cNvSpPr/>
          <p:nvPr/>
        </p:nvSpPr>
        <p:spPr>
          <a:xfrm>
            <a:off x="4798269" y="5627077"/>
            <a:ext cx="889767"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5CD073-F8B7-584C-9B4F-695A51B095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1592" y="104173"/>
            <a:ext cx="2165676" cy="526400"/>
          </a:xfrm>
          <a:prstGeom prst="rect">
            <a:avLst/>
          </a:prstGeom>
        </p:spPr>
      </p:pic>
    </p:spTree>
    <p:extLst>
      <p:ext uri="{BB962C8B-B14F-4D97-AF65-F5344CB8AC3E}">
        <p14:creationId xmlns:p14="http://schemas.microsoft.com/office/powerpoint/2010/main" val="205709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B51D-67D3-D74E-937F-10A1DDBDC2E1}"/>
              </a:ext>
            </a:extLst>
          </p:cNvPr>
          <p:cNvSpPr>
            <a:spLocks noGrp="1"/>
          </p:cNvSpPr>
          <p:nvPr>
            <p:ph type="title"/>
          </p:nvPr>
        </p:nvSpPr>
        <p:spPr/>
        <p:txBody>
          <a:bodyPr/>
          <a:lstStyle/>
          <a:p>
            <a:r>
              <a:rPr lang="en-US" dirty="0"/>
              <a:t>Inventory &amp; Checklist</a:t>
            </a:r>
          </a:p>
        </p:txBody>
      </p:sp>
      <p:pic>
        <p:nvPicPr>
          <p:cNvPr id="8" name="Picture Placeholder 7">
            <a:extLst>
              <a:ext uri="{FF2B5EF4-FFF2-40B4-BE49-F238E27FC236}">
                <a16:creationId xmlns:a16="http://schemas.microsoft.com/office/drawing/2014/main" id="{619CA62F-1BD8-E444-87C1-65A0850BBC12}"/>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9766" b="19766"/>
          <a:stretch>
            <a:fillRect/>
          </a:stretch>
        </p:blipFill>
        <p:spPr/>
      </p:pic>
      <p:sp>
        <p:nvSpPr>
          <p:cNvPr id="4" name="Text Placeholder 3">
            <a:extLst>
              <a:ext uri="{FF2B5EF4-FFF2-40B4-BE49-F238E27FC236}">
                <a16:creationId xmlns:a16="http://schemas.microsoft.com/office/drawing/2014/main" id="{30D0B5BD-1B71-CA41-9BFA-B7E45A4DA6E8}"/>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43FE0F3B-4A20-E44A-B187-F8220E9C3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692" y="104173"/>
            <a:ext cx="2541576" cy="617768"/>
          </a:xfrm>
          <a:prstGeom prst="rect">
            <a:avLst/>
          </a:prstGeom>
        </p:spPr>
      </p:pic>
    </p:spTree>
    <p:extLst>
      <p:ext uri="{BB962C8B-B14F-4D97-AF65-F5344CB8AC3E}">
        <p14:creationId xmlns:p14="http://schemas.microsoft.com/office/powerpoint/2010/main" val="1944477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F2D0-6D49-DD41-A4B4-BE77F76D4409}"/>
              </a:ext>
            </a:extLst>
          </p:cNvPr>
          <p:cNvSpPr>
            <a:spLocks noGrp="1"/>
          </p:cNvSpPr>
          <p:nvPr>
            <p:ph type="title"/>
          </p:nvPr>
        </p:nvSpPr>
        <p:spPr/>
        <p:txBody>
          <a:bodyPr/>
          <a:lstStyle/>
          <a:p>
            <a:r>
              <a:rPr lang="en-US" dirty="0"/>
              <a:t>3) Systems of Support</a:t>
            </a:r>
          </a:p>
        </p:txBody>
      </p:sp>
      <p:sp>
        <p:nvSpPr>
          <p:cNvPr id="3" name="Content Placeholder 2">
            <a:extLst>
              <a:ext uri="{FF2B5EF4-FFF2-40B4-BE49-F238E27FC236}">
                <a16:creationId xmlns:a16="http://schemas.microsoft.com/office/drawing/2014/main" id="{5EAB0B5B-5450-2D4F-96A7-E56D68997D44}"/>
              </a:ext>
            </a:extLst>
          </p:cNvPr>
          <p:cNvSpPr>
            <a:spLocks noGrp="1"/>
          </p:cNvSpPr>
          <p:nvPr>
            <p:ph sz="half" idx="1"/>
          </p:nvPr>
        </p:nvSpPr>
        <p:spPr/>
        <p:txBody>
          <a:bodyPr>
            <a:normAutofit/>
          </a:bodyPr>
          <a:lstStyle/>
          <a:p>
            <a:r>
              <a:rPr lang="en-US" sz="4400" dirty="0"/>
              <a:t>How can we strengthen and support all team members?</a:t>
            </a:r>
          </a:p>
          <a:p>
            <a:pPr marL="201168" lvl="1" indent="0">
              <a:buNone/>
            </a:pPr>
            <a:endParaRPr lang="en-US" sz="4200" dirty="0"/>
          </a:p>
        </p:txBody>
      </p:sp>
      <p:sp>
        <p:nvSpPr>
          <p:cNvPr id="8" name="Content Placeholder 3">
            <a:extLst>
              <a:ext uri="{FF2B5EF4-FFF2-40B4-BE49-F238E27FC236}">
                <a16:creationId xmlns:a16="http://schemas.microsoft.com/office/drawing/2014/main" id="{47DB6152-EC38-544B-A6CD-C4BD67629F5A}"/>
              </a:ext>
            </a:extLst>
          </p:cNvPr>
          <p:cNvSpPr>
            <a:spLocks noGrp="1"/>
          </p:cNvSpPr>
          <p:nvPr>
            <p:ph sz="half" idx="2"/>
          </p:nvPr>
        </p:nvSpPr>
        <p:spPr/>
        <p:txBody>
          <a:bodyPr/>
          <a:lstStyle/>
          <a:p>
            <a:pPr lvl="1"/>
            <a:r>
              <a:rPr lang="en-US" sz="4200" dirty="0"/>
              <a:t>Workshops</a:t>
            </a:r>
          </a:p>
          <a:p>
            <a:pPr lvl="1"/>
            <a:r>
              <a:rPr lang="en-US" sz="4200" dirty="0"/>
              <a:t>Movie Screenings</a:t>
            </a:r>
          </a:p>
          <a:p>
            <a:pPr lvl="1"/>
            <a:r>
              <a:rPr lang="en-US" sz="4200" dirty="0"/>
              <a:t>Book Clubs</a:t>
            </a:r>
            <a:endParaRPr lang="en-US" sz="4200" b="1" dirty="0"/>
          </a:p>
          <a:p>
            <a:pPr lvl="1"/>
            <a:r>
              <a:rPr lang="en-US" sz="4200" dirty="0"/>
              <a:t>Panels</a:t>
            </a:r>
          </a:p>
          <a:p>
            <a:pPr lvl="1"/>
            <a:r>
              <a:rPr lang="en-US" sz="4200" dirty="0"/>
              <a:t>Process Groups</a:t>
            </a:r>
          </a:p>
        </p:txBody>
      </p:sp>
      <p:pic>
        <p:nvPicPr>
          <p:cNvPr id="6" name="Picture 5">
            <a:extLst>
              <a:ext uri="{FF2B5EF4-FFF2-40B4-BE49-F238E27FC236}">
                <a16:creationId xmlns:a16="http://schemas.microsoft.com/office/drawing/2014/main" id="{41F7A21C-1E3B-F646-94CE-EFBF04F42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0609" y="104173"/>
            <a:ext cx="2766659" cy="672478"/>
          </a:xfrm>
          <a:prstGeom prst="rect">
            <a:avLst/>
          </a:prstGeom>
        </p:spPr>
      </p:pic>
    </p:spTree>
    <p:extLst>
      <p:ext uri="{BB962C8B-B14F-4D97-AF65-F5344CB8AC3E}">
        <p14:creationId xmlns:p14="http://schemas.microsoft.com/office/powerpoint/2010/main" val="40149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B6AC-A59A-2F43-B1A5-D4DC2C816BF9}"/>
              </a:ext>
            </a:extLst>
          </p:cNvPr>
          <p:cNvSpPr>
            <a:spLocks noGrp="1"/>
          </p:cNvSpPr>
          <p:nvPr>
            <p:ph type="title"/>
          </p:nvPr>
        </p:nvSpPr>
        <p:spPr/>
        <p:txBody>
          <a:bodyPr/>
          <a:lstStyle/>
          <a:p>
            <a:r>
              <a:rPr lang="en-US" dirty="0"/>
              <a:t>Process Groups</a:t>
            </a:r>
          </a:p>
        </p:txBody>
      </p:sp>
      <p:pic>
        <p:nvPicPr>
          <p:cNvPr id="6" name="Picture Placeholder 5">
            <a:extLst>
              <a:ext uri="{FF2B5EF4-FFF2-40B4-BE49-F238E27FC236}">
                <a16:creationId xmlns:a16="http://schemas.microsoft.com/office/drawing/2014/main" id="{C4CDDFD8-FF6A-9848-AF9B-727DF65CE40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667" b="19667"/>
          <a:stretch>
            <a:fillRect/>
          </a:stretch>
        </p:blipFill>
        <p:spPr/>
      </p:pic>
      <p:sp>
        <p:nvSpPr>
          <p:cNvPr id="4" name="Text Placeholder 3">
            <a:extLst>
              <a:ext uri="{FF2B5EF4-FFF2-40B4-BE49-F238E27FC236}">
                <a16:creationId xmlns:a16="http://schemas.microsoft.com/office/drawing/2014/main" id="{B1915C65-5876-7545-969C-E94E050EF652}"/>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1EE130CB-3DB2-E04A-B6BC-52478C62D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8745" y="104173"/>
            <a:ext cx="2738523" cy="665639"/>
          </a:xfrm>
          <a:prstGeom prst="rect">
            <a:avLst/>
          </a:prstGeom>
        </p:spPr>
      </p:pic>
    </p:spTree>
    <p:extLst>
      <p:ext uri="{BB962C8B-B14F-4D97-AF65-F5344CB8AC3E}">
        <p14:creationId xmlns:p14="http://schemas.microsoft.com/office/powerpoint/2010/main" val="858772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6E44-B204-C145-AACE-BD774CB5D497}"/>
              </a:ext>
            </a:extLst>
          </p:cNvPr>
          <p:cNvSpPr>
            <a:spLocks noGrp="1"/>
          </p:cNvSpPr>
          <p:nvPr>
            <p:ph type="title"/>
          </p:nvPr>
        </p:nvSpPr>
        <p:spPr>
          <a:xfrm>
            <a:off x="457200" y="552796"/>
            <a:ext cx="3200400" cy="1102384"/>
          </a:xfrm>
        </p:spPr>
        <p:txBody>
          <a:bodyPr/>
          <a:lstStyle/>
          <a:p>
            <a:r>
              <a:rPr lang="en-US" dirty="0"/>
              <a:t>Coaching</a:t>
            </a:r>
          </a:p>
        </p:txBody>
      </p:sp>
      <p:sp>
        <p:nvSpPr>
          <p:cNvPr id="4" name="Text Placeholder 3">
            <a:extLst>
              <a:ext uri="{FF2B5EF4-FFF2-40B4-BE49-F238E27FC236}">
                <a16:creationId xmlns:a16="http://schemas.microsoft.com/office/drawing/2014/main" id="{D9358D96-6D74-FE4F-8CDE-3FCFB1F8309F}"/>
              </a:ext>
            </a:extLst>
          </p:cNvPr>
          <p:cNvSpPr>
            <a:spLocks noGrp="1"/>
          </p:cNvSpPr>
          <p:nvPr>
            <p:ph type="body" sz="half" idx="2"/>
          </p:nvPr>
        </p:nvSpPr>
        <p:spPr>
          <a:xfrm>
            <a:off x="457200" y="2058556"/>
            <a:ext cx="3200400" cy="3379124"/>
          </a:xfrm>
        </p:spPr>
        <p:txBody>
          <a:bodyPr>
            <a:noAutofit/>
          </a:bodyPr>
          <a:lstStyle/>
          <a:p>
            <a:pPr marL="342900" indent="-342900">
              <a:buFont typeface="Arial" panose="020B0604020202020204" pitchFamily="34" charset="0"/>
              <a:buChar char="•"/>
            </a:pPr>
            <a:r>
              <a:rPr lang="en-US" sz="2400" dirty="0"/>
              <a:t>Simple, transparent reporting process</a:t>
            </a:r>
          </a:p>
          <a:p>
            <a:pPr marL="342900" indent="-342900">
              <a:buFont typeface="Arial" panose="020B0604020202020204" pitchFamily="34" charset="0"/>
              <a:buChar char="•"/>
            </a:pPr>
            <a:r>
              <a:rPr lang="en-US" sz="2400" dirty="0"/>
              <a:t>Consistent follow-up and education &amp; remediation</a:t>
            </a:r>
          </a:p>
        </p:txBody>
      </p:sp>
      <p:sp>
        <p:nvSpPr>
          <p:cNvPr id="7" name="Title 1">
            <a:extLst>
              <a:ext uri="{FF2B5EF4-FFF2-40B4-BE49-F238E27FC236}">
                <a16:creationId xmlns:a16="http://schemas.microsoft.com/office/drawing/2014/main" id="{CC058ED0-F1F6-8D4B-BBE1-720B9ECF346D}"/>
              </a:ext>
            </a:extLst>
          </p:cNvPr>
          <p:cNvSpPr txBox="1">
            <a:spLocks/>
          </p:cNvSpPr>
          <p:nvPr/>
        </p:nvSpPr>
        <p:spPr>
          <a:xfrm>
            <a:off x="4705109" y="200820"/>
            <a:ext cx="6492874" cy="8640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a:solidFill>
                  <a:schemeClr val="accent2"/>
                </a:solidFill>
              </a:rPr>
              <a:t>Reporting &amp; Accountability</a:t>
            </a:r>
          </a:p>
        </p:txBody>
      </p:sp>
      <p:pic>
        <p:nvPicPr>
          <p:cNvPr id="10" name="Content Placeholder 9">
            <a:extLst>
              <a:ext uri="{FF2B5EF4-FFF2-40B4-BE49-F238E27FC236}">
                <a16:creationId xmlns:a16="http://schemas.microsoft.com/office/drawing/2014/main" id="{1A39A653-A31E-A140-84E5-3F9742A540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51676" y="1339119"/>
            <a:ext cx="5395692" cy="4523198"/>
          </a:xfrm>
        </p:spPr>
      </p:pic>
      <p:pic>
        <p:nvPicPr>
          <p:cNvPr id="9" name="Picture 8">
            <a:extLst>
              <a:ext uri="{FF2B5EF4-FFF2-40B4-BE49-F238E27FC236}">
                <a16:creationId xmlns:a16="http://schemas.microsoft.com/office/drawing/2014/main" id="{319E3509-430C-EF47-B9CC-49EFFB345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468" y="104173"/>
            <a:ext cx="1964800" cy="477574"/>
          </a:xfrm>
          <a:prstGeom prst="rect">
            <a:avLst/>
          </a:prstGeom>
        </p:spPr>
      </p:pic>
    </p:spTree>
    <p:extLst>
      <p:ext uri="{BB962C8B-B14F-4D97-AF65-F5344CB8AC3E}">
        <p14:creationId xmlns:p14="http://schemas.microsoft.com/office/powerpoint/2010/main" val="180727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B9A2-73D8-E64D-81F0-5159E79B3F8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46F96426-82EF-E242-B448-F11F4FE2C65E}"/>
              </a:ext>
            </a:extLst>
          </p:cNvPr>
          <p:cNvSpPr>
            <a:spLocks noGrp="1"/>
          </p:cNvSpPr>
          <p:nvPr>
            <p:ph idx="1"/>
          </p:nvPr>
        </p:nvSpPr>
        <p:spPr/>
        <p:txBody>
          <a:bodyPr/>
          <a:lstStyle/>
          <a:p>
            <a:pPr>
              <a:buFont typeface="Arial" panose="020B0604020202020204" pitchFamily="34" charset="0"/>
              <a:buChar char="•"/>
            </a:pPr>
            <a:r>
              <a:rPr lang="en-US" dirty="0"/>
              <a:t> None of the members of our team have any financial disclosures</a:t>
            </a:r>
          </a:p>
          <a:p>
            <a:pPr>
              <a:buFont typeface="Arial" panose="020B0604020202020204" pitchFamily="34" charset="0"/>
              <a:buChar char="•"/>
            </a:pPr>
            <a:r>
              <a:rPr lang="en-US" dirty="0"/>
              <a:t> This research was supported (in whole or in part) by HCA Healthcare and/or an HCA Healthcare affiliated entity. The views expressed in this publication represent those of the author(s) and do not necessarily represent the official views of HCA Healthcare or any of its affiliated entities.</a:t>
            </a:r>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035AEDEC-8038-9C4C-ACD4-3617E408D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147" y="104172"/>
            <a:ext cx="3533121" cy="858777"/>
          </a:xfrm>
          <a:prstGeom prst="rect">
            <a:avLst/>
          </a:prstGeom>
        </p:spPr>
      </p:pic>
    </p:spTree>
    <p:extLst>
      <p:ext uri="{BB962C8B-B14F-4D97-AF65-F5344CB8AC3E}">
        <p14:creationId xmlns:p14="http://schemas.microsoft.com/office/powerpoint/2010/main" val="397342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592B-8B53-CA4D-985F-44CC698FD2F3}"/>
              </a:ext>
            </a:extLst>
          </p:cNvPr>
          <p:cNvSpPr>
            <a:spLocks noGrp="1"/>
          </p:cNvSpPr>
          <p:nvPr>
            <p:ph type="title"/>
          </p:nvPr>
        </p:nvSpPr>
        <p:spPr>
          <a:xfrm>
            <a:off x="4705109" y="435728"/>
            <a:ext cx="6492874" cy="864051"/>
          </a:xfrm>
        </p:spPr>
        <p:txBody>
          <a:bodyPr/>
          <a:lstStyle/>
          <a:p>
            <a:r>
              <a:rPr lang="en-US" dirty="0">
                <a:solidFill>
                  <a:schemeClr val="accent2"/>
                </a:solidFill>
              </a:rPr>
              <a:t>Goals for Break-Outs</a:t>
            </a:r>
          </a:p>
        </p:txBody>
      </p:sp>
      <p:sp>
        <p:nvSpPr>
          <p:cNvPr id="5" name="Content Placeholder 4">
            <a:extLst>
              <a:ext uri="{FF2B5EF4-FFF2-40B4-BE49-F238E27FC236}">
                <a16:creationId xmlns:a16="http://schemas.microsoft.com/office/drawing/2014/main" id="{32AE9F12-A764-0848-B384-6C0D5E506029}"/>
              </a:ext>
            </a:extLst>
          </p:cNvPr>
          <p:cNvSpPr>
            <a:spLocks noGrp="1"/>
          </p:cNvSpPr>
          <p:nvPr>
            <p:ph idx="1"/>
          </p:nvPr>
        </p:nvSpPr>
        <p:spPr>
          <a:xfrm>
            <a:off x="4800600" y="1886672"/>
            <a:ext cx="6492240" cy="4542485"/>
          </a:xfrm>
        </p:spPr>
        <p:txBody>
          <a:bodyPr/>
          <a:lstStyle/>
          <a:p>
            <a:pPr>
              <a:buFont typeface="Courier New" panose="02070309020205020404" pitchFamily="49" charset="0"/>
              <a:buChar char="o"/>
            </a:pPr>
            <a:r>
              <a:rPr lang="en-US" dirty="0"/>
              <a:t>  25 Minutes, Facilitated Workshop</a:t>
            </a:r>
          </a:p>
          <a:p>
            <a:pPr>
              <a:buFont typeface="Courier New" panose="02070309020205020404" pitchFamily="49" charset="0"/>
              <a:buChar char="o"/>
            </a:pPr>
            <a:r>
              <a:rPr lang="en-US" dirty="0"/>
              <a:t>  Outline the value of the DEI programs at your institution</a:t>
            </a:r>
          </a:p>
          <a:p>
            <a:pPr>
              <a:buFont typeface="Courier New" panose="02070309020205020404" pitchFamily="49" charset="0"/>
              <a:buChar char="o"/>
            </a:pPr>
            <a:r>
              <a:rPr lang="en-US" dirty="0"/>
              <a:t>  Identify barriers – human or other</a:t>
            </a:r>
          </a:p>
          <a:p>
            <a:pPr>
              <a:buFont typeface="Courier New" panose="02070309020205020404" pitchFamily="49" charset="0"/>
              <a:buChar char="o"/>
            </a:pPr>
            <a:r>
              <a:rPr lang="en-US" dirty="0"/>
              <a:t>  Identify strategies to overcome</a:t>
            </a:r>
          </a:p>
          <a:p>
            <a:pPr>
              <a:buFont typeface="Courier New" panose="02070309020205020404" pitchFamily="49" charset="0"/>
              <a:buChar char="o"/>
            </a:pPr>
            <a:r>
              <a:rPr lang="en-US" dirty="0"/>
              <a:t>  Identify metrics applicable to your group</a:t>
            </a:r>
          </a:p>
          <a:p>
            <a:pPr>
              <a:buFont typeface="Courier New" panose="02070309020205020404" pitchFamily="49" charset="0"/>
              <a:buChar char="o"/>
            </a:pPr>
            <a:r>
              <a:rPr lang="en-US" dirty="0"/>
              <a:t>  Select immediate, actionable next steps and allies</a:t>
            </a:r>
          </a:p>
          <a:p>
            <a:pPr>
              <a:buFont typeface="Courier New" panose="02070309020205020404" pitchFamily="49" charset="0"/>
              <a:buChar char="o"/>
            </a:pPr>
            <a:endParaRPr lang="en-US" dirty="0"/>
          </a:p>
          <a:p>
            <a:endParaRPr lang="en-US" dirty="0"/>
          </a:p>
          <a:p>
            <a:endParaRPr lang="en-US" dirty="0"/>
          </a:p>
        </p:txBody>
      </p:sp>
      <p:pic>
        <p:nvPicPr>
          <p:cNvPr id="11" name="Picture 10">
            <a:extLst>
              <a:ext uri="{FF2B5EF4-FFF2-40B4-BE49-F238E27FC236}">
                <a16:creationId xmlns:a16="http://schemas.microsoft.com/office/drawing/2014/main" id="{902271DC-5DD5-8545-8040-9842A491E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07" y="435728"/>
            <a:ext cx="3464137" cy="2424896"/>
          </a:xfrm>
          <a:prstGeom prst="rect">
            <a:avLst/>
          </a:prstGeom>
        </p:spPr>
      </p:pic>
      <p:pic>
        <p:nvPicPr>
          <p:cNvPr id="6" name="Picture 5">
            <a:extLst>
              <a:ext uri="{FF2B5EF4-FFF2-40B4-BE49-F238E27FC236}">
                <a16:creationId xmlns:a16="http://schemas.microsoft.com/office/drawing/2014/main" id="{5A1D4E8C-EF1C-1143-9B7E-3EED7A11D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3702399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E314-42B8-D540-A920-F025FA42696D}"/>
              </a:ext>
            </a:extLst>
          </p:cNvPr>
          <p:cNvSpPr>
            <a:spLocks noGrp="1"/>
          </p:cNvSpPr>
          <p:nvPr>
            <p:ph type="title"/>
          </p:nvPr>
        </p:nvSpPr>
        <p:spPr/>
        <p:txBody>
          <a:bodyPr/>
          <a:lstStyle/>
          <a:p>
            <a:endParaRPr lang="en-US" dirty="0"/>
          </a:p>
        </p:txBody>
      </p:sp>
      <p:pic>
        <p:nvPicPr>
          <p:cNvPr id="6" name="Picture Placeholder 5">
            <a:extLst>
              <a:ext uri="{FF2B5EF4-FFF2-40B4-BE49-F238E27FC236}">
                <a16:creationId xmlns:a16="http://schemas.microsoft.com/office/drawing/2014/main" id="{2621745A-2BA0-674D-98C3-832E9DD96CB4}"/>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9766" b="19766"/>
          <a:stretch>
            <a:fillRect/>
          </a:stretch>
        </p:blipFill>
        <p:spPr/>
      </p:pic>
      <p:sp>
        <p:nvSpPr>
          <p:cNvPr id="4" name="Text Placeholder 3">
            <a:extLst>
              <a:ext uri="{FF2B5EF4-FFF2-40B4-BE49-F238E27FC236}">
                <a16:creationId xmlns:a16="http://schemas.microsoft.com/office/drawing/2014/main" id="{A8D08EAD-B9A8-364D-AE37-C845CC014828}"/>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A8499FD7-BC71-4042-8086-8138D613927E}"/>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8504147" y="104172"/>
            <a:ext cx="3533121" cy="858777"/>
          </a:xfrm>
          <a:prstGeom prst="rect">
            <a:avLst/>
          </a:prstGeom>
          <a:solidFill>
            <a:schemeClr val="accent1"/>
          </a:solidFill>
        </p:spPr>
      </p:pic>
    </p:spTree>
    <p:extLst>
      <p:ext uri="{BB962C8B-B14F-4D97-AF65-F5344CB8AC3E}">
        <p14:creationId xmlns:p14="http://schemas.microsoft.com/office/powerpoint/2010/main" val="214565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434E-9539-4C4E-8ED0-D1E06BE76053}"/>
              </a:ext>
            </a:extLst>
          </p:cNvPr>
          <p:cNvSpPr>
            <a:spLocks noGrp="1"/>
          </p:cNvSpPr>
          <p:nvPr>
            <p:ph type="title"/>
          </p:nvPr>
        </p:nvSpPr>
        <p:spPr/>
        <p:txBody>
          <a:bodyPr/>
          <a:lstStyle/>
          <a:p>
            <a:endParaRPr lang="en-US"/>
          </a:p>
        </p:txBody>
      </p:sp>
      <p:pic>
        <p:nvPicPr>
          <p:cNvPr id="8" name="Picture Placeholder 7">
            <a:extLst>
              <a:ext uri="{FF2B5EF4-FFF2-40B4-BE49-F238E27FC236}">
                <a16:creationId xmlns:a16="http://schemas.microsoft.com/office/drawing/2014/main" id="{433E9504-DB69-B34D-8736-BF73F9518AAC}"/>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9766" b="19766"/>
          <a:stretch>
            <a:fillRect/>
          </a:stretch>
        </p:blipFill>
        <p:spPr/>
      </p:pic>
      <p:sp>
        <p:nvSpPr>
          <p:cNvPr id="4" name="Text Placeholder 3">
            <a:extLst>
              <a:ext uri="{FF2B5EF4-FFF2-40B4-BE49-F238E27FC236}">
                <a16:creationId xmlns:a16="http://schemas.microsoft.com/office/drawing/2014/main" id="{FD224E8D-3B72-424E-8707-9E0B723BEECF}"/>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6CE83F27-1259-3444-BF30-28A5C4F69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4147" y="104172"/>
            <a:ext cx="3533121" cy="858777"/>
          </a:xfrm>
          <a:prstGeom prst="rect">
            <a:avLst/>
          </a:prstGeom>
        </p:spPr>
      </p:pic>
    </p:spTree>
    <p:extLst>
      <p:ext uri="{BB962C8B-B14F-4D97-AF65-F5344CB8AC3E}">
        <p14:creationId xmlns:p14="http://schemas.microsoft.com/office/powerpoint/2010/main" val="253259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592B-8B53-CA4D-985F-44CC698FD2F3}"/>
              </a:ext>
            </a:extLst>
          </p:cNvPr>
          <p:cNvSpPr>
            <a:spLocks noGrp="1"/>
          </p:cNvSpPr>
          <p:nvPr>
            <p:ph type="title"/>
          </p:nvPr>
        </p:nvSpPr>
        <p:spPr>
          <a:xfrm>
            <a:off x="4705109" y="200820"/>
            <a:ext cx="6492874" cy="864051"/>
          </a:xfrm>
        </p:spPr>
        <p:txBody>
          <a:bodyPr/>
          <a:lstStyle/>
          <a:p>
            <a:r>
              <a:rPr lang="en-US" dirty="0">
                <a:solidFill>
                  <a:schemeClr val="accent2"/>
                </a:solidFill>
              </a:rPr>
              <a:t>Goals for Workshop</a:t>
            </a:r>
          </a:p>
        </p:txBody>
      </p:sp>
      <p:pic>
        <p:nvPicPr>
          <p:cNvPr id="6" name="Content Placeholder 5">
            <a:extLst>
              <a:ext uri="{FF2B5EF4-FFF2-40B4-BE49-F238E27FC236}">
                <a16:creationId xmlns:a16="http://schemas.microsoft.com/office/drawing/2014/main" id="{9327035F-A8B5-2A43-A6B1-2892E3A1A4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1193568"/>
            <a:ext cx="6492875" cy="4334339"/>
          </a:xfrm>
        </p:spPr>
      </p:pic>
      <p:sp>
        <p:nvSpPr>
          <p:cNvPr id="4" name="Text Placeholder 3">
            <a:extLst>
              <a:ext uri="{FF2B5EF4-FFF2-40B4-BE49-F238E27FC236}">
                <a16:creationId xmlns:a16="http://schemas.microsoft.com/office/drawing/2014/main" id="{64BC5A2A-1DDB-C14D-9F58-DE902124D158}"/>
              </a:ext>
            </a:extLst>
          </p:cNvPr>
          <p:cNvSpPr>
            <a:spLocks noGrp="1"/>
          </p:cNvSpPr>
          <p:nvPr>
            <p:ph type="body" sz="half" idx="2"/>
          </p:nvPr>
        </p:nvSpPr>
        <p:spPr>
          <a:xfrm>
            <a:off x="457200" y="393539"/>
            <a:ext cx="3200400" cy="5911665"/>
          </a:xfrm>
        </p:spPr>
        <p:txBody>
          <a:bodyPr>
            <a:noAutofit/>
          </a:bodyPr>
          <a:lstStyle/>
          <a:p>
            <a:pPr marL="342900" indent="-342900">
              <a:buClr>
                <a:schemeClr val="bg1"/>
              </a:buClr>
              <a:buAutoNum type="arabicParenR"/>
            </a:pPr>
            <a:r>
              <a:rPr lang="en-US" sz="2800" dirty="0">
                <a:solidFill>
                  <a:schemeClr val="bg1"/>
                </a:solidFill>
              </a:rPr>
              <a:t>How to get Buy-in from people who actually don’t care</a:t>
            </a:r>
            <a:br>
              <a:rPr lang="en-US" sz="2800" dirty="0">
                <a:solidFill>
                  <a:schemeClr val="bg1"/>
                </a:solidFill>
              </a:rPr>
            </a:br>
            <a:endParaRPr lang="en-US" sz="2800" dirty="0">
              <a:solidFill>
                <a:schemeClr val="bg1"/>
              </a:solidFill>
            </a:endParaRPr>
          </a:p>
          <a:p>
            <a:pPr marL="342900" indent="-342900">
              <a:buClr>
                <a:schemeClr val="bg1"/>
              </a:buClr>
              <a:buAutoNum type="arabicParenR"/>
            </a:pPr>
            <a:r>
              <a:rPr lang="en-US" sz="2800" dirty="0">
                <a:solidFill>
                  <a:schemeClr val="bg1"/>
                </a:solidFill>
              </a:rPr>
              <a:t>Addressing and meeting Specific Requirements, Mandates &amp; Metrics</a:t>
            </a:r>
            <a:br>
              <a:rPr lang="en-US" sz="2800" dirty="0">
                <a:solidFill>
                  <a:schemeClr val="bg1"/>
                </a:solidFill>
              </a:rPr>
            </a:br>
            <a:endParaRPr lang="en-US" sz="2800" dirty="0">
              <a:solidFill>
                <a:schemeClr val="bg1"/>
              </a:solidFill>
            </a:endParaRPr>
          </a:p>
          <a:p>
            <a:pPr marL="342900" indent="-342900">
              <a:buClr>
                <a:schemeClr val="bg1"/>
              </a:buClr>
              <a:buAutoNum type="arabicParenR"/>
            </a:pPr>
            <a:r>
              <a:rPr lang="en-US" sz="2800" dirty="0">
                <a:solidFill>
                  <a:schemeClr val="bg1"/>
                </a:solidFill>
              </a:rPr>
              <a:t>How to create systems of support</a:t>
            </a:r>
          </a:p>
        </p:txBody>
      </p:sp>
      <p:pic>
        <p:nvPicPr>
          <p:cNvPr id="8" name="Picture 7">
            <a:extLst>
              <a:ext uri="{FF2B5EF4-FFF2-40B4-BE49-F238E27FC236}">
                <a16:creationId xmlns:a16="http://schemas.microsoft.com/office/drawing/2014/main" id="{682E4B30-9D1F-BF4D-B7F4-C341A93DF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14011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F2D0-6D49-DD41-A4B4-BE77F76D4409}"/>
              </a:ext>
            </a:extLst>
          </p:cNvPr>
          <p:cNvSpPr>
            <a:spLocks noGrp="1"/>
          </p:cNvSpPr>
          <p:nvPr>
            <p:ph type="title"/>
          </p:nvPr>
        </p:nvSpPr>
        <p:spPr/>
        <p:txBody>
          <a:bodyPr/>
          <a:lstStyle/>
          <a:p>
            <a:r>
              <a:rPr lang="en-US" dirty="0"/>
              <a:t>1) Getting Buy-In</a:t>
            </a:r>
          </a:p>
        </p:txBody>
      </p:sp>
      <p:sp>
        <p:nvSpPr>
          <p:cNvPr id="3" name="Content Placeholder 2">
            <a:extLst>
              <a:ext uri="{FF2B5EF4-FFF2-40B4-BE49-F238E27FC236}">
                <a16:creationId xmlns:a16="http://schemas.microsoft.com/office/drawing/2014/main" id="{5EAB0B5B-5450-2D4F-96A7-E56D68997D44}"/>
              </a:ext>
            </a:extLst>
          </p:cNvPr>
          <p:cNvSpPr>
            <a:spLocks noGrp="1"/>
          </p:cNvSpPr>
          <p:nvPr>
            <p:ph sz="half" idx="1"/>
          </p:nvPr>
        </p:nvSpPr>
        <p:spPr/>
        <p:txBody>
          <a:bodyPr>
            <a:normAutofit/>
          </a:bodyPr>
          <a:lstStyle/>
          <a:p>
            <a:r>
              <a:rPr lang="en-US" sz="4400" dirty="0"/>
              <a:t>What are the benefits?</a:t>
            </a:r>
          </a:p>
          <a:p>
            <a:pPr marL="201168" lvl="1" indent="0">
              <a:buNone/>
            </a:pPr>
            <a:endParaRPr lang="en-US" sz="4200" dirty="0"/>
          </a:p>
        </p:txBody>
      </p:sp>
      <p:sp>
        <p:nvSpPr>
          <p:cNvPr id="4" name="Content Placeholder 3">
            <a:extLst>
              <a:ext uri="{FF2B5EF4-FFF2-40B4-BE49-F238E27FC236}">
                <a16:creationId xmlns:a16="http://schemas.microsoft.com/office/drawing/2014/main" id="{2CEAAF61-4E92-7748-BC5A-A44F05CFE4F5}"/>
              </a:ext>
            </a:extLst>
          </p:cNvPr>
          <p:cNvSpPr>
            <a:spLocks noGrp="1"/>
          </p:cNvSpPr>
          <p:nvPr>
            <p:ph sz="half" idx="2"/>
          </p:nvPr>
        </p:nvSpPr>
        <p:spPr/>
        <p:txBody>
          <a:bodyPr/>
          <a:lstStyle/>
          <a:p>
            <a:pPr lvl="1"/>
            <a:r>
              <a:rPr lang="en-US" sz="4200" dirty="0"/>
              <a:t>To the institution</a:t>
            </a:r>
          </a:p>
          <a:p>
            <a:pPr lvl="1"/>
            <a:r>
              <a:rPr lang="en-US" sz="4200" dirty="0"/>
              <a:t>To the individual</a:t>
            </a:r>
          </a:p>
          <a:p>
            <a:pPr lvl="1"/>
            <a:r>
              <a:rPr lang="en-US" sz="4200" dirty="0"/>
              <a:t>To the program</a:t>
            </a:r>
          </a:p>
          <a:p>
            <a:pPr lvl="1"/>
            <a:r>
              <a:rPr lang="en-US" sz="4200" dirty="0"/>
              <a:t>To the community</a:t>
            </a:r>
            <a:endParaRPr lang="en-US" sz="4200" b="1" dirty="0"/>
          </a:p>
          <a:p>
            <a:pPr lvl="1"/>
            <a:r>
              <a:rPr lang="en-US" sz="4200" dirty="0"/>
              <a:t>To the bottom line</a:t>
            </a:r>
          </a:p>
        </p:txBody>
      </p:sp>
      <p:pic>
        <p:nvPicPr>
          <p:cNvPr id="6" name="Picture 5">
            <a:extLst>
              <a:ext uri="{FF2B5EF4-FFF2-40B4-BE49-F238E27FC236}">
                <a16:creationId xmlns:a16="http://schemas.microsoft.com/office/drawing/2014/main" id="{8C4B66F4-0F3E-FF44-9D6D-4FAF311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33796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6E44-B204-C145-AACE-BD774CB5D497}"/>
              </a:ext>
            </a:extLst>
          </p:cNvPr>
          <p:cNvSpPr>
            <a:spLocks noGrp="1"/>
          </p:cNvSpPr>
          <p:nvPr>
            <p:ph type="title"/>
          </p:nvPr>
        </p:nvSpPr>
        <p:spPr>
          <a:xfrm>
            <a:off x="457200" y="594359"/>
            <a:ext cx="3200400" cy="1095545"/>
          </a:xfrm>
        </p:spPr>
        <p:txBody>
          <a:bodyPr/>
          <a:lstStyle/>
          <a:p>
            <a:r>
              <a:rPr lang="en-US" dirty="0"/>
              <a:t>Institutional Surveillance</a:t>
            </a:r>
          </a:p>
        </p:txBody>
      </p:sp>
      <p:sp>
        <p:nvSpPr>
          <p:cNvPr id="4" name="Text Placeholder 3">
            <a:extLst>
              <a:ext uri="{FF2B5EF4-FFF2-40B4-BE49-F238E27FC236}">
                <a16:creationId xmlns:a16="http://schemas.microsoft.com/office/drawing/2014/main" id="{D9358D96-6D74-FE4F-8CDE-3FCFB1F8309F}"/>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Conduct a survey to assess the workplace and learning environment</a:t>
            </a:r>
          </a:p>
          <a:p>
            <a:pPr marL="342900" indent="-342900">
              <a:buFont typeface="Arial" panose="020B0604020202020204" pitchFamily="34" charset="0"/>
              <a:buChar char="•"/>
            </a:pPr>
            <a:r>
              <a:rPr lang="en-US" sz="2400" dirty="0"/>
              <a:t>Develop focus groups to understand the culture</a:t>
            </a:r>
          </a:p>
          <a:p>
            <a:endParaRPr lang="en-US" sz="2400" dirty="0"/>
          </a:p>
        </p:txBody>
      </p:sp>
      <p:sp>
        <p:nvSpPr>
          <p:cNvPr id="7" name="Title 1">
            <a:extLst>
              <a:ext uri="{FF2B5EF4-FFF2-40B4-BE49-F238E27FC236}">
                <a16:creationId xmlns:a16="http://schemas.microsoft.com/office/drawing/2014/main" id="{CC058ED0-F1F6-8D4B-BBE1-720B9ECF346D}"/>
              </a:ext>
            </a:extLst>
          </p:cNvPr>
          <p:cNvSpPr txBox="1">
            <a:spLocks/>
          </p:cNvSpPr>
          <p:nvPr/>
        </p:nvSpPr>
        <p:spPr>
          <a:xfrm>
            <a:off x="4705109" y="200820"/>
            <a:ext cx="6492874" cy="8640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a:solidFill>
                  <a:schemeClr val="accent2"/>
                </a:solidFill>
              </a:rPr>
              <a:t>Getting Buy-in</a:t>
            </a:r>
          </a:p>
        </p:txBody>
      </p:sp>
      <p:pic>
        <p:nvPicPr>
          <p:cNvPr id="12" name="Content Placeholder 11">
            <a:extLst>
              <a:ext uri="{FF2B5EF4-FFF2-40B4-BE49-F238E27FC236}">
                <a16:creationId xmlns:a16="http://schemas.microsoft.com/office/drawing/2014/main" id="{912111A1-7669-9149-85D2-1AB7DE330F6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00600" y="1196446"/>
            <a:ext cx="6492875" cy="4328583"/>
          </a:xfrm>
        </p:spPr>
      </p:pic>
      <p:pic>
        <p:nvPicPr>
          <p:cNvPr id="9" name="Picture 8">
            <a:extLst>
              <a:ext uri="{FF2B5EF4-FFF2-40B4-BE49-F238E27FC236}">
                <a16:creationId xmlns:a16="http://schemas.microsoft.com/office/drawing/2014/main" id="{048998B0-9187-254B-9095-9D1EC961A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3142600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6E44-B204-C145-AACE-BD774CB5D497}"/>
              </a:ext>
            </a:extLst>
          </p:cNvPr>
          <p:cNvSpPr>
            <a:spLocks noGrp="1"/>
          </p:cNvSpPr>
          <p:nvPr>
            <p:ph type="title"/>
          </p:nvPr>
        </p:nvSpPr>
        <p:spPr>
          <a:xfrm>
            <a:off x="457200" y="552796"/>
            <a:ext cx="3200400" cy="1102384"/>
          </a:xfrm>
        </p:spPr>
        <p:txBody>
          <a:bodyPr/>
          <a:lstStyle/>
          <a:p>
            <a:r>
              <a:rPr lang="en-US" dirty="0"/>
              <a:t>Faculty Coaching</a:t>
            </a:r>
          </a:p>
        </p:txBody>
      </p:sp>
      <p:pic>
        <p:nvPicPr>
          <p:cNvPr id="6" name="Content Placeholder 5">
            <a:extLst>
              <a:ext uri="{FF2B5EF4-FFF2-40B4-BE49-F238E27FC236}">
                <a16:creationId xmlns:a16="http://schemas.microsoft.com/office/drawing/2014/main" id="{7E47058F-1B76-984C-BBE2-DD46279D7A2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87341" y="1101042"/>
            <a:ext cx="4888595" cy="4888595"/>
          </a:xfrm>
        </p:spPr>
      </p:pic>
      <p:sp>
        <p:nvSpPr>
          <p:cNvPr id="4" name="Text Placeholder 3">
            <a:extLst>
              <a:ext uri="{FF2B5EF4-FFF2-40B4-BE49-F238E27FC236}">
                <a16:creationId xmlns:a16="http://schemas.microsoft.com/office/drawing/2014/main" id="{D9358D96-6D74-FE4F-8CDE-3FCFB1F8309F}"/>
              </a:ext>
            </a:extLst>
          </p:cNvPr>
          <p:cNvSpPr>
            <a:spLocks noGrp="1"/>
          </p:cNvSpPr>
          <p:nvPr>
            <p:ph type="body" sz="half" idx="2"/>
          </p:nvPr>
        </p:nvSpPr>
        <p:spPr>
          <a:xfrm>
            <a:off x="457200" y="2058556"/>
            <a:ext cx="3200400" cy="3379124"/>
          </a:xfrm>
        </p:spPr>
        <p:txBody>
          <a:bodyPr>
            <a:noAutofit/>
          </a:bodyPr>
          <a:lstStyle/>
          <a:p>
            <a:pPr marL="342900" indent="-342900">
              <a:buFont typeface="Arial" panose="020B0604020202020204" pitchFamily="34" charset="0"/>
              <a:buChar char="•"/>
            </a:pPr>
            <a:r>
              <a:rPr lang="en-US" sz="2400" dirty="0"/>
              <a:t>Support all faculty in contributing to the education of learners</a:t>
            </a:r>
          </a:p>
          <a:p>
            <a:pPr marL="342900" indent="-342900">
              <a:buFont typeface="Arial" panose="020B0604020202020204" pitchFamily="34" charset="0"/>
              <a:buChar char="•"/>
            </a:pPr>
            <a:r>
              <a:rPr lang="en-US" sz="2400" i="1" dirty="0"/>
              <a:t>Draw on their expertise in their individual specialty</a:t>
            </a:r>
          </a:p>
          <a:p>
            <a:pPr marL="342900" indent="-342900">
              <a:buFont typeface="Arial" panose="020B0604020202020204" pitchFamily="34" charset="0"/>
              <a:buChar char="•"/>
            </a:pPr>
            <a:r>
              <a:rPr lang="en-US" sz="2400" dirty="0"/>
              <a:t>Include, but do not expect them to facilitate or moderate workshops</a:t>
            </a:r>
          </a:p>
        </p:txBody>
      </p:sp>
      <p:sp>
        <p:nvSpPr>
          <p:cNvPr id="7" name="Title 1">
            <a:extLst>
              <a:ext uri="{FF2B5EF4-FFF2-40B4-BE49-F238E27FC236}">
                <a16:creationId xmlns:a16="http://schemas.microsoft.com/office/drawing/2014/main" id="{CC058ED0-F1F6-8D4B-BBE1-720B9ECF346D}"/>
              </a:ext>
            </a:extLst>
          </p:cNvPr>
          <p:cNvSpPr txBox="1">
            <a:spLocks/>
          </p:cNvSpPr>
          <p:nvPr/>
        </p:nvSpPr>
        <p:spPr>
          <a:xfrm>
            <a:off x="4705109" y="200820"/>
            <a:ext cx="6492874" cy="86405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dirty="0">
                <a:solidFill>
                  <a:schemeClr val="accent2"/>
                </a:solidFill>
              </a:rPr>
              <a:t>Getting Buy-in</a:t>
            </a:r>
          </a:p>
        </p:txBody>
      </p:sp>
      <p:pic>
        <p:nvPicPr>
          <p:cNvPr id="9" name="Picture 8">
            <a:extLst>
              <a:ext uri="{FF2B5EF4-FFF2-40B4-BE49-F238E27FC236}">
                <a16:creationId xmlns:a16="http://schemas.microsoft.com/office/drawing/2014/main" id="{5105491C-DBBD-2A45-80B4-B22449912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24291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AF2D0-6D49-DD41-A4B4-BE77F76D4409}"/>
              </a:ext>
            </a:extLst>
          </p:cNvPr>
          <p:cNvSpPr>
            <a:spLocks noGrp="1"/>
          </p:cNvSpPr>
          <p:nvPr>
            <p:ph type="title"/>
          </p:nvPr>
        </p:nvSpPr>
        <p:spPr/>
        <p:txBody>
          <a:bodyPr/>
          <a:lstStyle/>
          <a:p>
            <a:r>
              <a:rPr lang="en-US" dirty="0"/>
              <a:t>2) Meeting your Goals</a:t>
            </a:r>
          </a:p>
        </p:txBody>
      </p:sp>
      <p:sp>
        <p:nvSpPr>
          <p:cNvPr id="3" name="Content Placeholder 2">
            <a:extLst>
              <a:ext uri="{FF2B5EF4-FFF2-40B4-BE49-F238E27FC236}">
                <a16:creationId xmlns:a16="http://schemas.microsoft.com/office/drawing/2014/main" id="{5EAB0B5B-5450-2D4F-96A7-E56D68997D44}"/>
              </a:ext>
            </a:extLst>
          </p:cNvPr>
          <p:cNvSpPr>
            <a:spLocks noGrp="1"/>
          </p:cNvSpPr>
          <p:nvPr>
            <p:ph sz="half" idx="1"/>
          </p:nvPr>
        </p:nvSpPr>
        <p:spPr/>
        <p:txBody>
          <a:bodyPr>
            <a:normAutofit/>
          </a:bodyPr>
          <a:lstStyle/>
          <a:p>
            <a:r>
              <a:rPr lang="en-US" sz="4400" dirty="0"/>
              <a:t>What are the benefits?</a:t>
            </a:r>
          </a:p>
          <a:p>
            <a:pPr marL="201168" lvl="1" indent="0">
              <a:buNone/>
            </a:pPr>
            <a:endParaRPr lang="en-US" sz="4200" dirty="0"/>
          </a:p>
        </p:txBody>
      </p:sp>
      <p:sp>
        <p:nvSpPr>
          <p:cNvPr id="4" name="Content Placeholder 3">
            <a:extLst>
              <a:ext uri="{FF2B5EF4-FFF2-40B4-BE49-F238E27FC236}">
                <a16:creationId xmlns:a16="http://schemas.microsoft.com/office/drawing/2014/main" id="{2CEAAF61-4E92-7748-BC5A-A44F05CFE4F5}"/>
              </a:ext>
            </a:extLst>
          </p:cNvPr>
          <p:cNvSpPr>
            <a:spLocks noGrp="1"/>
          </p:cNvSpPr>
          <p:nvPr>
            <p:ph sz="half" idx="2"/>
          </p:nvPr>
        </p:nvSpPr>
        <p:spPr/>
        <p:txBody>
          <a:bodyPr/>
          <a:lstStyle/>
          <a:p>
            <a:pPr lvl="1"/>
            <a:r>
              <a:rPr lang="en-US" sz="4200" dirty="0"/>
              <a:t>To the institution</a:t>
            </a:r>
          </a:p>
          <a:p>
            <a:pPr lvl="1"/>
            <a:r>
              <a:rPr lang="en-US" sz="4200" dirty="0"/>
              <a:t>To the individual</a:t>
            </a:r>
          </a:p>
          <a:p>
            <a:pPr lvl="1"/>
            <a:r>
              <a:rPr lang="en-US" sz="4200" dirty="0"/>
              <a:t>To the program</a:t>
            </a:r>
          </a:p>
          <a:p>
            <a:pPr lvl="1"/>
            <a:r>
              <a:rPr lang="en-US" sz="4200" dirty="0"/>
              <a:t>To the community</a:t>
            </a:r>
            <a:endParaRPr lang="en-US" sz="4200" b="1" dirty="0"/>
          </a:p>
          <a:p>
            <a:pPr lvl="1"/>
            <a:r>
              <a:rPr lang="en-US" sz="4200" dirty="0"/>
              <a:t>To the bottom line</a:t>
            </a:r>
          </a:p>
        </p:txBody>
      </p:sp>
      <p:pic>
        <p:nvPicPr>
          <p:cNvPr id="6" name="Picture 5">
            <a:extLst>
              <a:ext uri="{FF2B5EF4-FFF2-40B4-BE49-F238E27FC236}">
                <a16:creationId xmlns:a16="http://schemas.microsoft.com/office/drawing/2014/main" id="{738CEAFB-1E89-2049-9C42-E1A2D6A5E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7391" y="104173"/>
            <a:ext cx="3019877" cy="734026"/>
          </a:xfrm>
          <a:prstGeom prst="rect">
            <a:avLst/>
          </a:prstGeom>
        </p:spPr>
      </p:pic>
    </p:spTree>
    <p:extLst>
      <p:ext uri="{BB962C8B-B14F-4D97-AF65-F5344CB8AC3E}">
        <p14:creationId xmlns:p14="http://schemas.microsoft.com/office/powerpoint/2010/main" val="17092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E2A84"/>
      </a:dk2>
      <a:lt2>
        <a:srgbClr val="DCD8DC"/>
      </a:lt2>
      <a:accent1>
        <a:srgbClr val="4E2A84"/>
      </a:accent1>
      <a:accent2>
        <a:srgbClr val="372058"/>
      </a:accent2>
      <a:accent3>
        <a:srgbClr val="CDB5DC"/>
      </a:accent3>
      <a:accent4>
        <a:srgbClr val="EEE6F3"/>
      </a:accent4>
      <a:accent5>
        <a:srgbClr val="494949"/>
      </a:accent5>
      <a:accent6>
        <a:srgbClr val="7F7B99"/>
      </a:accent6>
      <a:hlink>
        <a:srgbClr val="595959"/>
      </a:hlink>
      <a:folHlink>
        <a:srgbClr val="8C8C8C"/>
      </a:folHlink>
    </a:clrScheme>
    <a:fontScheme name="Custom 2">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50B04FE1-6B33-403A-99B7-70ECF484447F}" vid="{C7459FCE-5889-4ED7-9D68-C72A97097A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211</TotalTime>
  <Words>618</Words>
  <Application>Microsoft Office PowerPoint</Application>
  <PresentationFormat>Widescreen</PresentationFormat>
  <Paragraphs>83</Paragraphs>
  <Slides>20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Courier New</vt:lpstr>
      <vt:lpstr>Retrospect</vt:lpstr>
      <vt:lpstr>Expanding the DEI Mission at Your Institution</vt:lpstr>
      <vt:lpstr>Disclosures</vt:lpstr>
      <vt:lpstr>PowerPoint Presentation</vt:lpstr>
      <vt:lpstr>PowerPoint Presentation</vt:lpstr>
      <vt:lpstr>Goals for Workshop</vt:lpstr>
      <vt:lpstr>1) Getting Buy-In</vt:lpstr>
      <vt:lpstr>Institutional Surveillance</vt:lpstr>
      <vt:lpstr>Faculty Coaching</vt:lpstr>
      <vt:lpstr>2) Meeting your Goals</vt:lpstr>
      <vt:lpstr>ACGME on Diversity, Equity &amp; Inclusion</vt:lpstr>
      <vt:lpstr>ACGME on Diversity, Equity &amp; Inclusion</vt:lpstr>
      <vt:lpstr>Psychiatry Objective Assessments</vt:lpstr>
      <vt:lpstr>PowerPoint Presentation</vt:lpstr>
      <vt:lpstr>PowerPoint Presentation</vt:lpstr>
      <vt:lpstr>USMLE DEI Content Area</vt:lpstr>
      <vt:lpstr>Inventory &amp; Checklist</vt:lpstr>
      <vt:lpstr>3) Systems of Support</vt:lpstr>
      <vt:lpstr>Process Groups</vt:lpstr>
      <vt:lpstr>Coaching</vt:lpstr>
      <vt:lpstr>Goals for Break-Outs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MacIntosh</dc:creator>
  <cp:lastModifiedBy>Clare Petrie</cp:lastModifiedBy>
  <cp:revision>19</cp:revision>
  <dcterms:created xsi:type="dcterms:W3CDTF">2021-01-22T16:12:55Z</dcterms:created>
  <dcterms:modified xsi:type="dcterms:W3CDTF">2021-02-18T19:40:55Z</dcterms:modified>
</cp:coreProperties>
</file>