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90" d="100"/>
          <a:sy n="90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b84655b5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bb84655b5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89dfacd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89dfacd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89dfacd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89dfacde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93df620d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93df620d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89dfacd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89dfacd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89dfacde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89dfacde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89dfacde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89dfacde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89dfacde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89dfacde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93df620d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93df620d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89dfacd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89dfacd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93df620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93df620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93df620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93df620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93df620d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93df620d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89dfacde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89dfacde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b84655b5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b84655b56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b84655b56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b84655b56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93df620d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93df620d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93df620d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93df620d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89dfacd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89dfacd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93df620d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93df620d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3df620d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3df620d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2381" y="4588099"/>
            <a:ext cx="9141600" cy="5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7952" y="4684087"/>
            <a:ext cx="3090477" cy="3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1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23850" rtl="0">
              <a:spcBef>
                <a:spcPts val="900"/>
              </a:spcBef>
              <a:spcAft>
                <a:spcPts val="0"/>
              </a:spcAft>
              <a:buSzPts val="1500"/>
              <a:buChar char=" "/>
              <a:defRPr/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3pPr>
            <a:lvl4pPr marL="1828800" lvl="3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6pPr>
            <a:lvl7pPr marL="3200400" lvl="6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7pPr>
            <a:lvl8pPr marL="3657600" lvl="7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8pPr>
            <a:lvl9pPr marL="4114800" lvl="8" indent="-298450" rtl="0">
              <a:spcBef>
                <a:spcPts val="300"/>
              </a:spcBef>
              <a:spcAft>
                <a:spcPts val="300"/>
              </a:spcAft>
              <a:buSzPts val="11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0" tIns="34275" rIns="0" bIns="3427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381" y="4617076"/>
            <a:ext cx="9141600" cy="52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7952" y="4698575"/>
            <a:ext cx="3090477" cy="3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2381" y="4588099"/>
            <a:ext cx="9141600" cy="5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7952" y="4684087"/>
            <a:ext cx="3090477" cy="3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449" y="4684102"/>
            <a:ext cx="2172791" cy="33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22960" y="3672356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900" tIns="342900" rIns="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22960" y="4311799"/>
            <a:ext cx="7584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622" y="4755258"/>
            <a:ext cx="3090477" cy="3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665372"/>
            <a:ext cx="9144000" cy="47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49622" y="4755258"/>
            <a:ext cx="3090477" cy="363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981650" y="493025"/>
            <a:ext cx="72306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" sz="3100"/>
              <a:t>Improving Women’s Preventative Care Through Culturally-Attuned Health Education and Provider Trainings in an Uninsured, Spanish-Speaking Free Clinic Population</a:t>
            </a:r>
            <a:endParaRPr sz="310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Ella Satish, Katherine Barry, Annie De Groot MD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Clínica Esperanza/Hope Clinic, Providence RI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950" y="0"/>
            <a:ext cx="373899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42900" y="1131569"/>
            <a:ext cx="2400300" cy="1714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Entre Mujeres: un evento para las mujeres de nuestra comunidad</a:t>
            </a:r>
            <a:r>
              <a:rPr lang="en" sz="2400"/>
              <a:t>. 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750" y="138275"/>
            <a:ext cx="3383775" cy="44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42900" y="1055369"/>
            <a:ext cx="2400300" cy="1714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Flyer for community donation requests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Resources for Each Topic</a:t>
            </a:r>
            <a:endParaRPr sz="300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Slides and/or teacher training guide with important talking points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Frequently asked questions and answers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One-page infographic for participants to keep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Equipment to demonstrate procedures or explain concepts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125" y="384975"/>
            <a:ext cx="5170149" cy="40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developed a set of slides with talking points, photos, and diagrams for patients to reference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775" y="84325"/>
            <a:ext cx="5838901" cy="43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>
            <a:spLocks noGrp="1"/>
          </p:cNvSpPr>
          <p:nvPr>
            <p:ph type="body" idx="4294967295"/>
          </p:nvPr>
        </p:nvSpPr>
        <p:spPr>
          <a:xfrm>
            <a:off x="217900" y="4079625"/>
            <a:ext cx="5998800" cy="4839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200"/>
              </a:spcAft>
              <a:buNone/>
            </a:pPr>
            <a:r>
              <a:rPr lang="en"/>
              <a:t>Outline and Objectives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200" y="236401"/>
            <a:ext cx="5573099" cy="42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>
            <a:spLocks noGrp="1"/>
          </p:cNvSpPr>
          <p:nvPr>
            <p:ph type="body" idx="4294967295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200"/>
              </a:spcAft>
              <a:buNone/>
            </a:pPr>
            <a:r>
              <a:rPr lang="en"/>
              <a:t>FAQs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Since COVID…</a:t>
            </a:r>
            <a:endParaRPr sz="3000"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We’ve moved to an online Zoom platform for group education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More of a focus on one-on-one patient conversations during clinic visits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As the weather improves, we are looking to add socially distanced, outdoor sessions as the online platform can be a barrier to participation for many of our patients 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One-on-one Education</a:t>
            </a:r>
            <a:endParaRPr sz="3000"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Shifted our focus to one-on-one education as a result of the pandemic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offer education after learning about the patient’s questions and interests during their intake session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Counseling typically occurs by our educators after the initial intake while the patient waits to be seen by the physician or after the clinical visit is complete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Most frequent topics: pap smears, contraception, non-STI infections and treatment 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Expansion of Topics</a:t>
            </a:r>
            <a:endParaRPr sz="3000"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are working to create group sessions based on our one-on-one patient education series on the following topics:</a:t>
            </a:r>
            <a:endParaRPr sz="18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Mammograms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Contraception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Menstrual Cycle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Fertility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Infections (Non-STI)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STIs/Testing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General Women's Wellness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Breastfeeding</a:t>
            </a:r>
            <a:endParaRPr sz="1600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" sz="1600">
                <a:solidFill>
                  <a:schemeClr val="accent2"/>
                </a:solidFill>
              </a:rPr>
              <a:t>Mental Health</a:t>
            </a:r>
            <a:endParaRPr sz="1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Patient Experiences</a:t>
            </a:r>
            <a:endParaRPr sz="3000"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The majority of vaccine-eligible women and participants opted to get vaccinated after each session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Participants, particularly older women, were excited to share the information they learned with their friends and family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Participants always tapped into our frequently asked questions and feel comfortable bringing up any other concerns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During one-on-one sessions, patients feel empowered with the knowledge to make informed decisions about their health and wellness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Introduction</a:t>
            </a:r>
            <a:endParaRPr sz="300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Clínica Esperanza/Hope Clinic (CEHC) is a free healthcare clinic in Providence, RI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Established in 2007 and run by a group of passionate volunteers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We provide health care and education services to thousands of uninsured, Spanish-speaking immigrants per year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Takeaways</a:t>
            </a:r>
            <a:endParaRPr sz="3000"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Feedback on our sessions is overwhelmingly positive, not only from the patients but also from the volunteer clinicians and the medical students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Patients leave our sessions visibly more confident and comfortable with the outcome of their visits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We look forward to compiling more group education topics and helping more women get the most out of their gynecologic care and improve their overall wellness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 idx="4294967295"/>
          </p:nvPr>
        </p:nvSpPr>
        <p:spPr>
          <a:xfrm>
            <a:off x="430800" y="2177400"/>
            <a:ext cx="8282400" cy="75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Thank You!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50" y="301375"/>
            <a:ext cx="3693400" cy="19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24242"/>
                </a:solidFill>
              </a:rPr>
              <a:t>Patient Population</a:t>
            </a:r>
            <a:endParaRPr sz="3000"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24242"/>
                </a:solidFill>
              </a:rPr>
              <a:t>CEHC serves over of patients per year in primary care and specialty visits</a:t>
            </a:r>
            <a:endParaRPr sz="1800">
              <a:solidFill>
                <a:srgbClr val="42424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424242"/>
                </a:solidFill>
              </a:rPr>
              <a:t>Our patients are all uninsured</a:t>
            </a:r>
            <a:endParaRPr sz="1800">
              <a:solidFill>
                <a:srgbClr val="42424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424242"/>
                </a:solidFill>
              </a:rPr>
              <a:t>More than 80% speak Spanish as their primary or only language</a:t>
            </a:r>
            <a:endParaRPr sz="1800">
              <a:solidFill>
                <a:srgbClr val="42424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424242"/>
                </a:solidFill>
              </a:rPr>
              <a:t>Over 75% report household incomes of under $15K per year</a:t>
            </a:r>
            <a:endParaRPr sz="1800">
              <a:solidFill>
                <a:srgbClr val="42424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rgbClr val="424242"/>
                </a:solidFill>
              </a:rPr>
              <a:t>They face numerous barriers to health, including low literacy and low health literacy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‘Navegantes’ and Peer Education</a:t>
            </a:r>
            <a:endParaRPr sz="300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</a:t>
            </a:r>
            <a:r>
              <a:rPr lang="en" sz="1800" i="1"/>
              <a:t>Navegante</a:t>
            </a:r>
            <a:r>
              <a:rPr lang="en" sz="1800"/>
              <a:t> role was established to provide more support to patients as they made their way through the healthcare system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bilingual, bicultural staff members are highly-trained and certified community health workers who provide healthcare and social service navigation and interpreting services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Our health education programs like Vida Sana are developed and run by </a:t>
            </a:r>
            <a:r>
              <a:rPr lang="en" sz="1800" i="1"/>
              <a:t>Navegantes</a:t>
            </a:r>
            <a:r>
              <a:rPr lang="en" sz="1800"/>
              <a:t>, and they train other community members to become CHWs through the Advanced Navegante Training Program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Women’s Care and Education at CEHC</a:t>
            </a:r>
            <a:endParaRPr sz="30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Women’s healthcare at the clinic is provided twice per month by a team of Brown University medical students and their volunteer physician preceptors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Patients can receive preventative services and cancer screenings and can also be evaluated for any gynecologic needs they may have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Unfortunately, there has not been a dedicated educational program to partner Women’s Clinic patients in their care and teach them about topics like cancer prevention, menstruation, and fertility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Motivations</a:t>
            </a:r>
            <a:endParaRPr sz="300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Since patient empowerment through culturally-appropriate health education is a key component of the clinic’s mission, staff and volunteers saw an opportunity to improve gynecologic wellness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This was the motivation for creating a framework for educating our low health literacy Spanish-speaking patients about important topics relating to sexual and reproductive health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Background</a:t>
            </a:r>
            <a:endParaRPr sz="30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72875" y="1346800"/>
            <a:ext cx="4080000" cy="31410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Program began as “Entre Mujeres” in Spring of 2019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originally focused on cervical cancer and HPV education, focusing on 3 methods of prevention: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Gardasil vaccination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Pap smears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Knowledge of one’s own body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r="6173"/>
          <a:stretch/>
        </p:blipFill>
        <p:spPr>
          <a:xfrm>
            <a:off x="4940601" y="1425338"/>
            <a:ext cx="3733075" cy="29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Background</a:t>
            </a:r>
            <a:endParaRPr sz="300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822950" y="1384300"/>
            <a:ext cx="7543800" cy="32076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Event was in person on Saturday mornings and Wednesday evenings and included coffee and snacks donated by various local businesses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Posted flyers in community centers, laundromats, grocery stores and other areas around the city to advertise, and called current and former patients of Women’s Clinic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called it: ‘</a:t>
            </a:r>
            <a:r>
              <a:rPr lang="en" sz="1800" i="1"/>
              <a:t>Entre Mujeres: un evento para las mujeres de nuestra comunidad</a:t>
            </a:r>
            <a:r>
              <a:rPr lang="en" sz="1800"/>
              <a:t>’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Origin of ‘Entre Mujeres”</a:t>
            </a:r>
            <a:endParaRPr sz="3000"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Entre Mujeres was developed by a group of pre-med and medical student volunteers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Collective goal of creating a welcoming space for women willing to dedicate their time to learn more about wellness and their own bodies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intention was to provide culturally-attuned education sessions tailored to the needs of CEHC’s patient population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4E2A84"/>
      </a:dk2>
      <a:lt2>
        <a:srgbClr val="DCD8DC"/>
      </a:lt2>
      <a:accent1>
        <a:srgbClr val="4E2A84"/>
      </a:accent1>
      <a:accent2>
        <a:srgbClr val="372058"/>
      </a:accent2>
      <a:accent3>
        <a:srgbClr val="CDB5DC"/>
      </a:accent3>
      <a:accent4>
        <a:srgbClr val="EEE6F3"/>
      </a:accent4>
      <a:accent5>
        <a:srgbClr val="494949"/>
      </a:accent5>
      <a:accent6>
        <a:srgbClr val="7F7B99"/>
      </a:accent6>
      <a:hlink>
        <a:srgbClr val="595959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879</Words>
  <Application>Microsoft Office PowerPoint</Application>
  <PresentationFormat>On-screen Show (16:9)</PresentationFormat>
  <Paragraphs>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Oswald</vt:lpstr>
      <vt:lpstr>Source Code Pro</vt:lpstr>
      <vt:lpstr>Retrospect</vt:lpstr>
      <vt:lpstr>Improving Women’s Preventative Care Through Culturally-Attuned Health Education and Provider Trainings in an Uninsured, Spanish-Speaking Free Clinic Population</vt:lpstr>
      <vt:lpstr>Introduction</vt:lpstr>
      <vt:lpstr>Patient Population</vt:lpstr>
      <vt:lpstr>‘Navegantes’ and Peer Education</vt:lpstr>
      <vt:lpstr>Women’s Care and Education at CEHC</vt:lpstr>
      <vt:lpstr>Motivations</vt:lpstr>
      <vt:lpstr>Background</vt:lpstr>
      <vt:lpstr>Background</vt:lpstr>
      <vt:lpstr>The Origin of ‘Entre Mujeres”</vt:lpstr>
      <vt:lpstr>Entre Mujeres: un evento para las mujeres de nuestra comunidad. </vt:lpstr>
      <vt:lpstr>Flyer for community donation requests</vt:lpstr>
      <vt:lpstr>Resources for Each Topic</vt:lpstr>
      <vt:lpstr>We developed a set of slides with talking points, photos, and diagrams for patients to reference</vt:lpstr>
      <vt:lpstr>PowerPoint Presentation</vt:lpstr>
      <vt:lpstr>PowerPoint Presentation</vt:lpstr>
      <vt:lpstr>Since COVID…</vt:lpstr>
      <vt:lpstr>One-on-one Education</vt:lpstr>
      <vt:lpstr>Expansion of Topics</vt:lpstr>
      <vt:lpstr>Patient Experiences</vt:lpstr>
      <vt:lpstr>Our 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Women’s Preventative Care Through Culturally-Attuned Health Education and Provider Trainings in an Uninsured, Spanish-Speaking Free Clinic Population</dc:title>
  <dc:creator>Clare Petrie</dc:creator>
  <cp:lastModifiedBy>Clare Petrie</cp:lastModifiedBy>
  <cp:revision>2</cp:revision>
  <dcterms:modified xsi:type="dcterms:W3CDTF">2021-02-10T20:30:32Z</dcterms:modified>
</cp:coreProperties>
</file>