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8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5FE8E-17D1-4A51-83E4-A8FBCAAF20C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23D0-1B31-44A8-A4EA-82139F62E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8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9E0A-7106-471C-A614-BEC622ECD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Why do we care?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DACCCA-2CB8-4AE3-A052-558CA17BAC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117465"/>
            <a:ext cx="12188825" cy="740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45449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156101"/>
            <a:ext cx="12188825" cy="70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64767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117465"/>
            <a:ext cx="12188825" cy="740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45449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6245470"/>
            <a:ext cx="2897055" cy="4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3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96475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749065"/>
            <a:ext cx="10113264" cy="55818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2" y="6340344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20496"/>
            <a:ext cx="12192000" cy="637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2" y="6340344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research/findings/nhqrdr/index.html" TargetMode="External"/><Relationship Id="rId2" Type="http://schemas.openxmlformats.org/officeDocument/2006/relationships/hyperlink" Target="http://www.healthypeople.gov/hp2020/advisory/PhaseI/sec4.htm#_Toc21194291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mmwr/pdf/other/su600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760791"/>
            <a:ext cx="7766936" cy="19279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Health Disparities using Case Narratives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February 24, 2021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503" y="3363686"/>
            <a:ext cx="7766936" cy="269748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Bode Adebambo, MD</a:t>
            </a:r>
          </a:p>
          <a:p>
            <a:pPr algn="ctr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Associate Professor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Department of Family Medicine</a:t>
            </a:r>
          </a:p>
          <a:p>
            <a:pPr algn="ctr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Adam T. Perzynski, PhD</a:t>
            </a:r>
          </a:p>
          <a:p>
            <a:pPr algn="ctr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Associate Professor of Medicine and Sociology</a:t>
            </a:r>
          </a:p>
          <a:p>
            <a:pPr algn="ctr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Department of Medicine</a:t>
            </a:r>
          </a:p>
          <a:p>
            <a:pPr algn="ctr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The </a:t>
            </a:r>
            <a:r>
              <a:rPr lang="en-US" sz="1700" dirty="0" err="1">
                <a:solidFill>
                  <a:schemeClr val="tx1"/>
                </a:solidFill>
              </a:rPr>
              <a:t>MetroHealth</a:t>
            </a:r>
            <a:r>
              <a:rPr lang="en-US" sz="1700" dirty="0">
                <a:solidFill>
                  <a:schemeClr val="tx1"/>
                </a:solidFill>
              </a:rPr>
              <a:t> System/CWRU</a:t>
            </a:r>
          </a:p>
          <a:p>
            <a:pPr algn="ctr">
              <a:spcBef>
                <a:spcPts val="0"/>
              </a:spcBef>
            </a:pP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5FF6B6-D29A-4213-997C-897732996EF0}"/>
              </a:ext>
            </a:extLst>
          </p:cNvPr>
          <p:cNvCxnSpPr/>
          <p:nvPr/>
        </p:nvCxnSpPr>
        <p:spPr>
          <a:xfrm>
            <a:off x="1730829" y="3178631"/>
            <a:ext cx="7402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8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Disparities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13" y="1930400"/>
            <a:ext cx="8910096" cy="41193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Adversely affects groups of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Health care disparities occur in the context of broader inequality.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Avoidable differences (WHO)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Mostly related to social determinants of health (WHO)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There are many sources across health systems, providers, patients and managers that contribute to disparities.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Bias, stereotyping, prejudice and clinical uncertainty contribute to disparities.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99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Inequality</a:t>
            </a:r>
          </a:p>
        </p:txBody>
      </p:sp>
      <p:pic>
        <p:nvPicPr>
          <p:cNvPr id="3074" name="Picture 2" descr="The starting point is the left-hand side of the model, and what WHO calls the ‘fundamental causes’. These are: global economic forces; the macro socio-political environment; political priorities and decisions; societal values to equity and fairness; unequal distribution of income, power and wealth; and poverty, marginalisation and discrimination. &#10;Moving along the model we can see that these fundamental causes in turn influence the distribution of ‘wider environmental influences’. These are: Economic and work, Physical, Learning, Services, Social and cultural.&#10;Moving to the next box we can see that these influences shape people's ‘individual experience’ of the following: Economic and work, Physical, Learning, Services, Social and interpersonal.&#10;This results in the effects we see in the last box of the model: inequalities in wellbeing, healthy life expectancy, morbidity and mortali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1270000"/>
            <a:ext cx="114585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991245" y="120073"/>
            <a:ext cx="3789159" cy="1427018"/>
          </a:xfrm>
          <a:prstGeom prst="wedgeEllipseCallout">
            <a:avLst>
              <a:gd name="adj1" fmla="val -32431"/>
              <a:gd name="adj2" fmla="val 81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CURRENT SDOH EFFORTS IN US HEALTHCARE ARE FOCUSED HERE!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982" y="5927725"/>
            <a:ext cx="612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National Health Service, Scotland</a:t>
            </a:r>
          </a:p>
        </p:txBody>
      </p:sp>
    </p:spTree>
    <p:extLst>
      <p:ext uri="{BB962C8B-B14F-4D97-AF65-F5344CB8AC3E}">
        <p14:creationId xmlns:p14="http://schemas.microsoft.com/office/powerpoint/2010/main" val="416233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Disparity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 Related to Health outcomes – Overall quality of care and population health. (WHO – USA 37)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 Social Justice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 Increased medical care expenditure</a:t>
            </a:r>
          </a:p>
          <a:p>
            <a:pPr marL="0" indent="0">
              <a:buNone/>
              <a:defRPr/>
            </a:pPr>
            <a:r>
              <a:rPr lang="en-US" sz="2600" dirty="0"/>
              <a:t>(Centers of political and economic studies b/w 2003 – 2006 saved 229.4 billion)</a:t>
            </a:r>
          </a:p>
          <a:p>
            <a:pPr marL="0" indent="0">
              <a:buNone/>
              <a:defRPr/>
            </a:pPr>
            <a:r>
              <a:rPr lang="en-US" sz="2600" dirty="0"/>
              <a:t>About 30% direct cost due to health inequities</a:t>
            </a:r>
          </a:p>
          <a:p>
            <a:pPr marL="0" indent="0">
              <a:buNone/>
              <a:defRPr/>
            </a:pPr>
            <a:r>
              <a:rPr lang="en-US" sz="2600" dirty="0"/>
              <a:t>Indirect premature death and loss of work </a:t>
            </a:r>
          </a:p>
          <a:p>
            <a:pPr marL="0" indent="0"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963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08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Health equity benefits everyone”. Every person who dies young, is avoidably disabled, or is unable to function at their optimal level represents not only a personal and family tragedy but also impoverishes our communities and our country. We are all deprived of the creativity, contributions, and participation that result from disparities in health status.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CDC 2013 health disparities/inequality report</a:t>
            </a:r>
          </a:p>
        </p:txBody>
      </p:sp>
    </p:spTree>
    <p:extLst>
      <p:ext uri="{BB962C8B-B14F-4D97-AF65-F5344CB8AC3E}">
        <p14:creationId xmlns:p14="http://schemas.microsoft.com/office/powerpoint/2010/main" val="412173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42148"/>
            <a:ext cx="3845235" cy="3085154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Conceptual Model of Social Determinants of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6" r="2170"/>
          <a:stretch/>
        </p:blipFill>
        <p:spPr>
          <a:xfrm>
            <a:off x="5382491" y="67282"/>
            <a:ext cx="5334000" cy="564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435918"/>
            <a:ext cx="5638800" cy="390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4261" y="6374053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@atperzynski</a:t>
            </a:r>
          </a:p>
        </p:txBody>
      </p:sp>
    </p:spTree>
    <p:extLst>
      <p:ext uri="{BB962C8B-B14F-4D97-AF65-F5344CB8AC3E}">
        <p14:creationId xmlns:p14="http://schemas.microsoft.com/office/powerpoint/2010/main" val="29046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SDoH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5972"/>
            <a:ext cx="9231979" cy="3880773"/>
          </a:xfrm>
        </p:spPr>
        <p:txBody>
          <a:bodyPr>
            <a:noAutofit/>
          </a:bodyPr>
          <a:lstStyle/>
          <a:p>
            <a:r>
              <a:rPr lang="en-US" dirty="0"/>
              <a:t>Race/ethnicity                                             Safe and affordable housing</a:t>
            </a:r>
          </a:p>
          <a:p>
            <a:r>
              <a:rPr lang="en-US" dirty="0"/>
              <a:t>Gender                                                        Community Planning</a:t>
            </a:r>
          </a:p>
          <a:p>
            <a:r>
              <a:rPr lang="en-US" dirty="0"/>
              <a:t>Mental health                                              Religion</a:t>
            </a:r>
          </a:p>
          <a:p>
            <a:r>
              <a:rPr lang="en-US" dirty="0"/>
              <a:t>Sexual orientation                                       SES</a:t>
            </a:r>
          </a:p>
          <a:p>
            <a:r>
              <a:rPr lang="en-US" dirty="0"/>
              <a:t>Language/literacy                                        Disability 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Healthy food </a:t>
            </a:r>
          </a:p>
          <a:p>
            <a:r>
              <a:rPr lang="en-US" dirty="0"/>
              <a:t>Transportation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8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561"/>
          <a:stretch/>
        </p:blipFill>
        <p:spPr>
          <a:xfrm>
            <a:off x="861663" y="1472277"/>
            <a:ext cx="9426426" cy="3497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74618" y="5671127"/>
            <a:ext cx="720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Provided by MetroHealth Institute for HOPE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043" y="15147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level of individual social needs is staggering in Northeast Ohio </a:t>
            </a:r>
          </a:p>
        </p:txBody>
      </p:sp>
    </p:spTree>
    <p:extLst>
      <p:ext uri="{BB962C8B-B14F-4D97-AF65-F5344CB8AC3E}">
        <p14:creationId xmlns:p14="http://schemas.microsoft.com/office/powerpoint/2010/main" val="10567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63AA-78CF-4B28-BFF1-2FF96DDE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 Mortality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76225-4822-4123-813B-FA35917EA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37" y="2160588"/>
            <a:ext cx="657376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5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342" y="23191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Infant mortality rates by race/ethnicity: Cleveland, 2011-2013 Average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94" y="1923166"/>
            <a:ext cx="6341164" cy="4819285"/>
          </a:xfrm>
        </p:spPr>
      </p:pic>
    </p:spTree>
    <p:extLst>
      <p:ext uri="{BB962C8B-B14F-4D97-AF65-F5344CB8AC3E}">
        <p14:creationId xmlns:p14="http://schemas.microsoft.com/office/powerpoint/2010/main" val="59892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A062-973F-4ACE-9551-0D865B5B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New Cancers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F2CF01-89DF-406D-AE2A-3D4D287B0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347" y="2160588"/>
            <a:ext cx="564134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Disparity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771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original work was supported in part by a Bureau of Health Professions Grant, “Faculty Development for Primary Care” (James Campbell MD, Principal Investigator) 2011 - 2016 	HRSA: D55HP23193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3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719C-31A8-4903-BDC3-8F13AB07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Cancer Deaths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7A7F73-9970-4C74-A177-2E496361D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658" y="2160588"/>
            <a:ext cx="474472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0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F676-2DCD-41E0-9998-B5C6600A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CKD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18F30B-CE0B-4721-A9D2-F063650B2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660" y="1846263"/>
            <a:ext cx="670700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4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768" y="527878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Mortality from CVD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34" y="1779103"/>
            <a:ext cx="7319065" cy="4790661"/>
          </a:xfrm>
        </p:spPr>
      </p:pic>
    </p:spTree>
    <p:extLst>
      <p:ext uri="{BB962C8B-B14F-4D97-AF65-F5344CB8AC3E}">
        <p14:creationId xmlns:p14="http://schemas.microsoft.com/office/powerpoint/2010/main" val="3784856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3C09-6ABA-4AFB-A3E5-B8CC34CF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0343-A0DC-4B78-B914-34671880F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9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has learning about health disparities today affected the way you will provide health care in the future?</a:t>
            </a:r>
          </a:p>
          <a:p>
            <a:endParaRPr lang="en-US" sz="2400" dirty="0"/>
          </a:p>
          <a:p>
            <a:r>
              <a:rPr lang="en-US" sz="2400" dirty="0"/>
              <a:t>Describe the importance of being sensitive to the needs of diverse patients.</a:t>
            </a:r>
          </a:p>
          <a:p>
            <a:endParaRPr lang="en-US" sz="2400" dirty="0"/>
          </a:p>
          <a:p>
            <a:r>
              <a:rPr lang="en-US" sz="2400" dirty="0"/>
              <a:t>Please write any additional thoughts you have about the narrative(s) or health disparities.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4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Family Medicine – </a:t>
            </a:r>
            <a:r>
              <a:rPr lang="en-US" sz="2400" b="1" dirty="0"/>
              <a:t>PC-3</a:t>
            </a:r>
            <a:r>
              <a:rPr lang="en-US" sz="2400" dirty="0"/>
              <a:t>: Partners with the patient, family and community to improve health through disease prevention and health promotion; </a:t>
            </a:r>
            <a:r>
              <a:rPr lang="en-US" sz="2400" b="1" dirty="0"/>
              <a:t>PROF-3</a:t>
            </a:r>
            <a:r>
              <a:rPr lang="en-US" sz="2400" dirty="0"/>
              <a:t>: Demonstrates humanism and cultural proficiency</a:t>
            </a:r>
          </a:p>
          <a:p>
            <a:pPr lvl="1"/>
            <a:r>
              <a:rPr lang="en-US" sz="2400" dirty="0"/>
              <a:t>Internal Medicine – </a:t>
            </a:r>
            <a:r>
              <a:rPr lang="en-US" sz="2400" b="1" dirty="0"/>
              <a:t>PROF-3: </a:t>
            </a:r>
            <a:r>
              <a:rPr lang="en-US" sz="2400" dirty="0"/>
              <a:t>Responds to each patient’s unique characteristics and needs; </a:t>
            </a:r>
            <a:r>
              <a:rPr lang="en-US" sz="2400" b="1" dirty="0"/>
              <a:t>ICS-1</a:t>
            </a:r>
            <a:r>
              <a:rPr lang="en-US" sz="2400" dirty="0"/>
              <a:t>: Communicates effectively with patients and caregivers</a:t>
            </a:r>
          </a:p>
        </p:txBody>
      </p:sp>
    </p:spTree>
    <p:extLst>
      <p:ext uri="{BB962C8B-B14F-4D97-AF65-F5344CB8AC3E}">
        <p14:creationId xmlns:p14="http://schemas.microsoft.com/office/powerpoint/2010/main" val="4091082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1589"/>
            <a:ext cx="8596668" cy="1320800"/>
          </a:xfrm>
        </p:spPr>
        <p:txBody>
          <a:bodyPr/>
          <a:lstStyle/>
          <a:p>
            <a:r>
              <a:rPr lang="en-US" dirty="0"/>
              <a:t>Evaluation Form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7334" y="757646"/>
          <a:ext cx="7735149" cy="5420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772">
                  <a:extLst>
                    <a:ext uri="{9D8B030D-6E8A-4147-A177-3AD203B41FA5}">
                      <a16:colId xmlns:a16="http://schemas.microsoft.com/office/drawing/2014/main" val="1288759309"/>
                    </a:ext>
                  </a:extLst>
                </a:gridCol>
                <a:gridCol w="2075064">
                  <a:extLst>
                    <a:ext uri="{9D8B030D-6E8A-4147-A177-3AD203B41FA5}">
                      <a16:colId xmlns:a16="http://schemas.microsoft.com/office/drawing/2014/main" val="960791003"/>
                    </a:ext>
                  </a:extLst>
                </a:gridCol>
                <a:gridCol w="828643">
                  <a:extLst>
                    <a:ext uri="{9D8B030D-6E8A-4147-A177-3AD203B41FA5}">
                      <a16:colId xmlns:a16="http://schemas.microsoft.com/office/drawing/2014/main" val="1087548495"/>
                    </a:ext>
                  </a:extLst>
                </a:gridCol>
                <a:gridCol w="829334">
                  <a:extLst>
                    <a:ext uri="{9D8B030D-6E8A-4147-A177-3AD203B41FA5}">
                      <a16:colId xmlns:a16="http://schemas.microsoft.com/office/drawing/2014/main" val="58918912"/>
                    </a:ext>
                  </a:extLst>
                </a:gridCol>
                <a:gridCol w="829334">
                  <a:extLst>
                    <a:ext uri="{9D8B030D-6E8A-4147-A177-3AD203B41FA5}">
                      <a16:colId xmlns:a16="http://schemas.microsoft.com/office/drawing/2014/main" val="3713892387"/>
                    </a:ext>
                  </a:extLst>
                </a:gridCol>
                <a:gridCol w="829334">
                  <a:extLst>
                    <a:ext uri="{9D8B030D-6E8A-4147-A177-3AD203B41FA5}">
                      <a16:colId xmlns:a16="http://schemas.microsoft.com/office/drawing/2014/main" val="4009632026"/>
                    </a:ext>
                  </a:extLst>
                </a:gridCol>
                <a:gridCol w="829334">
                  <a:extLst>
                    <a:ext uri="{9D8B030D-6E8A-4147-A177-3AD203B41FA5}">
                      <a16:colId xmlns:a16="http://schemas.microsoft.com/office/drawing/2014/main" val="3128656580"/>
                    </a:ext>
                  </a:extLst>
                </a:gridCol>
                <a:gridCol w="829334">
                  <a:extLst>
                    <a:ext uri="{9D8B030D-6E8A-4147-A177-3AD203B41FA5}">
                      <a16:colId xmlns:a16="http://schemas.microsoft.com/office/drawing/2014/main" val="1333969245"/>
                    </a:ext>
                  </a:extLst>
                </a:gridCol>
              </a:tblGrid>
              <a:tr h="258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PLEASE CIRCLE YOUR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78513"/>
                  </a:ext>
                </a:extLst>
              </a:tr>
              <a:tr h="49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FM Prof–3 Levels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Question / Statement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Strongly Disagree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Disagree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Neither           Disagree or Agree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Agree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Strongly Agree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4162560704"/>
                  </a:ext>
                </a:extLst>
              </a:tr>
              <a:tr h="22415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Patient narratives evoke strong feelings.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Before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298889271"/>
                  </a:ext>
                </a:extLst>
              </a:tr>
              <a:tr h="22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801990771"/>
                  </a:ext>
                </a:extLst>
              </a:tr>
              <a:tr h="25166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Health disparities occur more frequently than health care providers think about.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Before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3887632142"/>
                  </a:ext>
                </a:extLst>
              </a:tr>
              <a:tr h="302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3095224053"/>
                  </a:ext>
                </a:extLst>
              </a:tr>
              <a:tr h="25166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Patient narratives are important for learning about health disparities.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Before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478017815"/>
                  </a:ext>
                </a:extLst>
              </a:tr>
              <a:tr h="302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3278851847"/>
                  </a:ext>
                </a:extLst>
              </a:tr>
              <a:tr h="2640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Some patients might feel the health care system is indifferent to their needs.   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Before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1596895067"/>
                  </a:ext>
                </a:extLst>
              </a:tr>
              <a:tr h="290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2270245872"/>
                  </a:ext>
                </a:extLst>
              </a:tr>
              <a:tr h="2640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Patient narratives help me think about what patients might be going through.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Before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1830185979"/>
                  </a:ext>
                </a:extLst>
              </a:tr>
              <a:tr h="290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3314304754"/>
                  </a:ext>
                </a:extLst>
              </a:tr>
              <a:tr h="2640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am ready to implement practice changes that reduce disparities.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Before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430093491"/>
                  </a:ext>
                </a:extLst>
              </a:tr>
              <a:tr h="290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1877625224"/>
                  </a:ext>
                </a:extLst>
              </a:tr>
              <a:tr h="2640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am confident in my ability to care for people from diverse backgrounds.            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Before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4212733965"/>
                  </a:ext>
                </a:extLst>
              </a:tr>
              <a:tr h="290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1890549825"/>
                  </a:ext>
                </a:extLst>
              </a:tr>
              <a:tr h="2640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am confident in my abilities to lead an effort to address disparities at my institution.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Before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3408903128"/>
                  </a:ext>
                </a:extLst>
              </a:tr>
              <a:tr h="290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18" marR="60418" marT="22591" marB="2259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40" marR="56740" marT="0" marB="0" anchor="ctr"/>
                </a:tc>
                <a:extLst>
                  <a:ext uri="{0D108BD9-81ED-4DB2-BD59-A6C34878D82A}">
                    <a16:rowId xmlns:a16="http://schemas.microsoft.com/office/drawing/2014/main" val="410735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09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Health providers are in a position to affect positive change and reduce health disparities.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It is important we not only provide information and awareness but also challenge reflective and critical thinking in the individual learners.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use of case narratives is an effective mechanism to improve provider confidence and encourage active action to reduce disparities.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48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8923"/>
            <a:ext cx="9132588" cy="4232440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/>
              <a:t>IOM Unequal Treatment:  Confronting Racial and Ethnic Disparities in Health Care </a:t>
            </a:r>
          </a:p>
          <a:p>
            <a:r>
              <a:rPr lang="en-US" sz="6200" dirty="0"/>
              <a:t>U.S. Department of Health and Human Services. The Secretary’s Advisory Committee on National Health Promotion and Disease Prevention Objectives for 2020. Phase I report: Recommendations for the framework and format of Healthy People 2020. Section IV. Advisory Committee findings and recommendations. Available </a:t>
            </a:r>
            <a:r>
              <a:rPr lang="en-US" sz="2900" dirty="0"/>
              <a:t>at: </a:t>
            </a:r>
            <a:r>
              <a:rPr lang="en-US" sz="2900" dirty="0">
                <a:hlinkClick r:id="rId2"/>
              </a:rPr>
              <a:t>http://www.healthypeople.gov/hp2020/advisory/PhaseI/sec4.htm#_Toc211942917</a:t>
            </a:r>
            <a:r>
              <a:rPr lang="en-US" sz="2900" dirty="0"/>
              <a:t>. Accessed 1/6/10.</a:t>
            </a:r>
          </a:p>
          <a:p>
            <a:pPr marL="0" indent="0">
              <a:buNone/>
            </a:pPr>
            <a:r>
              <a:rPr lang="en-US" sz="6200" dirty="0"/>
              <a:t>CDC Health Disparities &amp; Inequalities Report – United States, 2013, Morbidity &amp; Mortality Weekly Report (MMWR) Supplement, November 22, 2013, Vol.62, Supplement No. 3, pg.1-187</a:t>
            </a:r>
          </a:p>
          <a:p>
            <a:pPr marL="0" indent="0">
              <a:buNone/>
            </a:pPr>
            <a:r>
              <a:rPr lang="en-US" sz="6200" dirty="0"/>
              <a:t>2012 National Healthcare Disparities Report,  U.S. Department of Health and Human Services, Agency for Healthcare Research and Quality, AHRQ Publication No. 13-0003 May 2013</a:t>
            </a:r>
            <a:r>
              <a:rPr lang="en-US" sz="4200" dirty="0"/>
              <a:t>, </a:t>
            </a:r>
            <a:r>
              <a:rPr lang="en-US" sz="2900" dirty="0">
                <a:hlinkClick r:id="rId3"/>
              </a:rPr>
              <a:t>http://www.ahrq.gov/research/findings/nhqrdr/index.html</a:t>
            </a:r>
            <a:r>
              <a:rPr lang="en-US" sz="2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132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References, </a:t>
            </a:r>
            <a:r>
              <a:rPr lang="en-US" sz="2400" i="1" dirty="0"/>
              <a:t>cont.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2781"/>
            <a:ext cx="9003379" cy="388077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The effect of race and sex on physicians recommendations for cardiac catheterization.  </a:t>
            </a:r>
            <a:r>
              <a:rPr lang="en-US" sz="9600" i="1" dirty="0"/>
              <a:t>Schulman, k. et al NEJM  Feb 25, 1999 </a:t>
            </a:r>
            <a:r>
              <a:rPr lang="en-US" sz="9600" i="1" dirty="0" err="1"/>
              <a:t>pg</a:t>
            </a:r>
            <a:r>
              <a:rPr lang="en-US" sz="9600" i="1" dirty="0"/>
              <a:t> 618-626</a:t>
            </a:r>
          </a:p>
          <a:p>
            <a:endParaRPr lang="en-US" sz="9600" dirty="0"/>
          </a:p>
          <a:p>
            <a:r>
              <a:rPr lang="en-US" sz="9600" dirty="0"/>
              <a:t>A quality Improvement Framework for Equity in Cardiovascular Care: Results of a National Collaborative Journal of Healthcare Quality.  </a:t>
            </a:r>
            <a:r>
              <a:rPr lang="en-US" sz="9600" i="1" dirty="0"/>
              <a:t>Siegal et al Vol.34, No 2, pp.32-43</a:t>
            </a:r>
          </a:p>
          <a:p>
            <a:endParaRPr lang="en-US" sz="9600" dirty="0"/>
          </a:p>
          <a:p>
            <a:r>
              <a:rPr lang="en-US" sz="9600" dirty="0"/>
              <a:t> Centers for Disease Control and Prevention. CDC health disparities and inequalities     report— United States, </a:t>
            </a:r>
            <a:r>
              <a:rPr lang="en-US" sz="9600" i="1" dirty="0"/>
              <a:t>2011. MMWR 60(</a:t>
            </a:r>
            <a:r>
              <a:rPr lang="en-US" sz="9600" i="1" dirty="0" err="1"/>
              <a:t>Suppl</a:t>
            </a:r>
            <a:r>
              <a:rPr lang="en-US" sz="9600" i="1" dirty="0"/>
              <a:t>):1–116. 2011.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3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disclose I have the following financial relationship:  B Adebambo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I have a royalty agreement with Springer Publishing for a book on Health Disparities.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32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F6FE-73B1-4A32-84FF-C1FC38CD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FF31-926F-4BE5-B315-71D0065A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Implicit Bias in health care professionals: a systemic review. </a:t>
            </a:r>
            <a:r>
              <a:rPr lang="en-US" sz="2600" i="1" dirty="0"/>
              <a:t>Fitzgerald and Hurst. BMC Medical Ethics (2017) 18:19</a:t>
            </a:r>
          </a:p>
          <a:p>
            <a:r>
              <a:rPr lang="en-US" sz="2600" dirty="0"/>
              <a:t>Racism and Health: Pathways and Scientific evidence. </a:t>
            </a:r>
            <a:r>
              <a:rPr lang="en-US" sz="2600" i="1" dirty="0"/>
              <a:t>David Williams and Selena Mohammed Am </a:t>
            </a:r>
            <a:r>
              <a:rPr lang="en-US" sz="2600" i="1" dirty="0" err="1"/>
              <a:t>Beh</a:t>
            </a:r>
            <a:r>
              <a:rPr lang="en-US" sz="2600" i="1" dirty="0"/>
              <a:t> Scientist 2013, 57(8) 1152-1173</a:t>
            </a:r>
          </a:p>
          <a:p>
            <a:r>
              <a:rPr lang="en-US" sz="2600" dirty="0"/>
              <a:t>Helping Medical Learners recognize and Manage unconscious bias toward certain patient groups. </a:t>
            </a:r>
            <a:r>
              <a:rPr lang="en-US" sz="2600" i="1" dirty="0"/>
              <a:t>Teal CR, Coll AC Med </a:t>
            </a:r>
            <a:r>
              <a:rPr lang="en-US" sz="2600" i="1" dirty="0" err="1"/>
              <a:t>Educa</a:t>
            </a:r>
            <a:r>
              <a:rPr lang="en-US" sz="2600" i="1" dirty="0"/>
              <a:t> 2012 Jan; 46(1): 80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8454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928862"/>
            <a:ext cx="10058400" cy="402336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CDC Health Disparities and Inequalities Report – United States 2011                                                </a:t>
            </a:r>
            <a:r>
              <a:rPr lang="en-US" sz="4400" u="sng" dirty="0">
                <a:hlinkClick r:id="rId2"/>
              </a:rPr>
              <a:t>www.cdc.gov/mmwr/pdf/other/su6001.pdf</a:t>
            </a:r>
            <a:endParaRPr lang="en-US" sz="4400" dirty="0"/>
          </a:p>
          <a:p>
            <a:r>
              <a:rPr lang="en-US" sz="9600" dirty="0"/>
              <a:t>Journal of Health Care for the poor and Underserved . Vol. 9, No. 2 1998</a:t>
            </a:r>
            <a:r>
              <a:rPr lang="en-US" sz="9600" i="1" dirty="0"/>
              <a:t>.  </a:t>
            </a:r>
            <a:r>
              <a:rPr lang="en-US" sz="9600" i="1" dirty="0" err="1"/>
              <a:t>Tervalon</a:t>
            </a:r>
            <a:r>
              <a:rPr lang="en-US" sz="9600" i="1" dirty="0"/>
              <a:t>, Melanie and Murray-Garcia </a:t>
            </a:r>
            <a:r>
              <a:rPr lang="en-US" sz="9600" i="1" dirty="0" err="1"/>
              <a:t>Jann</a:t>
            </a:r>
            <a:endParaRPr lang="en-US" sz="9600" i="1" dirty="0"/>
          </a:p>
          <a:p>
            <a:r>
              <a:rPr lang="en-US" sz="9600" dirty="0"/>
              <a:t> Stories lives tell: narrative and dialogue in education. </a:t>
            </a:r>
            <a:r>
              <a:rPr lang="en-US" sz="9600" i="1" dirty="0" err="1"/>
              <a:t>Witherel</a:t>
            </a:r>
            <a:r>
              <a:rPr lang="en-US" sz="9600" i="1" dirty="0"/>
              <a:t>, C., Nodding, N. (Eds) New York. Teacher's College Press. 1991.</a:t>
            </a:r>
          </a:p>
          <a:p>
            <a:r>
              <a:rPr lang="en-US" sz="9600" dirty="0"/>
              <a:t>Narrative Analysis; qualitative research methods. </a:t>
            </a:r>
            <a:r>
              <a:rPr lang="en-US" sz="9600" i="1" dirty="0" err="1"/>
              <a:t>Riessman</a:t>
            </a:r>
            <a:r>
              <a:rPr lang="en-US" sz="9600" i="1" dirty="0"/>
              <a:t>, Catherine Kohler, Sage Publication. 1993.</a:t>
            </a:r>
          </a:p>
          <a:p>
            <a:r>
              <a:rPr lang="en-US" sz="9600" dirty="0"/>
              <a:t>Use of retrospective pre/post assessments in faculty development. </a:t>
            </a:r>
            <a:r>
              <a:rPr lang="en-US" sz="9600" i="1" dirty="0"/>
              <a:t>McLeod, P. J., Steinert, Y., &amp; Snell, L. (2008). Medical education, 42(5), 543-543</a:t>
            </a:r>
            <a:r>
              <a:rPr lang="en-US" sz="4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6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disclose the following financial relationships: A Perzynski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 am co-founder and Chief Science and Strategy Officer of Global Health Metrics, LLC, a Cleveland-based startup software company.</a:t>
            </a:r>
          </a:p>
          <a:p>
            <a:endParaRPr lang="en-US" sz="2400" dirty="0"/>
          </a:p>
          <a:p>
            <a:r>
              <a:rPr lang="en-US" sz="2400" dirty="0"/>
              <a:t>I have a royalty agreement with Springer Publishing for a book on Health Disparities. </a:t>
            </a:r>
          </a:p>
          <a:p>
            <a:endParaRPr lang="en-US" sz="2400" dirty="0"/>
          </a:p>
          <a:p>
            <a:r>
              <a:rPr lang="en-US" sz="2400" dirty="0"/>
              <a:t>I have a royalty agreement with Taylor Francis for a book about Structural Equation Modeling. </a:t>
            </a:r>
          </a:p>
        </p:txBody>
      </p:sp>
    </p:spTree>
    <p:extLst>
      <p:ext uri="{BB962C8B-B14F-4D97-AF65-F5344CB8AC3E}">
        <p14:creationId xmlns:p14="http://schemas.microsoft.com/office/powerpoint/2010/main" val="185712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73" y="167718"/>
            <a:ext cx="3859248" cy="59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2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F390-2207-4EFA-B8D9-B76354C6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CD632-FC0E-4E63-B6EB-6CDC9112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1. The learner will identify the health disparities represented in the case narrative.</a:t>
            </a:r>
          </a:p>
          <a:p>
            <a:r>
              <a:rPr lang="en-US" sz="2400" dirty="0"/>
              <a:t>2. The learner will understand how the health disparities represented in this case affect those seeking and providing health care.</a:t>
            </a:r>
          </a:p>
          <a:p>
            <a:r>
              <a:rPr lang="en-US" sz="2400" dirty="0"/>
              <a:t>3. The learner will identify their own attitudes towards health disparities using a self-reflection tool.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8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Disparity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6553"/>
            <a:ext cx="8596668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“A particular type of health difference that is linked with social, economic or environmental disadvantage………”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Healthy people 2020</a:t>
            </a:r>
          </a:p>
        </p:txBody>
      </p:sp>
    </p:spTree>
    <p:extLst>
      <p:ext uri="{BB962C8B-B14F-4D97-AF65-F5344CB8AC3E}">
        <p14:creationId xmlns:p14="http://schemas.microsoft.com/office/powerpoint/2010/main" val="274736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Disparity vs Health Care Disparity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Health disparity</a:t>
            </a:r>
            <a:r>
              <a:rPr lang="en-US" sz="2400" dirty="0"/>
              <a:t>” refers to a higher burden of illness, injury, disability, or mortality experienced by one population group relative to another. </a:t>
            </a:r>
          </a:p>
          <a:p>
            <a:endParaRPr lang="en-US" sz="2400" dirty="0"/>
          </a:p>
          <a:p>
            <a:r>
              <a:rPr lang="en-US" sz="2400" dirty="0"/>
              <a:t>A “</a:t>
            </a:r>
            <a:r>
              <a:rPr lang="en-US" sz="2400" b="1" dirty="0"/>
              <a:t>health care disparity</a:t>
            </a:r>
            <a:r>
              <a:rPr lang="en-US" sz="2400" dirty="0"/>
              <a:t>” typically refers to differences between groups in health insurance coverage, access to and use of care, and 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205782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E3AA-1590-4DBB-A591-B923CEF3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Conceptual Framework: Disparities, Differences, and Discrimination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8F66-7B1E-4659-B663-793C9BB7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0534"/>
            <a:ext cx="9030085" cy="399088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 </a:t>
            </a:r>
            <a:r>
              <a:rPr lang="en-US" sz="2400" b="1" i="1" dirty="0"/>
              <a:t>difference</a:t>
            </a:r>
            <a:r>
              <a:rPr lang="en-US" sz="2400" dirty="0"/>
              <a:t> in health care is the simple unadjusted difference in means or rates between racial/ethnic groups. </a:t>
            </a:r>
          </a:p>
          <a:p>
            <a:r>
              <a:rPr lang="en-US" sz="2400" dirty="0" err="1"/>
              <a:t>E.g</a:t>
            </a:r>
            <a:r>
              <a:rPr lang="en-US" sz="2400" dirty="0"/>
              <a:t>: Health status differences between the groups may explain some of the difference in health care use. </a:t>
            </a:r>
          </a:p>
          <a:p>
            <a:r>
              <a:rPr lang="en-US" sz="2400" dirty="0"/>
              <a:t>Latino patients may have fewer health problems, perhaps because they are younger, and require fewer visits or worse health among the elderly compared with young adults.</a:t>
            </a:r>
          </a:p>
          <a:p>
            <a:r>
              <a:rPr lang="en-US" sz="2400" dirty="0"/>
              <a:t>Differences in use because of health status are not considered part of a disparity, nor are those because of </a:t>
            </a:r>
            <a:r>
              <a:rPr lang="en-US" sz="2400" b="1" dirty="0"/>
              <a:t>different preferences </a:t>
            </a:r>
            <a:r>
              <a:rPr lang="en-US" sz="2400" dirty="0"/>
              <a:t>for health care treatment</a:t>
            </a:r>
          </a:p>
          <a:p>
            <a:r>
              <a:rPr lang="en-US" sz="2400" b="1" i="1" dirty="0"/>
              <a:t>Discrimination</a:t>
            </a:r>
            <a:r>
              <a:rPr lang="en-US" sz="2400" dirty="0"/>
              <a:t> – treating a group of people different from another </a:t>
            </a:r>
          </a:p>
          <a:p>
            <a:endParaRPr lang="en-US" sz="1100" dirty="0"/>
          </a:p>
          <a:p>
            <a:r>
              <a:rPr lang="en-US" sz="1100" dirty="0"/>
              <a:t>IOM – Unequal treatment </a:t>
            </a:r>
          </a:p>
        </p:txBody>
      </p:sp>
    </p:spTree>
    <p:extLst>
      <p:ext uri="{BB962C8B-B14F-4D97-AF65-F5344CB8AC3E}">
        <p14:creationId xmlns:p14="http://schemas.microsoft.com/office/powerpoint/2010/main" val="13162560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E2A84"/>
      </a:dk2>
      <a:lt2>
        <a:srgbClr val="DCD8DC"/>
      </a:lt2>
      <a:accent1>
        <a:srgbClr val="4E2A84"/>
      </a:accent1>
      <a:accent2>
        <a:srgbClr val="372058"/>
      </a:accent2>
      <a:accent3>
        <a:srgbClr val="CDB5DC"/>
      </a:accent3>
      <a:accent4>
        <a:srgbClr val="EEE6F3"/>
      </a:accent4>
      <a:accent5>
        <a:srgbClr val="494949"/>
      </a:accent5>
      <a:accent6>
        <a:srgbClr val="7F7B99"/>
      </a:accent6>
      <a:hlink>
        <a:srgbClr val="595959"/>
      </a:hlink>
      <a:folHlink>
        <a:srgbClr val="8C8C8C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0B04FE1-6B33-403A-99B7-70ECF484447F}" vid="{C7459FCE-5889-4ED7-9D68-C72A97097A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 powerpoint template</Template>
  <TotalTime>75</TotalTime>
  <Words>1523</Words>
  <Application>Microsoft Office PowerPoint</Application>
  <PresentationFormat>Widescreen</PresentationFormat>
  <Paragraphs>242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Retrospect</vt:lpstr>
      <vt:lpstr>Teaching Health Disparities using Case Narratives February 24, 2021 </vt:lpstr>
      <vt:lpstr>Health Disparity</vt:lpstr>
      <vt:lpstr>I disclose I have the following financial relationship:  B Adebambo</vt:lpstr>
      <vt:lpstr>I disclose the following financial relationships: A Perzynski</vt:lpstr>
      <vt:lpstr>PowerPoint Presentation</vt:lpstr>
      <vt:lpstr>Learning Objectives</vt:lpstr>
      <vt:lpstr>Health Disparity </vt:lpstr>
      <vt:lpstr>Health Disparity vs Health Care Disparity</vt:lpstr>
      <vt:lpstr>Conceptual Framework: Disparities, Differences, and Discrimination </vt:lpstr>
      <vt:lpstr>Health Disparities </vt:lpstr>
      <vt:lpstr>Health Inequality</vt:lpstr>
      <vt:lpstr>Health Disparity </vt:lpstr>
      <vt:lpstr>Health Equity</vt:lpstr>
      <vt:lpstr>Conceptual Model of Social Determinants of Health</vt:lpstr>
      <vt:lpstr>SDoH</vt:lpstr>
      <vt:lpstr>The level of individual social needs is staggering in Northeast Ohio </vt:lpstr>
      <vt:lpstr>Infant Mortality </vt:lpstr>
      <vt:lpstr>Infant mortality rates by race/ethnicity: Cleveland, 2011-2013 Average </vt:lpstr>
      <vt:lpstr>Rate of New Cancers</vt:lpstr>
      <vt:lpstr>Rate of Cancer Deaths</vt:lpstr>
      <vt:lpstr>Prevalence of CKD</vt:lpstr>
      <vt:lpstr>Mortality from CVD</vt:lpstr>
      <vt:lpstr>Case Narrative</vt:lpstr>
      <vt:lpstr>Reflection tool</vt:lpstr>
      <vt:lpstr>ACGME Milestones</vt:lpstr>
      <vt:lpstr>Evaluation Form</vt:lpstr>
      <vt:lpstr>Conclusion</vt:lpstr>
      <vt:lpstr>References</vt:lpstr>
      <vt:lpstr>References, cont.</vt:lpstr>
      <vt:lpstr>References</vt:lpstr>
      <vt:lpstr>References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Iyabode Adebambo</dc:creator>
  <cp:lastModifiedBy>Clare Petrie</cp:lastModifiedBy>
  <cp:revision>7</cp:revision>
  <dcterms:created xsi:type="dcterms:W3CDTF">2021-02-12T20:29:25Z</dcterms:created>
  <dcterms:modified xsi:type="dcterms:W3CDTF">2021-02-15T20:20:36Z</dcterms:modified>
</cp:coreProperties>
</file>