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8" r:id="rId1"/>
  </p:sldMasterIdLst>
  <p:notesMasterIdLst>
    <p:notesMasterId r:id="rId20"/>
  </p:notesMasterIdLst>
  <p:sldIdLst>
    <p:sldId id="263" r:id="rId2"/>
    <p:sldId id="289" r:id="rId3"/>
    <p:sldId id="264" r:id="rId4"/>
    <p:sldId id="288" r:id="rId5"/>
    <p:sldId id="265" r:id="rId6"/>
    <p:sldId id="266" r:id="rId7"/>
    <p:sldId id="290" r:id="rId8"/>
    <p:sldId id="268" r:id="rId9"/>
    <p:sldId id="277" r:id="rId10"/>
    <p:sldId id="270" r:id="rId11"/>
    <p:sldId id="271" r:id="rId12"/>
    <p:sldId id="272" r:id="rId13"/>
    <p:sldId id="278" r:id="rId14"/>
    <p:sldId id="273" r:id="rId15"/>
    <p:sldId id="274" r:id="rId16"/>
    <p:sldId id="275" r:id="rId17"/>
    <p:sldId id="276" r:id="rId18"/>
    <p:sldId id="29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4" autoAdjust="0"/>
    <p:restoredTop sz="85804" autoAdjust="0"/>
  </p:normalViewPr>
  <p:slideViewPr>
    <p:cSldViewPr snapToGrid="0">
      <p:cViewPr varScale="1">
        <p:scale>
          <a:sx n="63" d="100"/>
          <a:sy n="63" d="100"/>
        </p:scale>
        <p:origin x="102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9AF2C8-CBDD-4E9C-949C-68764197FAA4}" type="datetimeFigureOut">
              <a:rPr lang="en-US" smtClean="0"/>
              <a:t>2/23/2021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92B8F-CC5E-4994-AD55-7FA4176CD0A5}" type="slidenum">
              <a:rPr lang="en-US" smtClean="0"/>
              <a:t>‹#›</a:t>
            </a:fld>
            <a:endParaRPr lang="en-US"/>
          </a:p>
        </p:txBody>
      </p:sp>
    </p:spTree>
    <p:extLst>
      <p:ext uri="{BB962C8B-B14F-4D97-AF65-F5344CB8AC3E}">
        <p14:creationId xmlns:p14="http://schemas.microsoft.com/office/powerpoint/2010/main" val="603346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bd948bfe40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bd948bfe40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fontAlgn="base">
              <a:spcBef>
                <a:spcPts val="0"/>
              </a:spcBef>
              <a:spcAft>
                <a:spcPts val="0"/>
              </a:spcAft>
              <a:buFont typeface="+mj-lt"/>
              <a:buAutoNum type="arabicPeriod"/>
            </a:pPr>
            <a:r>
              <a:rPr lang="en-US" sz="1800" b="0" i="0" u="none" strike="noStrike" dirty="0">
                <a:solidFill>
                  <a:srgbClr val="000000"/>
                </a:solidFill>
                <a:effectLst/>
                <a:latin typeface="Arial" panose="020B0604020202020204" pitchFamily="34" charset="0"/>
              </a:rPr>
              <a:t>Challenge assumptions and foster students’ critical analysis skills (AR approach disrupts the notions of objectivity, pushes us to question what counts as legitimate knowledge in our field, whose knowledge counts, who has access to the knowledge and who doesn’t)</a:t>
            </a:r>
          </a:p>
          <a:p>
            <a:pPr rtl="0" fontAlgn="base">
              <a:spcBef>
                <a:spcPts val="0"/>
              </a:spcBef>
              <a:spcAft>
                <a:spcPts val="0"/>
              </a:spcAft>
              <a:buFont typeface="+mj-lt"/>
              <a:buAutoNum type="arabicPeriod"/>
            </a:pPr>
            <a:r>
              <a:rPr lang="en-US" sz="1800" b="0" i="0" u="none" strike="noStrike" dirty="0">
                <a:solidFill>
                  <a:srgbClr val="000000"/>
                </a:solidFill>
                <a:effectLst/>
                <a:latin typeface="Arial" panose="020B0604020202020204" pitchFamily="34" charset="0"/>
              </a:rPr>
              <a:t>Develop students’ awareness of their social positions (we can’t ask students to be aware and self-reflect on their positions if we are not willing to do so ourselves)...seeing racism as systemic and institutional can lead to intellectualizing and distancing yourself from it...encourage students to make connections and see themselves as part of the topics being discussed...validate students’ everyday experiences without re-centering whiteness (e.g. faculty avoid talking about white privilege or shut the conversation down when white guilt dominates the discussion...EX Plantation Drive)...uncomfortable moments and important opportunities for growth...process of working through discomfort = more important than the outcome...racial identity formation can help normalize guilt and other feelings that arise</a:t>
            </a:r>
          </a:p>
          <a:p>
            <a:pPr rtl="0" fontAlgn="base">
              <a:spcBef>
                <a:spcPts val="0"/>
              </a:spcBef>
              <a:spcAft>
                <a:spcPts val="0"/>
              </a:spcAft>
              <a:buFont typeface="+mj-lt"/>
              <a:buAutoNum type="arabicPeriod"/>
            </a:pPr>
            <a:r>
              <a:rPr lang="en-US" sz="1800" b="0" i="0" u="none" strike="noStrike" dirty="0">
                <a:solidFill>
                  <a:srgbClr val="000000"/>
                </a:solidFill>
                <a:effectLst/>
                <a:latin typeface="Arial" panose="020B0604020202020204" pitchFamily="34" charset="0"/>
              </a:rPr>
              <a:t>De-center authority in the ‘classroom’ and have students take responsibility for their learning process (power sharing, co-create syllabus, assignments, assessments, learning...may be more difficult for faculty of color b/c our authority is already challenged; decentering authority doesn’t mean becoming a neutral facilitator and ignoring social position...rather than providing “the answer”, facilitate challenging discussions, validate various emotions, help students deepen their analysis...sometimes that means placing ourselves in the discussion by sharing our own vulnerabilities...showing that we are together in learning</a:t>
            </a:r>
          </a:p>
          <a:p>
            <a:pPr rtl="0" fontAlgn="base">
              <a:spcBef>
                <a:spcPts val="0"/>
              </a:spcBef>
              <a:spcAft>
                <a:spcPts val="0"/>
              </a:spcAft>
              <a:buFont typeface="+mj-lt"/>
              <a:buAutoNum type="arabicPeriod"/>
            </a:pPr>
            <a:r>
              <a:rPr lang="en-US" sz="1800" b="0" i="0" u="none" strike="noStrike" dirty="0">
                <a:solidFill>
                  <a:srgbClr val="000000"/>
                </a:solidFill>
                <a:effectLst/>
                <a:latin typeface="Arial" panose="020B0604020202020204" pitchFamily="34" charset="0"/>
              </a:rPr>
              <a:t>Empower students to apply theory to practice (problem posing, dialog, developing solutions to improve everyday lives is empowering; if we are active in institutional committees and with community organizations, we can draw from that as examples</a:t>
            </a:r>
          </a:p>
          <a:p>
            <a:pPr rtl="0" fontAlgn="base">
              <a:spcBef>
                <a:spcPts val="0"/>
              </a:spcBef>
              <a:spcAft>
                <a:spcPts val="0"/>
              </a:spcAft>
              <a:buFont typeface="+mj-lt"/>
              <a:buAutoNum type="arabicPeriod"/>
            </a:pPr>
            <a:r>
              <a:rPr lang="en-US" sz="1800" b="0" i="0" u="none" strike="noStrike" dirty="0">
                <a:solidFill>
                  <a:srgbClr val="000000"/>
                </a:solidFill>
                <a:effectLst/>
                <a:latin typeface="Arial" panose="020B0604020202020204" pitchFamily="34" charset="0"/>
              </a:rPr>
              <a:t>Create a sense of community in the ‘classroom’ for collaborative (not competitive) learning...where students are interested in each others’ well being and invested in learning together...where students help each other with concepts and assignments...when the focus is on the learning process, collaboration and dialog helps students understand the importance of allies and support when struggling with difficult projects and concepts</a:t>
            </a:r>
          </a:p>
          <a:p>
            <a:pPr rtl="0" fontAlgn="base">
              <a:spcBef>
                <a:spcPts val="0"/>
              </a:spcBef>
              <a:spcAft>
                <a:spcPts val="0"/>
              </a:spcAft>
              <a:buFont typeface="+mj-lt"/>
              <a:buNone/>
            </a:pPr>
            <a:r>
              <a:rPr lang="en-US" sz="1800" b="0" i="0" u="none" strike="noStrike" dirty="0">
                <a:solidFill>
                  <a:srgbClr val="000000"/>
                </a:solidFill>
                <a:effectLst/>
                <a:latin typeface="Arial" panose="020B0604020202020204" pitchFamily="34" charset="0"/>
              </a:rPr>
              <a:t>(</a:t>
            </a:r>
            <a:r>
              <a:rPr lang="en-US" sz="1800" b="0" i="0" u="none" strike="noStrike" dirty="0" err="1">
                <a:solidFill>
                  <a:srgbClr val="000000"/>
                </a:solidFill>
                <a:effectLst/>
                <a:latin typeface="Arial" panose="020B0604020202020204" pitchFamily="34" charset="0"/>
              </a:rPr>
              <a:t>Kishimoto</a:t>
            </a:r>
            <a:r>
              <a:rPr lang="en-US" sz="1800" b="0" i="0" u="none" strike="noStrike" dirty="0">
                <a:solidFill>
                  <a:srgbClr val="000000"/>
                </a:solidFill>
                <a:effectLst/>
                <a:latin typeface="Arial" panose="020B0604020202020204" pitchFamily="34" charset="0"/>
              </a:rPr>
              <a:t>, 2018)</a:t>
            </a:r>
          </a:p>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bd948bfe40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bd948bfe40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bd948bfe40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bd948bfe40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bd948bfe40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bd948bfe40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Google Slide presentation- racial identity development</a:t>
            </a:r>
          </a:p>
          <a:p>
            <a:pPr marL="0" lvl="0" indent="0" algn="l" rtl="0">
              <a:spcBef>
                <a:spcPts val="0"/>
              </a:spcBef>
              <a:spcAft>
                <a:spcPts val="0"/>
              </a:spcAft>
              <a:buNone/>
            </a:pPr>
            <a:endParaRPr lang="en-US" dirty="0"/>
          </a:p>
          <a:p>
            <a:pPr marL="0" lvl="0" indent="0" algn="l" rtl="0">
              <a:spcBef>
                <a:spcPts val="0"/>
              </a:spcBef>
              <a:spcAft>
                <a:spcPts val="0"/>
              </a:spcAft>
              <a:buNone/>
            </a:pPr>
            <a:r>
              <a:rPr lang="en-US"/>
              <a:t>https://docs.google.com/presentation/d/1ys7OOl5PHwxf9i2dKx69sAI-iUTwhwdBPg0eCs9SShU/edit?usp=sharing</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bd948bfe40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bd948bfe40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bd948bfe40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bd948bfe40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bd948bfe40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bd948bfe40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Who am I?</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Black cis gender female</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Christian who lives in a red county and works in a blue one in Texas</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Nurse (NICU and </a:t>
            </a:r>
            <a:r>
              <a:rPr lang="en-US" sz="1800" b="0" i="0" u="none" strike="noStrike" dirty="0" err="1">
                <a:solidFill>
                  <a:srgbClr val="000000"/>
                </a:solidFill>
                <a:effectLst/>
                <a:latin typeface="Arial" panose="020B0604020202020204" pitchFamily="34" charset="0"/>
              </a:rPr>
              <a:t>pedi</a:t>
            </a:r>
            <a:r>
              <a:rPr lang="en-US" sz="1800" b="0" i="0" u="none" strike="noStrike" dirty="0">
                <a:solidFill>
                  <a:srgbClr val="000000"/>
                </a:solidFill>
                <a:effectLst/>
                <a:latin typeface="Arial" panose="020B0604020202020204" pitchFamily="34" charset="0"/>
              </a:rPr>
              <a:t>) and nurse faculty</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Wife and mom of two</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Able bodied</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All of these identities shape how I perceive the world, they inform my lens</a:t>
            </a:r>
            <a:endParaRPr lang="en-US" b="0" dirty="0">
              <a:effectLst/>
            </a:endParaRPr>
          </a:p>
          <a:p>
            <a:pPr rtl="0">
              <a:spcBef>
                <a:spcPts val="0"/>
              </a:spcBef>
              <a:spcAft>
                <a:spcPts val="0"/>
              </a:spcAft>
            </a:pPr>
            <a:r>
              <a:rPr lang="en-US" sz="1800" b="0" i="0" u="none" strike="noStrike" dirty="0" err="1">
                <a:solidFill>
                  <a:srgbClr val="000000"/>
                </a:solidFill>
                <a:effectLst/>
                <a:latin typeface="Arial" panose="020B0604020202020204" pitchFamily="34" charset="0"/>
              </a:rPr>
              <a:t>Blindspots</a:t>
            </a:r>
            <a:r>
              <a:rPr lang="en-US" sz="1800" b="0" i="0" u="none" strike="noStrike" dirty="0">
                <a:solidFill>
                  <a:srgbClr val="000000"/>
                </a:solidFill>
                <a:effectLst/>
                <a:latin typeface="Arial" panose="020B0604020202020204" pitchFamily="34" charset="0"/>
              </a:rPr>
              <a:t>...ableist language...blind does not = ignorant or lack of knowledge</a:t>
            </a:r>
            <a:endParaRPr lang="en-US" b="0" dirty="0">
              <a:effectLst/>
            </a:endParaRPr>
          </a:p>
          <a:p>
            <a:r>
              <a:rPr lang="en-US" dirty="0"/>
              <a:t/>
            </a:r>
            <a:br>
              <a:rPr lang="en-US" dirty="0"/>
            </a:br>
            <a:endParaRPr lang="en-US" dirty="0"/>
          </a:p>
        </p:txBody>
      </p:sp>
      <p:sp>
        <p:nvSpPr>
          <p:cNvPr id="4" name="Slide Number Placeholder 3"/>
          <p:cNvSpPr>
            <a:spLocks noGrp="1"/>
          </p:cNvSpPr>
          <p:nvPr>
            <p:ph type="sldNum" sz="quarter" idx="5"/>
          </p:nvPr>
        </p:nvSpPr>
        <p:spPr/>
        <p:txBody>
          <a:bodyPr/>
          <a:lstStyle/>
          <a:p>
            <a:fld id="{4D33FCBA-B80B-4182-B608-ABEBE13DB3A1}" type="slidenum">
              <a:rPr lang="en-US" smtClean="0"/>
              <a:t>4</a:t>
            </a:fld>
            <a:endParaRPr lang="en-US"/>
          </a:p>
        </p:txBody>
      </p:sp>
    </p:spTree>
    <p:extLst>
      <p:ext uri="{BB962C8B-B14F-4D97-AF65-F5344CB8AC3E}">
        <p14:creationId xmlns:p14="http://schemas.microsoft.com/office/powerpoint/2010/main" val="2015074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bd948bfe4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bd948bfe4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Emily Style (founding co-director of National SEED Project (Seeking Educational Equity &amp; Diversity) talks about the curriculum as mirror and window, but I like to think about it in terms of personal development</a:t>
            </a:r>
            <a:endParaRPr lang="en-US" b="0" dirty="0">
              <a:effectLst/>
            </a:endParaRPr>
          </a:p>
          <a:p>
            <a:pPr rtl="0">
              <a:spcBef>
                <a:spcPts val="0"/>
              </a:spcBef>
              <a:spcAft>
                <a:spcPts val="0"/>
              </a:spcAft>
            </a:pPr>
            <a:r>
              <a:rPr lang="en-US" b="0" dirty="0">
                <a:effectLst/>
              </a:rPr>
              <a:t/>
            </a:r>
            <a:br>
              <a:rPr lang="en-US" b="0" dirty="0">
                <a:effectLst/>
              </a:rPr>
            </a:br>
            <a:r>
              <a:rPr lang="en-US" sz="1800" b="0" i="0" u="none" strike="noStrike" dirty="0">
                <a:solidFill>
                  <a:srgbClr val="000000"/>
                </a:solidFill>
                <a:effectLst/>
                <a:latin typeface="Arial" panose="020B0604020202020204" pitchFamily="34" charset="0"/>
              </a:rPr>
              <a:t>We look into the mirror to see how our experiences have shaped our beliefs, assumptions and biases about ourselves and others</a:t>
            </a:r>
            <a:endParaRPr lang="en-US" b="0" dirty="0">
              <a:effectLst/>
            </a:endParaRPr>
          </a:p>
          <a:p>
            <a:pPr rtl="0">
              <a:spcBef>
                <a:spcPts val="0"/>
              </a:spcBef>
              <a:spcAft>
                <a:spcPts val="0"/>
              </a:spcAft>
            </a:pPr>
            <a:r>
              <a:rPr lang="en-US" b="0" dirty="0">
                <a:effectLst/>
              </a:rPr>
              <a:t/>
            </a:r>
            <a:br>
              <a:rPr lang="en-US" b="0" dirty="0">
                <a:effectLst/>
              </a:rPr>
            </a:br>
            <a:r>
              <a:rPr lang="en-US" sz="1800" b="0" i="0" u="none" strike="noStrike" dirty="0">
                <a:solidFill>
                  <a:srgbClr val="000000"/>
                </a:solidFill>
                <a:effectLst/>
                <a:latin typeface="Arial" panose="020B0604020202020204" pitchFamily="34" charset="0"/>
              </a:rPr>
              <a:t>With new knowledge of self, we look out the window to see how racism, classism, sexism, and other forms of systemic oppression operate to create advantage for some and disadvantage for others</a:t>
            </a:r>
            <a:endParaRPr lang="en-US" b="0" dirty="0">
              <a:effectLst/>
            </a:endParaRPr>
          </a:p>
          <a:p>
            <a:pPr rtl="0">
              <a:spcBef>
                <a:spcPts val="0"/>
              </a:spcBef>
              <a:spcAft>
                <a:spcPts val="0"/>
              </a:spcAft>
            </a:pPr>
            <a:r>
              <a:rPr lang="en-US" b="0" dirty="0">
                <a:effectLst/>
              </a:rPr>
              <a:t/>
            </a:r>
            <a:br>
              <a:rPr lang="en-US" b="0" dirty="0">
                <a:effectLst/>
              </a:rPr>
            </a:br>
            <a:r>
              <a:rPr lang="en-US" sz="1800" b="0" i="0" u="none" strike="noStrike" dirty="0">
                <a:solidFill>
                  <a:srgbClr val="000000"/>
                </a:solidFill>
                <a:effectLst/>
                <a:latin typeface="Arial" panose="020B0604020202020204" pitchFamily="34" charset="0"/>
              </a:rPr>
              <a:t>Gaining insight enhances our eyesight </a:t>
            </a:r>
            <a:endParaRPr lang="en-US" b="0" dirty="0">
              <a:effectLst/>
            </a:endParaRPr>
          </a:p>
          <a:p>
            <a:r>
              <a:rPr lang="en-US" dirty="0"/>
              <a:t/>
            </a:r>
            <a:br>
              <a:rPr lang="en-US" dirty="0"/>
            </a:b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bd948bfe40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bd948bfe40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Simon Sinek-ex advertising executive and author </a:t>
            </a:r>
            <a:endParaRPr lang="en-US" sz="2400"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Golden circle...why= what’s your cause, purpose, belief...communication from outside in vs. inside out...people don’t buy what you do, they buy why you do it</a:t>
            </a:r>
            <a:endParaRPr lang="en-US" sz="2400" b="0" dirty="0">
              <a:effectLst/>
            </a:endParaRPr>
          </a:p>
          <a:p>
            <a:pPr rtl="0">
              <a:spcBef>
                <a:spcPts val="0"/>
              </a:spcBef>
              <a:spcAft>
                <a:spcPts val="0"/>
              </a:spcAft>
            </a:pPr>
            <a:r>
              <a:rPr lang="en-US" sz="2400" dirty="0"/>
              <a:t/>
            </a:r>
            <a:br>
              <a:rPr lang="en-US" sz="2400" dirty="0"/>
            </a:br>
            <a:endParaRPr lang="en" sz="1600" dirty="0">
              <a:solidFill>
                <a:schemeClr val="dk1"/>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1100"/>
              <a:buFont typeface="Arial"/>
              <a:buNone/>
            </a:pPr>
            <a:r>
              <a:rPr lang="en" sz="1600" dirty="0">
                <a:solidFill>
                  <a:schemeClr val="dk1"/>
                </a:solidFill>
                <a:latin typeface="Calibri"/>
                <a:ea typeface="Calibri"/>
                <a:cs typeface="Calibri"/>
                <a:sym typeface="Calibri"/>
              </a:rPr>
              <a:t>I assume you’re here because you want to become or become a better anti-racist teacher/practitioner…stop and think for a moment about your impetus…what’s your “why”?</a:t>
            </a:r>
            <a:endParaRPr sz="1600" dirty="0">
              <a:solidFill>
                <a:schemeClr val="dk1"/>
              </a:solidFill>
              <a:latin typeface="Calibri"/>
              <a:ea typeface="Calibri"/>
              <a:cs typeface="Calibri"/>
              <a:sym typeface="Calibri"/>
            </a:endParaRPr>
          </a:p>
          <a:p>
            <a:pPr marL="0" lvl="0" indent="0" algn="l" rtl="0">
              <a:spcBef>
                <a:spcPts val="0"/>
              </a:spcBef>
              <a:spcAft>
                <a:spcPts val="0"/>
              </a:spcAft>
              <a:buNone/>
            </a:pPr>
            <a:endParaRPr sz="1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Feb 2018- convergence of events</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Local NPR station with series on Black maternal mortality...faculty meeting</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Mother cited racism as what led to her daughter’s death</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As an educator of future nurses, I have a role to play</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My influence is like ripples in a pond</a:t>
            </a:r>
            <a:endParaRPr lang="en-US" b="0" dirty="0">
              <a:effectLst/>
            </a:endParaRPr>
          </a:p>
          <a:p>
            <a:r>
              <a:rPr lang="en-US" dirty="0"/>
              <a:t/>
            </a:r>
            <a:br>
              <a:rPr lang="en-US" dirty="0"/>
            </a:br>
            <a:endParaRPr lang="en-US" dirty="0"/>
          </a:p>
        </p:txBody>
      </p:sp>
      <p:sp>
        <p:nvSpPr>
          <p:cNvPr id="4" name="Slide Number Placeholder 3"/>
          <p:cNvSpPr>
            <a:spLocks noGrp="1"/>
          </p:cNvSpPr>
          <p:nvPr>
            <p:ph type="sldNum" sz="quarter" idx="5"/>
          </p:nvPr>
        </p:nvSpPr>
        <p:spPr/>
        <p:txBody>
          <a:bodyPr/>
          <a:lstStyle/>
          <a:p>
            <a:fld id="{4BE92B8F-CC5E-4994-AD55-7FA4176CD0A5}" type="slidenum">
              <a:rPr lang="en-US" smtClean="0"/>
              <a:t>7</a:t>
            </a:fld>
            <a:endParaRPr lang="en-US"/>
          </a:p>
        </p:txBody>
      </p:sp>
    </p:spTree>
    <p:extLst>
      <p:ext uri="{BB962C8B-B14F-4D97-AF65-F5344CB8AC3E}">
        <p14:creationId xmlns:p14="http://schemas.microsoft.com/office/powerpoint/2010/main" val="2976266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bd948bfe40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bd948bfe4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spcBef>
                <a:spcPts val="0"/>
              </a:spcBef>
              <a:spcAft>
                <a:spcPts val="0"/>
              </a:spcAft>
            </a:pPr>
            <a:r>
              <a:rPr lang="en-US" sz="1800" b="1" i="0" u="sng" dirty="0">
                <a:solidFill>
                  <a:srgbClr val="000000"/>
                </a:solidFill>
                <a:effectLst/>
                <a:latin typeface="Arial" panose="020B0604020202020204" pitchFamily="34" charset="0"/>
              </a:rPr>
              <a:t>Racism</a:t>
            </a:r>
            <a:r>
              <a:rPr lang="en-US" sz="1800" b="0" i="0" u="none" strike="noStrike" dirty="0">
                <a:solidFill>
                  <a:srgbClr val="000000"/>
                </a:solidFill>
                <a:effectLst/>
                <a:latin typeface="Arial" panose="020B0604020202020204" pitchFamily="34" charset="0"/>
              </a:rPr>
              <a:t>- system of advantage based on race (Tatum- Why are all the Black kids sitting together in the cafeteria? And other conversations about race; cites David Wellman)</a:t>
            </a:r>
            <a:endParaRPr lang="en-US" b="0" dirty="0">
              <a:effectLst/>
            </a:endParaRPr>
          </a:p>
          <a:p>
            <a:pPr rtl="0">
              <a:spcBef>
                <a:spcPts val="0"/>
              </a:spcBef>
              <a:spcAft>
                <a:spcPts val="0"/>
              </a:spcAft>
            </a:pPr>
            <a:r>
              <a:rPr lang="en-US" b="0" dirty="0">
                <a:effectLst/>
              </a:rPr>
              <a:t/>
            </a:r>
            <a:br>
              <a:rPr lang="en-US" b="0" dirty="0">
                <a:effectLst/>
              </a:rPr>
            </a:br>
            <a:r>
              <a:rPr lang="en-US" sz="1800" b="0" i="0" u="none" strike="noStrike" dirty="0">
                <a:solidFill>
                  <a:srgbClr val="000000"/>
                </a:solidFill>
                <a:effectLst/>
                <a:latin typeface="Arial" panose="020B0604020202020204" pitchFamily="34" charset="0"/>
              </a:rPr>
              <a:t>Involves cultural messages, institutional policies and practices, as well as beliefs and actions of individuals...every indicator across the lifespan reveals the advantages of being white</a:t>
            </a:r>
            <a:endParaRPr lang="en-US" b="0" dirty="0">
              <a:effectLst/>
            </a:endParaRPr>
          </a:p>
          <a:p>
            <a:pPr rtl="0">
              <a:spcBef>
                <a:spcPts val="0"/>
              </a:spcBef>
              <a:spcAft>
                <a:spcPts val="0"/>
              </a:spcAft>
            </a:pPr>
            <a:r>
              <a:rPr lang="en-US" b="0" dirty="0">
                <a:effectLst/>
              </a:rPr>
              <a:t/>
            </a:r>
            <a:br>
              <a:rPr lang="en-US" b="0" dirty="0">
                <a:effectLst/>
              </a:rPr>
            </a:br>
            <a:r>
              <a:rPr lang="en-US" sz="1800" b="0" i="1" u="none" strike="noStrike" dirty="0">
                <a:solidFill>
                  <a:srgbClr val="000000"/>
                </a:solidFill>
                <a:effectLst/>
                <a:latin typeface="Arial" panose="020B0604020202020204" pitchFamily="34" charset="0"/>
              </a:rPr>
              <a:t>POC can not be racist b/c they do not systematically benefit...there is no systematic cultural or institutional support or sanction for the racial bigotry of POC, just like sexism</a:t>
            </a:r>
            <a:endParaRPr lang="en-US" b="0" dirty="0">
              <a:effectLst/>
            </a:endParaRPr>
          </a:p>
          <a:p>
            <a:pPr rtl="0">
              <a:spcBef>
                <a:spcPts val="0"/>
              </a:spcBef>
              <a:spcAft>
                <a:spcPts val="0"/>
              </a:spcAft>
            </a:pPr>
            <a:r>
              <a:rPr lang="en-US" b="0" dirty="0">
                <a:effectLst/>
              </a:rPr>
              <a:t/>
            </a:r>
            <a:br>
              <a:rPr lang="en-US" b="0" dirty="0">
                <a:effectLst/>
              </a:rPr>
            </a:br>
            <a:r>
              <a:rPr lang="en-US" sz="1800" b="0" i="1" u="none" strike="noStrike" dirty="0">
                <a:solidFill>
                  <a:srgbClr val="000000"/>
                </a:solidFill>
                <a:effectLst/>
                <a:latin typeface="Arial" panose="020B0604020202020204" pitchFamily="34" charset="0"/>
              </a:rPr>
              <a:t>Not all whites are racist but all whites intentionally or unintentionally benefit from racism...though not </a:t>
            </a:r>
            <a:r>
              <a:rPr lang="en-US" sz="1800" b="0" i="1" u="none" strike="noStrike" dirty="0" err="1">
                <a:solidFill>
                  <a:srgbClr val="000000"/>
                </a:solidFill>
                <a:effectLst/>
                <a:latin typeface="Arial" panose="020B0604020202020204" pitchFamily="34" charset="0"/>
              </a:rPr>
              <a:t>e</a:t>
            </a:r>
            <a:r>
              <a:rPr lang="en-US" sz="1800" b="0" i="0" u="none" strike="noStrike" dirty="0" err="1">
                <a:solidFill>
                  <a:srgbClr val="000000"/>
                </a:solidFill>
                <a:effectLst/>
                <a:latin typeface="Arial" panose="020B0604020202020204" pitchFamily="34" charset="0"/>
              </a:rPr>
              <a:t>Feb</a:t>
            </a:r>
            <a:r>
              <a:rPr lang="en-US" sz="1800" b="0" i="0" u="none" strike="noStrike" dirty="0">
                <a:solidFill>
                  <a:srgbClr val="000000"/>
                </a:solidFill>
                <a:effectLst/>
                <a:latin typeface="Arial" panose="020B0604020202020204" pitchFamily="34" charset="0"/>
              </a:rPr>
              <a:t> 2018- convergence of events</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Local NPR station with series on Black maternal mortality...faculty meeting</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Mother cited racism as what led to her daughter’s death</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As an educator of future nurses, I have a role to play</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My influence is like ripples in a pond</a:t>
            </a:r>
            <a:endParaRPr lang="en-US" b="0" dirty="0">
              <a:effectLst/>
            </a:endParaRPr>
          </a:p>
          <a:p>
            <a:pPr rtl="0">
              <a:spcBef>
                <a:spcPts val="0"/>
              </a:spcBef>
              <a:spcAft>
                <a:spcPts val="0"/>
              </a:spcAft>
            </a:pPr>
            <a:r>
              <a:rPr lang="en-US" sz="1800" b="0" i="1" u="none" strike="noStrike" dirty="0" err="1">
                <a:solidFill>
                  <a:srgbClr val="000000"/>
                </a:solidFill>
                <a:effectLst/>
                <a:latin typeface="Arial" panose="020B0604020202020204" pitchFamily="34" charset="0"/>
              </a:rPr>
              <a:t>qually</a:t>
            </a:r>
            <a:r>
              <a:rPr lang="en-US" sz="1800" b="0" i="1" u="none" strike="noStrike" dirty="0">
                <a:solidFill>
                  <a:srgbClr val="000000"/>
                </a:solidFill>
                <a:effectLst/>
                <a:latin typeface="Arial" panose="020B0604020202020204" pitchFamily="34" charset="0"/>
              </a:rPr>
              <a:t> so</a:t>
            </a:r>
            <a:endParaRPr lang="en-US" b="0" dirty="0">
              <a:effectLst/>
            </a:endParaRPr>
          </a:p>
          <a:p>
            <a:pPr rtl="0">
              <a:spcBef>
                <a:spcPts val="0"/>
              </a:spcBef>
              <a:spcAft>
                <a:spcPts val="0"/>
              </a:spcAft>
            </a:pPr>
            <a:r>
              <a:rPr lang="en-US" b="0" dirty="0">
                <a:effectLst/>
              </a:rPr>
              <a:t/>
            </a:r>
            <a:br>
              <a:rPr lang="en-US" b="0" dirty="0">
                <a:effectLst/>
              </a:rPr>
            </a:br>
            <a:r>
              <a:rPr lang="en-US" sz="1800" b="0" i="0" u="none" strike="noStrike" dirty="0">
                <a:solidFill>
                  <a:srgbClr val="000000"/>
                </a:solidFill>
                <a:effectLst/>
                <a:latin typeface="Arial" panose="020B0604020202020204" pitchFamily="34" charset="0"/>
              </a:rPr>
              <a:t>She uses a metaphor of racism as a moving sidewalk...being neutral still moves you in the direction of upholding the status quo...active vs. passive racism</a:t>
            </a:r>
            <a:endParaRPr lang="en-US" b="0" dirty="0">
              <a:effectLst/>
            </a:endParaRPr>
          </a:p>
          <a:p>
            <a:pPr rtl="0">
              <a:spcBef>
                <a:spcPts val="0"/>
              </a:spcBef>
              <a:spcAft>
                <a:spcPts val="0"/>
              </a:spcAft>
            </a:pPr>
            <a:r>
              <a:rPr lang="en-US" b="0" dirty="0">
                <a:effectLst/>
              </a:rPr>
              <a:t/>
            </a:r>
            <a:br>
              <a:rPr lang="en-US" b="0" dirty="0">
                <a:effectLst/>
              </a:rPr>
            </a:br>
            <a:r>
              <a:rPr lang="en-US" sz="1800" b="1" i="0" u="sng" dirty="0">
                <a:solidFill>
                  <a:srgbClr val="000000"/>
                </a:solidFill>
                <a:effectLst/>
                <a:latin typeface="Arial" panose="020B0604020202020204" pitchFamily="34" charset="0"/>
              </a:rPr>
              <a:t>Anti-racism</a:t>
            </a:r>
            <a:r>
              <a:rPr lang="en-US" sz="1800" b="0" i="0" u="none" strike="noStrike" dirty="0">
                <a:solidFill>
                  <a:srgbClr val="000000"/>
                </a:solidFill>
                <a:effectLst/>
                <a:latin typeface="Arial" panose="020B0604020202020204" pitchFamily="34" charset="0"/>
              </a:rPr>
              <a:t>- actively going against the status quo...not the same as “not racist” (person standing on the moving sidewalk)</a:t>
            </a:r>
            <a:endParaRPr lang="en-US" b="0" dirty="0">
              <a:effectLst/>
            </a:endParaRPr>
          </a:p>
          <a:p>
            <a:pPr rtl="0">
              <a:spcBef>
                <a:spcPts val="0"/>
              </a:spcBef>
              <a:spcAft>
                <a:spcPts val="0"/>
              </a:spcAft>
            </a:pPr>
            <a:r>
              <a:rPr lang="en-US" b="0" dirty="0">
                <a:effectLst/>
              </a:rPr>
              <a:t/>
            </a:r>
            <a:br>
              <a:rPr lang="en-US" b="0" dirty="0">
                <a:effectLst/>
              </a:rPr>
            </a:br>
            <a:r>
              <a:rPr lang="en-US" sz="1800" b="1" i="0" u="sng" dirty="0">
                <a:solidFill>
                  <a:srgbClr val="000000"/>
                </a:solidFill>
                <a:effectLst/>
                <a:latin typeface="Arial" panose="020B0604020202020204" pitchFamily="34" charset="0"/>
              </a:rPr>
              <a:t>Pedagogy</a:t>
            </a:r>
            <a:r>
              <a:rPr lang="en-US" sz="1800" b="0" i="0" u="none" strike="noStrike" dirty="0">
                <a:solidFill>
                  <a:srgbClr val="000000"/>
                </a:solidFill>
                <a:effectLst/>
                <a:latin typeface="Arial" panose="020B0604020202020204" pitchFamily="34" charset="0"/>
              </a:rPr>
              <a:t>- art and science of teaching (andragogy acknowledgement)</a:t>
            </a:r>
            <a:endParaRPr lang="en-US" b="0" dirty="0">
              <a:effectLst/>
            </a:endParaRPr>
          </a:p>
          <a:p>
            <a:pPr rtl="0">
              <a:spcBef>
                <a:spcPts val="0"/>
              </a:spcBef>
              <a:spcAft>
                <a:spcPts val="0"/>
              </a:spcAft>
            </a:pPr>
            <a:r>
              <a:rPr lang="en-US" b="0" dirty="0">
                <a:effectLst/>
              </a:rPr>
              <a:t/>
            </a:r>
            <a:br>
              <a:rPr lang="en-US" b="0" dirty="0">
                <a:effectLst/>
              </a:rPr>
            </a:br>
            <a:r>
              <a:rPr lang="en-US" sz="1800" b="1" i="0" u="sng" dirty="0">
                <a:solidFill>
                  <a:srgbClr val="000000"/>
                </a:solidFill>
                <a:effectLst/>
                <a:latin typeface="Arial" panose="020B0604020202020204" pitchFamily="34" charset="0"/>
              </a:rPr>
              <a:t>Praxis</a:t>
            </a:r>
            <a:r>
              <a:rPr lang="en-US" sz="1800" b="0" i="0" u="none" strike="noStrike" dirty="0">
                <a:solidFill>
                  <a:srgbClr val="000000"/>
                </a:solidFill>
                <a:effectLst/>
                <a:latin typeface="Arial" panose="020B0604020202020204" pitchFamily="34" charset="0"/>
              </a:rPr>
              <a:t>- practical application of theory, evidence-based </a:t>
            </a:r>
            <a:endParaRPr lang="en-US" b="0" dirty="0">
              <a:effectLst/>
            </a:endParaRPr>
          </a:p>
          <a:p>
            <a:pPr rtl="0">
              <a:spcBef>
                <a:spcPts val="0"/>
              </a:spcBef>
              <a:spcAft>
                <a:spcPts val="0"/>
              </a:spcAft>
            </a:pPr>
            <a:r>
              <a:rPr lang="en-US" b="0" dirty="0">
                <a:effectLst/>
              </a:rPr>
              <a:t/>
            </a:r>
            <a:br>
              <a:rPr lang="en-US" b="0" dirty="0">
                <a:effectLst/>
              </a:rPr>
            </a:br>
            <a:r>
              <a:rPr lang="en-US" sz="1800" b="0" i="0" u="none" strike="noStrike" dirty="0">
                <a:solidFill>
                  <a:srgbClr val="000000"/>
                </a:solidFill>
                <a:effectLst/>
                <a:latin typeface="Arial" panose="020B0604020202020204" pitchFamily="34" charset="0"/>
              </a:rPr>
              <a:t>We don’t need to reinvent the wheel, humanities and liberal arts have been at this for decades (women and gender studies, ethnic studies)</a:t>
            </a:r>
            <a:endParaRPr lang="en-US" b="0" dirty="0">
              <a:effectLst/>
            </a:endParaRPr>
          </a:p>
          <a:p>
            <a:r>
              <a:rPr lang="en-US" dirty="0"/>
              <a:t/>
            </a:r>
            <a:br>
              <a:rPr lang="en-US" dirty="0"/>
            </a:b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Begins with faculty awareness and self-reflection on social position </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 Becomes the lens through which you view the world and spills over beyond the classroom into departmental meetings, research, and community service</a:t>
            </a:r>
            <a:endParaRPr lang="en-US" b="0" dirty="0">
              <a:effectLst/>
            </a:endParaRPr>
          </a:p>
          <a:p>
            <a:pPr rtl="0">
              <a:spcBef>
                <a:spcPts val="0"/>
              </a:spcBef>
              <a:spcAft>
                <a:spcPts val="0"/>
              </a:spcAft>
            </a:pPr>
            <a:r>
              <a:rPr lang="en-US" b="0" dirty="0">
                <a:effectLst/>
              </a:rPr>
              <a:t/>
            </a:r>
            <a:br>
              <a:rPr lang="en-US" b="0" dirty="0">
                <a:effectLst/>
              </a:rPr>
            </a:br>
            <a:r>
              <a:rPr lang="en-US" sz="1800" b="0" i="0" u="none" strike="noStrike" dirty="0">
                <a:solidFill>
                  <a:srgbClr val="000000"/>
                </a:solidFill>
                <a:effectLst/>
                <a:latin typeface="Arial" panose="020B0604020202020204" pitchFamily="34" charset="0"/>
              </a:rPr>
              <a:t>Leads to organizing efforts for institutional change</a:t>
            </a:r>
            <a:endParaRPr lang="en-US" b="0" dirty="0">
              <a:effectLst/>
            </a:endParaRPr>
          </a:p>
          <a:p>
            <a:pPr rtl="0">
              <a:spcBef>
                <a:spcPts val="0"/>
              </a:spcBef>
              <a:spcAft>
                <a:spcPts val="0"/>
              </a:spcAft>
            </a:pPr>
            <a:r>
              <a:rPr lang="en-US" b="0" dirty="0">
                <a:effectLst/>
              </a:rPr>
              <a:t/>
            </a:r>
            <a:br>
              <a:rPr lang="en-US" b="0" dirty="0">
                <a:effectLst/>
              </a:rPr>
            </a:br>
            <a:r>
              <a:rPr lang="en-US" sz="1800" b="0" i="0" u="none" strike="noStrike" dirty="0">
                <a:solidFill>
                  <a:srgbClr val="000000"/>
                </a:solidFill>
                <a:effectLst/>
                <a:latin typeface="Arial" panose="020B0604020202020204" pitchFamily="34" charset="0"/>
              </a:rPr>
              <a:t>NOT a ready made product that you can just drop into a course but a PROCESS</a:t>
            </a:r>
            <a:endParaRPr lang="en-US" b="0" dirty="0">
              <a:effectLst/>
            </a:endParaRPr>
          </a:p>
          <a:p>
            <a:r>
              <a:rPr lang="en-US" dirty="0"/>
              <a:t/>
            </a:r>
            <a:br>
              <a:rPr lang="en-US" dirty="0"/>
            </a:br>
            <a:endParaRPr lang="en-US" dirty="0"/>
          </a:p>
        </p:txBody>
      </p:sp>
      <p:sp>
        <p:nvSpPr>
          <p:cNvPr id="4" name="Slide Number Placeholder 3"/>
          <p:cNvSpPr>
            <a:spLocks noGrp="1"/>
          </p:cNvSpPr>
          <p:nvPr>
            <p:ph type="sldNum" sz="quarter" idx="5"/>
          </p:nvPr>
        </p:nvSpPr>
        <p:spPr/>
        <p:txBody>
          <a:bodyPr/>
          <a:lstStyle/>
          <a:p>
            <a:fld id="{4BE92B8F-CC5E-4994-AD55-7FA4176CD0A5}" type="slidenum">
              <a:rPr lang="en-US" smtClean="0"/>
              <a:t>9</a:t>
            </a:fld>
            <a:endParaRPr lang="en-US"/>
          </a:p>
        </p:txBody>
      </p:sp>
    </p:spTree>
    <p:extLst>
      <p:ext uri="{BB962C8B-B14F-4D97-AF65-F5344CB8AC3E}">
        <p14:creationId xmlns:p14="http://schemas.microsoft.com/office/powerpoint/2010/main" val="1926647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bd948bfe40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bd948bfe40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Not just identity but positionality</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Social position includes understanding that identities are not static...we possess both privileged and oppressed identities</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I need to understand my identities in broader context of power and privilege </a:t>
            </a:r>
            <a:endParaRPr lang="en-US" b="0" dirty="0">
              <a:effectLst/>
            </a:endParaRPr>
          </a:p>
          <a:p>
            <a:pPr rtl="0">
              <a:spcBef>
                <a:spcPts val="0"/>
              </a:spcBef>
              <a:spcAft>
                <a:spcPts val="0"/>
              </a:spcAft>
            </a:pPr>
            <a:r>
              <a:rPr lang="en-US" b="0" dirty="0">
                <a:effectLst/>
              </a:rPr>
              <a:t/>
            </a:r>
            <a:br>
              <a:rPr lang="en-US" b="0" dirty="0">
                <a:effectLst/>
              </a:rPr>
            </a:br>
            <a:r>
              <a:rPr lang="en-US" sz="1800" b="0" i="0" u="none" strike="noStrike" dirty="0">
                <a:solidFill>
                  <a:srgbClr val="000000"/>
                </a:solidFill>
                <a:effectLst/>
                <a:latin typeface="Arial" panose="020B0604020202020204" pitchFamily="34" charset="0"/>
              </a:rPr>
              <a:t>My socialization and the intersection of my identities can have an impact on my teaching, research and service</a:t>
            </a:r>
            <a:endParaRPr lang="en-US" b="0" dirty="0">
              <a:effectLst/>
            </a:endParaRPr>
          </a:p>
          <a:p>
            <a:pPr rtl="0">
              <a:spcBef>
                <a:spcPts val="0"/>
              </a:spcBef>
              <a:spcAft>
                <a:spcPts val="0"/>
              </a:spcAft>
            </a:pPr>
            <a:r>
              <a:rPr lang="en-US" b="0" dirty="0">
                <a:effectLst/>
              </a:rPr>
              <a:t/>
            </a:r>
            <a:br>
              <a:rPr lang="en-US" b="0" dirty="0">
                <a:effectLst/>
              </a:rPr>
            </a:br>
            <a:r>
              <a:rPr lang="en-US" sz="1800" b="0" i="0" u="none" strike="noStrike" dirty="0">
                <a:solidFill>
                  <a:srgbClr val="000000"/>
                </a:solidFill>
                <a:effectLst/>
                <a:latin typeface="Arial" panose="020B0604020202020204" pitchFamily="34" charset="0"/>
              </a:rPr>
              <a:t>Positionality statement for research proposals </a:t>
            </a:r>
            <a:endParaRPr lang="en-US" b="0" dirty="0">
              <a:effectLst/>
            </a:endParaRPr>
          </a:p>
          <a:p>
            <a:r>
              <a:rPr lang="en-US" dirty="0"/>
              <a:t/>
            </a:r>
            <a:br>
              <a:rPr lang="en-US" dirty="0"/>
            </a:b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117465"/>
            <a:ext cx="12188825" cy="740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2/23/2021</a:t>
            </a:fld>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7269" y="6245449"/>
            <a:ext cx="4120636" cy="484566"/>
          </a:xfrm>
          <a:prstGeom prst="rect">
            <a:avLst/>
          </a:prstGeom>
        </p:spPr>
      </p:pic>
    </p:spTree>
    <p:extLst>
      <p:ext uri="{BB962C8B-B14F-4D97-AF65-F5344CB8AC3E}">
        <p14:creationId xmlns:p14="http://schemas.microsoft.com/office/powerpoint/2010/main" val="432685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79130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rm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627630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573565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15380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910796"/>
            <a:ext cx="10972800" cy="1143000"/>
          </a:xfrm>
          <a:prstGeom prst="rect">
            <a:avLst/>
          </a:prstGeom>
        </p:spPr>
        <p:txBody>
          <a:bodyPr vert="horz"/>
          <a:lstStyle>
            <a:lvl1pPr>
              <a:defRPr sz="2800" b="1">
                <a:solidFill>
                  <a:schemeClr val="tx1">
                    <a:lumMod val="75000"/>
                    <a:lumOff val="25000"/>
                  </a:schemeClr>
                </a:solidFill>
              </a:defRPr>
            </a:lvl1pPr>
          </a:lstStyle>
          <a:p>
            <a:r>
              <a:rPr lang="en-US" dirty="0"/>
              <a:t>Click to edit Master title style</a:t>
            </a:r>
          </a:p>
        </p:txBody>
      </p:sp>
    </p:spTree>
    <p:extLst>
      <p:ext uri="{BB962C8B-B14F-4D97-AF65-F5344CB8AC3E}">
        <p14:creationId xmlns:p14="http://schemas.microsoft.com/office/powerpoint/2010/main" val="599254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2/23/2021</a:t>
            </a:fld>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extLst>
      <p:ext uri="{BB962C8B-B14F-4D97-AF65-F5344CB8AC3E}">
        <p14:creationId xmlns:p14="http://schemas.microsoft.com/office/powerpoint/2010/main" val="3067421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156101"/>
            <a:ext cx="12188825" cy="7018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2/23/2021</a:t>
            </a:fld>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7269" y="6264767"/>
            <a:ext cx="4120636" cy="484566"/>
          </a:xfrm>
          <a:prstGeom prst="rect">
            <a:avLst/>
          </a:prstGeom>
        </p:spPr>
      </p:pic>
    </p:spTree>
    <p:extLst>
      <p:ext uri="{BB962C8B-B14F-4D97-AF65-F5344CB8AC3E}">
        <p14:creationId xmlns:p14="http://schemas.microsoft.com/office/powerpoint/2010/main" val="2346489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2/23/2021</a:t>
            </a:fld>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239338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2/23/2021</a:t>
            </a:fld>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303466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2/23/2021</a:t>
            </a:fld>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746316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117465"/>
            <a:ext cx="12188825" cy="740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2/23/2021</a:t>
            </a:fld>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7269" y="6245449"/>
            <a:ext cx="4120636" cy="484566"/>
          </a:xfrm>
          <a:prstGeom prst="rect">
            <a:avLst/>
          </a:prstGeom>
        </p:spPr>
      </p:pic>
    </p:spTree>
    <p:extLst>
      <p:ext uri="{BB962C8B-B14F-4D97-AF65-F5344CB8AC3E}">
        <p14:creationId xmlns:p14="http://schemas.microsoft.com/office/powerpoint/2010/main" val="2565734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2/23/2021</a:t>
            </a:fld>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00599" y="6245470"/>
            <a:ext cx="2897055" cy="448702"/>
          </a:xfrm>
          <a:prstGeom prst="rect">
            <a:avLst/>
          </a:prstGeom>
        </p:spPr>
      </p:pic>
    </p:spTree>
    <p:extLst>
      <p:ext uri="{BB962C8B-B14F-4D97-AF65-F5344CB8AC3E}">
        <p14:creationId xmlns:p14="http://schemas.microsoft.com/office/powerpoint/2010/main" val="3350634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4896475"/>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749065"/>
            <a:ext cx="10113264" cy="558189"/>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2/23/2021</a:t>
            </a:fld>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66162" y="6340344"/>
            <a:ext cx="4120636" cy="484566"/>
          </a:xfrm>
          <a:prstGeom prst="rect">
            <a:avLst/>
          </a:prstGeom>
        </p:spPr>
      </p:pic>
    </p:spTree>
    <p:extLst>
      <p:ext uri="{BB962C8B-B14F-4D97-AF65-F5344CB8AC3E}">
        <p14:creationId xmlns:p14="http://schemas.microsoft.com/office/powerpoint/2010/main" val="1857999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220496"/>
            <a:ext cx="12192000" cy="6375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2/23/2021</a:t>
            </a:fld>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066162" y="6340344"/>
            <a:ext cx="4120636" cy="484566"/>
          </a:xfrm>
          <a:prstGeom prst="rect">
            <a:avLst/>
          </a:prstGeom>
        </p:spPr>
      </p:pic>
    </p:spTree>
    <p:extLst>
      <p:ext uri="{BB962C8B-B14F-4D97-AF65-F5344CB8AC3E}">
        <p14:creationId xmlns:p14="http://schemas.microsoft.com/office/powerpoint/2010/main" val="313938817"/>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anica.sumpter@utexas.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utexas.box.com/s/x6smfw05jgewigq4hgryl52dlfc3355z"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s://www.huffpost.com/entry/disability-language-work_l_5f85d522c5b681f7da1c3839"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blackmamasatx.com/" TargetMode="External"/><Relationship Id="rId5" Type="http://schemas.openxmlformats.org/officeDocument/2006/relationships/hyperlink" Target="https://youtu.be/qp0HIF3SfI4" TargetMode="External"/><Relationship Id="rId4" Type="http://schemas.openxmlformats.org/officeDocument/2006/relationships/hyperlink" Target="https://www.nationalseedproject.org/Key-SEED-Texts/curriculum-as-window-and-mirror"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hyperlink" Target="https://en.wikipedia.org/wiki/International_Symbol_of_Access" TargetMode="External"/><Relationship Id="rId3" Type="http://schemas.openxmlformats.org/officeDocument/2006/relationships/image" Target="../media/image5.png"/><Relationship Id="rId7" Type="http://schemas.openxmlformats.org/officeDocument/2006/relationships/image" Target="../media/image7.JPG"/><Relationship Id="rId12" Type="http://schemas.openxmlformats.org/officeDocument/2006/relationships/image" Target="../media/image10.png"/><Relationship Id="rId2" Type="http://schemas.openxmlformats.org/officeDocument/2006/relationships/notesSlide" Target="../notesSlides/notesSlide3.xml"/><Relationship Id="rId16" Type="http://schemas.openxmlformats.org/officeDocument/2006/relationships/hyperlink" Target="http://108zenbooks.com/2011/10/24/blind-spot-a-pilgrimage" TargetMode="External"/><Relationship Id="rId1" Type="http://schemas.openxmlformats.org/officeDocument/2006/relationships/slideLayout" Target="../slideLayouts/slideLayout14.xml"/><Relationship Id="rId6" Type="http://schemas.openxmlformats.org/officeDocument/2006/relationships/hyperlink" Target="https://creativecommons.org/licenses/by-nc/3.0/" TargetMode="External"/><Relationship Id="rId11" Type="http://schemas.openxmlformats.org/officeDocument/2006/relationships/hyperlink" Target="https://creativecommons.org/licenses/by-nc-nd/3.0/" TargetMode="External"/><Relationship Id="rId5" Type="http://schemas.openxmlformats.org/officeDocument/2006/relationships/hyperlink" Target="http://missingmythyroid.blogspot.com/2011/06/good-bad-and-ugly-part-2-of-lengthy.html" TargetMode="External"/><Relationship Id="rId15" Type="http://schemas.openxmlformats.org/officeDocument/2006/relationships/image" Target="../media/image11.jpg"/><Relationship Id="rId10" Type="http://schemas.openxmlformats.org/officeDocument/2006/relationships/hyperlink" Target="https://godandson.wordpress.com/2012/08/18/fished-in/" TargetMode="External"/><Relationship Id="rId4" Type="http://schemas.openxmlformats.org/officeDocument/2006/relationships/image" Target="../media/image6.jpeg"/><Relationship Id="rId9" Type="http://schemas.openxmlformats.org/officeDocument/2006/relationships/image" Target="../media/image9.jpg"/><Relationship Id="rId14" Type="http://schemas.openxmlformats.org/officeDocument/2006/relationships/hyperlink" Target="https://creativecommons.org/licenses/by-sa/3.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creativecommons.org/licenses/by-sa/3.0/" TargetMode="External"/><Relationship Id="rId5" Type="http://schemas.openxmlformats.org/officeDocument/2006/relationships/hyperlink" Target="http://physics.stackexchange.com/questions/245214/what-are-gravitational-waves-made-of" TargetMode="External"/><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415611" y="992767"/>
            <a:ext cx="11360800" cy="2736800"/>
          </a:xfrm>
          <a:prstGeom prst="rect">
            <a:avLst/>
          </a:prstGeom>
        </p:spPr>
        <p:txBody>
          <a:bodyPr spcFirstLastPara="1" vert="horz" wrap="square" lIns="121900" tIns="121900" rIns="121900" bIns="121900" rtlCol="0" anchor="b" anchorCtr="0">
            <a:normAutofit/>
          </a:bodyPr>
          <a:lstStyle/>
          <a:p>
            <a:pPr algn="ctr">
              <a:spcBef>
                <a:spcPts val="0"/>
              </a:spcBef>
              <a:buClr>
                <a:schemeClr val="dk1"/>
              </a:buClr>
              <a:buSzPts val="1100"/>
            </a:pPr>
            <a:r>
              <a:rPr lang="en"/>
              <a:t>Anti-Racist</a:t>
            </a:r>
            <a:endParaRPr/>
          </a:p>
          <a:p>
            <a:pPr algn="ctr">
              <a:spcBef>
                <a:spcPts val="0"/>
              </a:spcBef>
            </a:pPr>
            <a:r>
              <a:rPr lang="en"/>
              <a:t>Pedagogy &amp; Praxis</a:t>
            </a:r>
            <a:endParaRPr/>
          </a:p>
        </p:txBody>
      </p:sp>
      <p:sp>
        <p:nvSpPr>
          <p:cNvPr id="55" name="Google Shape;55;p13"/>
          <p:cNvSpPr txBox="1">
            <a:spLocks noGrp="1"/>
          </p:cNvSpPr>
          <p:nvPr>
            <p:ph type="subTitle" idx="1"/>
          </p:nvPr>
        </p:nvSpPr>
        <p:spPr>
          <a:xfrm>
            <a:off x="415600" y="3778833"/>
            <a:ext cx="11360800" cy="2282000"/>
          </a:xfrm>
          <a:prstGeom prst="rect">
            <a:avLst/>
          </a:prstGeom>
        </p:spPr>
        <p:txBody>
          <a:bodyPr spcFirstLastPara="1" vert="horz" wrap="square" lIns="121900" tIns="121900" rIns="121900" bIns="121900" rtlCol="0" anchor="t" anchorCtr="0">
            <a:noAutofit/>
          </a:bodyPr>
          <a:lstStyle/>
          <a:p>
            <a:pPr algn="ctr">
              <a:lnSpc>
                <a:spcPct val="80000"/>
              </a:lnSpc>
              <a:spcBef>
                <a:spcPts val="1333"/>
              </a:spcBef>
              <a:spcAft>
                <a:spcPts val="0"/>
              </a:spcAft>
              <a:buClr>
                <a:schemeClr val="dk1"/>
              </a:buClr>
              <a:buSzPts val="275"/>
            </a:pPr>
            <a:r>
              <a:rPr lang="en" sz="2133">
                <a:solidFill>
                  <a:schemeClr val="dk1"/>
                </a:solidFill>
                <a:latin typeface="Calibri"/>
                <a:ea typeface="Calibri"/>
                <a:cs typeface="Calibri"/>
                <a:sym typeface="Calibri"/>
              </a:rPr>
              <a:t>Danica Sumpter, PhD, RN</a:t>
            </a:r>
            <a:endParaRPr sz="2133">
              <a:solidFill>
                <a:schemeClr val="dk1"/>
              </a:solidFill>
              <a:latin typeface="Calibri"/>
              <a:ea typeface="Calibri"/>
              <a:cs typeface="Calibri"/>
              <a:sym typeface="Calibri"/>
            </a:endParaRPr>
          </a:p>
          <a:p>
            <a:pPr algn="ctr">
              <a:lnSpc>
                <a:spcPct val="80000"/>
              </a:lnSpc>
              <a:spcBef>
                <a:spcPts val="1333"/>
              </a:spcBef>
              <a:spcAft>
                <a:spcPts val="0"/>
              </a:spcAft>
              <a:buClr>
                <a:schemeClr val="dk1"/>
              </a:buClr>
              <a:buSzPts val="275"/>
            </a:pPr>
            <a:r>
              <a:rPr lang="en" sz="2133">
                <a:solidFill>
                  <a:schemeClr val="dk1"/>
                </a:solidFill>
                <a:latin typeface="Calibri"/>
                <a:ea typeface="Calibri"/>
                <a:cs typeface="Calibri"/>
                <a:sym typeface="Calibri"/>
              </a:rPr>
              <a:t>The University of Texas at Austin School of Nursing</a:t>
            </a:r>
            <a:endParaRPr sz="2133">
              <a:solidFill>
                <a:schemeClr val="dk1"/>
              </a:solidFill>
              <a:latin typeface="Calibri"/>
              <a:ea typeface="Calibri"/>
              <a:cs typeface="Calibri"/>
              <a:sym typeface="Calibri"/>
            </a:endParaRPr>
          </a:p>
          <a:p>
            <a:pPr algn="ctr">
              <a:lnSpc>
                <a:spcPct val="80000"/>
              </a:lnSpc>
              <a:spcBef>
                <a:spcPts val="1333"/>
              </a:spcBef>
              <a:spcAft>
                <a:spcPts val="0"/>
              </a:spcAft>
              <a:buSzPts val="275"/>
            </a:pPr>
            <a:r>
              <a:rPr lang="en" sz="2133" u="sng">
                <a:solidFill>
                  <a:schemeClr val="hlink"/>
                </a:solidFill>
                <a:latin typeface="Calibri"/>
                <a:ea typeface="Calibri"/>
                <a:cs typeface="Calibri"/>
                <a:sym typeface="Calibri"/>
                <a:hlinkClick r:id="rId3"/>
              </a:rPr>
              <a:t>danica.sumpter@utexas.edu</a:t>
            </a:r>
            <a:endParaRPr sz="2133">
              <a:solidFill>
                <a:schemeClr val="dk1"/>
              </a:solidFill>
              <a:latin typeface="Calibri"/>
              <a:ea typeface="Calibri"/>
              <a:cs typeface="Calibri"/>
              <a:sym typeface="Calibri"/>
            </a:endParaRPr>
          </a:p>
          <a:p>
            <a:pPr algn="ctr">
              <a:lnSpc>
                <a:spcPct val="80000"/>
              </a:lnSpc>
              <a:spcBef>
                <a:spcPts val="1333"/>
              </a:spcBef>
              <a:spcAft>
                <a:spcPts val="0"/>
              </a:spcAft>
              <a:buClr>
                <a:schemeClr val="dk1"/>
              </a:buClr>
              <a:buSzPts val="275"/>
            </a:pPr>
            <a:r>
              <a:rPr lang="en" sz="2133">
                <a:solidFill>
                  <a:schemeClr val="dk1"/>
                </a:solidFill>
                <a:latin typeface="Calibri"/>
                <a:ea typeface="Calibri"/>
                <a:cs typeface="Calibri"/>
                <a:sym typeface="Calibri"/>
              </a:rPr>
              <a:t>February 24, 2021</a:t>
            </a:r>
            <a:endParaRPr sz="2133">
              <a:solidFill>
                <a:schemeClr val="dk1"/>
              </a:solidFill>
              <a:latin typeface="Calibri"/>
              <a:ea typeface="Calibri"/>
              <a:cs typeface="Calibri"/>
              <a:sym typeface="Calibri"/>
            </a:endParaRPr>
          </a:p>
          <a:p>
            <a:pPr algn="ctr">
              <a:spcBef>
                <a:spcPts val="0"/>
              </a:spcBef>
              <a:spcAft>
                <a:spcPts val="0"/>
              </a:spcAft>
              <a:buSzPts val="275"/>
            </a:pPr>
            <a:endParaRPr sz="1333"/>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0"/>
          <p:cNvSpPr txBox="1">
            <a:spLocks noGrp="1"/>
          </p:cNvSpPr>
          <p:nvPr>
            <p:ph type="title"/>
          </p:nvPr>
        </p:nvSpPr>
        <p:spPr>
          <a:xfrm>
            <a:off x="1097280" y="286603"/>
            <a:ext cx="10058400" cy="1450757"/>
          </a:xfrm>
        </p:spPr>
        <p:txBody>
          <a:bodyPr spcFirstLastPara="1" vert="horz" lIns="121900" tIns="121900" rIns="121900" bIns="121900" rtlCol="0" anchor="b" anchorCtr="0">
            <a:normAutofit/>
          </a:bodyPr>
          <a:lstStyle/>
          <a:p>
            <a:pPr>
              <a:buSzPts val="990"/>
            </a:pPr>
            <a:r>
              <a:rPr lang="en-US"/>
              <a:t>What’s your 20?</a:t>
            </a:r>
          </a:p>
        </p:txBody>
      </p:sp>
      <p:sp>
        <p:nvSpPr>
          <p:cNvPr id="102" name="Google Shape;102;p20"/>
          <p:cNvSpPr txBox="1">
            <a:spLocks noGrp="1"/>
          </p:cNvSpPr>
          <p:nvPr>
            <p:ph sz="half" idx="1"/>
          </p:nvPr>
        </p:nvSpPr>
        <p:spPr>
          <a:xfrm>
            <a:off x="1097279" y="1845734"/>
            <a:ext cx="4937760" cy="4023360"/>
          </a:xfrm>
        </p:spPr>
        <p:txBody>
          <a:bodyPr spcFirstLastPara="1" vert="horz" lIns="121900" tIns="121900" rIns="121900" bIns="121900" rtlCol="0" anchorCtr="0">
            <a:normAutofit/>
          </a:bodyPr>
          <a:lstStyle/>
          <a:p>
            <a:pPr marL="0" indent="0">
              <a:spcBef>
                <a:spcPts val="1333"/>
              </a:spcBef>
              <a:buClr>
                <a:schemeClr val="dk1"/>
              </a:buClr>
              <a:buSzPts val="1100"/>
              <a:buNone/>
            </a:pPr>
            <a:r>
              <a:rPr lang="en-US" dirty="0"/>
              <a:t>Positionality…not just identity</a:t>
            </a:r>
          </a:p>
          <a:p>
            <a:pPr marL="0" indent="0">
              <a:spcBef>
                <a:spcPts val="1333"/>
              </a:spcBef>
              <a:buClr>
                <a:schemeClr val="dk1"/>
              </a:buClr>
              <a:buSzPts val="1100"/>
              <a:buNone/>
            </a:pPr>
            <a:r>
              <a:rPr lang="en-US" dirty="0"/>
              <a:t>Intersectionality</a:t>
            </a:r>
          </a:p>
          <a:p>
            <a:pPr marL="0" indent="0">
              <a:spcAft>
                <a:spcPts val="1600"/>
              </a:spcAft>
              <a:buNone/>
            </a:pPr>
            <a:r>
              <a:rPr lang="en-US" dirty="0">
                <a:hlinkClick r:id="rId3"/>
              </a:rPr>
              <a:t>Power and privilege profile</a:t>
            </a:r>
            <a:endParaRPr lang="en-US" dirty="0"/>
          </a:p>
        </p:txBody>
      </p:sp>
      <p:pic>
        <p:nvPicPr>
          <p:cNvPr id="103" name="Google Shape;103;p20"/>
          <p:cNvPicPr preferRelativeResize="0"/>
          <p:nvPr/>
        </p:nvPicPr>
        <p:blipFill>
          <a:blip r:embed="rId4"/>
          <a:stretch>
            <a:fillRect/>
          </a:stretch>
        </p:blipFill>
        <p:spPr>
          <a:xfrm>
            <a:off x="6476163" y="1845735"/>
            <a:ext cx="4421274" cy="402336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1"/>
          <p:cNvSpPr txBox="1">
            <a:spLocks noGrp="1"/>
          </p:cNvSpPr>
          <p:nvPr>
            <p:ph type="title"/>
          </p:nvPr>
        </p:nvSpPr>
        <p:spPr>
          <a:xfrm>
            <a:off x="1097280" y="286603"/>
            <a:ext cx="10058400" cy="1450757"/>
          </a:xfrm>
        </p:spPr>
        <p:txBody>
          <a:bodyPr spcFirstLastPara="1" vert="horz" lIns="121900" tIns="121900" rIns="121900" bIns="121900" rtlCol="0" anchor="b" anchorCtr="0">
            <a:normAutofit/>
          </a:bodyPr>
          <a:lstStyle/>
          <a:p>
            <a:r>
              <a:rPr lang="en"/>
              <a:t>Anti-Racist Praxis</a:t>
            </a:r>
            <a:endParaRPr/>
          </a:p>
        </p:txBody>
      </p:sp>
      <p:sp>
        <p:nvSpPr>
          <p:cNvPr id="109" name="Google Shape;109;p21"/>
          <p:cNvSpPr txBox="1">
            <a:spLocks noGrp="1"/>
          </p:cNvSpPr>
          <p:nvPr>
            <p:ph idx="1"/>
          </p:nvPr>
        </p:nvSpPr>
        <p:spPr>
          <a:xfrm>
            <a:off x="1097280" y="1845734"/>
            <a:ext cx="10058400" cy="4023360"/>
          </a:xfrm>
        </p:spPr>
        <p:txBody>
          <a:bodyPr spcFirstLastPara="1" vert="horz" lIns="121900" tIns="121900" rIns="121900" bIns="121900" rtlCol="0" anchorCtr="0">
            <a:normAutofit/>
          </a:bodyPr>
          <a:lstStyle/>
          <a:p>
            <a:pPr marL="0" indent="0">
              <a:spcBef>
                <a:spcPts val="1333"/>
              </a:spcBef>
              <a:buClr>
                <a:schemeClr val="dk1"/>
              </a:buClr>
              <a:buSzPct val="39285"/>
              <a:buNone/>
            </a:pPr>
            <a:r>
              <a:rPr lang="en-US"/>
              <a:t>Challenge </a:t>
            </a:r>
            <a:r>
              <a:rPr lang="en-US" u="sng"/>
              <a:t>assumptions</a:t>
            </a:r>
            <a:r>
              <a:rPr lang="en-US"/>
              <a:t> and foster students’ critical analysis skills</a:t>
            </a:r>
          </a:p>
          <a:p>
            <a:pPr marL="0" indent="0">
              <a:spcBef>
                <a:spcPts val="1333"/>
              </a:spcBef>
              <a:buClr>
                <a:schemeClr val="dk1"/>
              </a:buClr>
              <a:buSzPct val="39285"/>
              <a:buNone/>
            </a:pPr>
            <a:r>
              <a:rPr lang="en-US"/>
              <a:t>Develop students’ awareness of their social positions</a:t>
            </a:r>
          </a:p>
          <a:p>
            <a:pPr marL="0" indent="0">
              <a:spcBef>
                <a:spcPts val="1333"/>
              </a:spcBef>
              <a:buClr>
                <a:schemeClr val="dk1"/>
              </a:buClr>
              <a:buSzPct val="39285"/>
              <a:buNone/>
            </a:pPr>
            <a:r>
              <a:rPr lang="en-US"/>
              <a:t>De-center authority in the “classroom” and have students take responsibility for their learning process</a:t>
            </a:r>
          </a:p>
          <a:p>
            <a:pPr marL="0" indent="0">
              <a:spcBef>
                <a:spcPts val="1333"/>
              </a:spcBef>
              <a:buClr>
                <a:schemeClr val="dk1"/>
              </a:buClr>
              <a:buSzPct val="39285"/>
              <a:buNone/>
            </a:pPr>
            <a:r>
              <a:rPr lang="en-US"/>
              <a:t>Empower students to apply theory to practice</a:t>
            </a:r>
          </a:p>
          <a:p>
            <a:pPr marL="0" indent="0">
              <a:spcBef>
                <a:spcPts val="1333"/>
              </a:spcBef>
              <a:buClr>
                <a:schemeClr val="dk1"/>
              </a:buClr>
              <a:buSzPct val="39285"/>
              <a:buNone/>
            </a:pPr>
            <a:r>
              <a:rPr lang="en-US"/>
              <a:t>Create a sense of community in the ‘classroom’ for collaborative learning</a:t>
            </a:r>
          </a:p>
          <a:p>
            <a:pPr marL="0" indent="0">
              <a:spcAft>
                <a:spcPts val="1600"/>
              </a:spcAft>
              <a:buNone/>
            </a:pPr>
            <a:r>
              <a:rPr lang="en-US"/>
              <a:t>**Focus on the </a:t>
            </a:r>
            <a:r>
              <a:rPr lang="en-US" u="sng"/>
              <a:t>PROCESS </a:t>
            </a:r>
            <a:r>
              <a:rPr lang="en-US"/>
              <a:t>of learning and not prescribed </a:t>
            </a:r>
            <a:r>
              <a:rPr lang="en-US" u="sng"/>
              <a:t>outcomes</a:t>
            </a:r>
            <a:endParaRPr u="sng"/>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2"/>
          <p:cNvSpPr txBox="1">
            <a:spLocks noGrp="1"/>
          </p:cNvSpPr>
          <p:nvPr>
            <p:ph type="title"/>
          </p:nvPr>
        </p:nvSpPr>
        <p:spPr>
          <a:xfrm>
            <a:off x="1097280" y="286603"/>
            <a:ext cx="10058400" cy="1450757"/>
          </a:xfrm>
        </p:spPr>
        <p:txBody>
          <a:bodyPr spcFirstLastPara="1" vert="horz" lIns="121900" tIns="121900" rIns="121900" bIns="121900" rtlCol="0" anchor="b" anchorCtr="0">
            <a:normAutofit/>
          </a:bodyPr>
          <a:lstStyle/>
          <a:p>
            <a:r>
              <a:rPr lang="en"/>
              <a:t>What does that look like...</a:t>
            </a:r>
            <a:endParaRPr/>
          </a:p>
        </p:txBody>
      </p:sp>
      <p:sp>
        <p:nvSpPr>
          <p:cNvPr id="116" name="Google Shape;116;p22"/>
          <p:cNvSpPr txBox="1">
            <a:spLocks noGrp="1"/>
          </p:cNvSpPr>
          <p:nvPr>
            <p:ph sz="half" idx="1"/>
          </p:nvPr>
        </p:nvSpPr>
        <p:spPr>
          <a:xfrm>
            <a:off x="6022207" y="1936605"/>
            <a:ext cx="4937760" cy="4023360"/>
          </a:xfrm>
        </p:spPr>
        <p:txBody>
          <a:bodyPr spcFirstLastPara="1" vert="horz" lIns="121900" tIns="121900" rIns="121900" bIns="121900" rtlCol="0" anchorCtr="0">
            <a:normAutofit/>
          </a:bodyPr>
          <a:lstStyle/>
          <a:p>
            <a:pPr marL="0" indent="0">
              <a:spcBef>
                <a:spcPts val="1333"/>
              </a:spcBef>
              <a:buClr>
                <a:schemeClr val="dk1"/>
              </a:buClr>
              <a:buSzPct val="50000"/>
              <a:buNone/>
            </a:pPr>
            <a:r>
              <a:rPr lang="en-US" dirty="0"/>
              <a:t>Co-created “community agreement” based on hopes and fears (1,2,3)</a:t>
            </a:r>
          </a:p>
          <a:p>
            <a:pPr marL="0" indent="0">
              <a:spcBef>
                <a:spcPts val="1333"/>
              </a:spcBef>
              <a:buClr>
                <a:schemeClr val="dk1"/>
              </a:buClr>
              <a:buSzPct val="50000"/>
              <a:buNone/>
            </a:pPr>
            <a:r>
              <a:rPr lang="en-US" dirty="0"/>
              <a:t>Reading </a:t>
            </a:r>
            <a:r>
              <a:rPr lang="en-US" dirty="0" err="1"/>
              <a:t>Arao</a:t>
            </a:r>
            <a:r>
              <a:rPr lang="en-US" dirty="0"/>
              <a:t> &amp; Clemens and Leonardo &amp; Porter to critique assumptions of safety and violence using Hypothes.is (1,3,4,5)</a:t>
            </a:r>
          </a:p>
          <a:p>
            <a:pPr marL="0" indent="0">
              <a:spcBef>
                <a:spcPts val="1333"/>
              </a:spcBef>
              <a:buClr>
                <a:schemeClr val="dk1"/>
              </a:buClr>
              <a:buSzPct val="50000"/>
              <a:buNone/>
            </a:pPr>
            <a:r>
              <a:rPr lang="en-US" dirty="0"/>
              <a:t>Authors of color, counternarratives (1,4,5)</a:t>
            </a:r>
          </a:p>
          <a:p>
            <a:pPr marL="0" indent="0">
              <a:spcBef>
                <a:spcPts val="1333"/>
              </a:spcBef>
              <a:buClr>
                <a:schemeClr val="dk1"/>
              </a:buClr>
              <a:buSzPct val="50000"/>
              <a:buNone/>
            </a:pPr>
            <a:r>
              <a:rPr lang="en-US" dirty="0"/>
              <a:t>Racial identity development and pedagogy of discomfort to make the invisible visible (1,4,5)</a:t>
            </a:r>
          </a:p>
          <a:p>
            <a:pPr marL="0" indent="0">
              <a:spcAft>
                <a:spcPts val="1600"/>
              </a:spcAft>
              <a:buNone/>
            </a:pPr>
            <a:endParaRPr dirty="0"/>
          </a:p>
        </p:txBody>
      </p:sp>
      <p:sp>
        <p:nvSpPr>
          <p:cNvPr id="115" name="Google Shape;115;p22"/>
          <p:cNvSpPr txBox="1">
            <a:spLocks noGrp="1"/>
          </p:cNvSpPr>
          <p:nvPr>
            <p:ph sz="half" idx="2"/>
          </p:nvPr>
        </p:nvSpPr>
        <p:spPr>
          <a:xfrm>
            <a:off x="973756" y="1886713"/>
            <a:ext cx="4937760" cy="4023360"/>
          </a:xfrm>
        </p:spPr>
        <p:txBody>
          <a:bodyPr spcFirstLastPara="1" vert="horz" lIns="121900" tIns="121900" rIns="121900" bIns="121900" rtlCol="0" anchorCtr="0">
            <a:normAutofit/>
          </a:bodyPr>
          <a:lstStyle/>
          <a:p>
            <a:pPr marL="457200" indent="-457200">
              <a:spcBef>
                <a:spcPts val="1333"/>
              </a:spcBef>
              <a:buClr>
                <a:schemeClr val="dk1"/>
              </a:buClr>
              <a:buSzPct val="100000"/>
              <a:buFont typeface="+mj-lt"/>
              <a:buAutoNum type="arabicPeriod"/>
            </a:pPr>
            <a:r>
              <a:rPr lang="en-US" sz="1900" dirty="0"/>
              <a:t>Challenge assumptions and foster students’ critical analysis skills</a:t>
            </a:r>
          </a:p>
          <a:p>
            <a:pPr marL="457200" indent="-457200">
              <a:buClr>
                <a:schemeClr val="dk1"/>
              </a:buClr>
              <a:buSzPct val="100000"/>
              <a:buFont typeface="+mj-lt"/>
              <a:buAutoNum type="arabicPeriod"/>
            </a:pPr>
            <a:r>
              <a:rPr lang="en-US" sz="1900" dirty="0"/>
              <a:t>De-center authority in the “classroom” and have students take responsibility for their learning process</a:t>
            </a:r>
          </a:p>
          <a:p>
            <a:pPr marL="457200" indent="-457200">
              <a:buClr>
                <a:schemeClr val="dk1"/>
              </a:buClr>
              <a:buSzPct val="100000"/>
              <a:buFont typeface="+mj-lt"/>
              <a:buAutoNum type="arabicPeriod"/>
            </a:pPr>
            <a:r>
              <a:rPr lang="en-US" sz="1900" dirty="0"/>
              <a:t>Create a sense of community in the ‘classroom’ for collaborative learning</a:t>
            </a:r>
          </a:p>
          <a:p>
            <a:pPr marL="457200" indent="-457200">
              <a:buClr>
                <a:schemeClr val="dk1"/>
              </a:buClr>
              <a:buSzPct val="100000"/>
              <a:buFont typeface="+mj-lt"/>
              <a:buAutoNum type="arabicPeriod"/>
            </a:pPr>
            <a:r>
              <a:rPr lang="en-US" sz="1900" dirty="0"/>
              <a:t>Develop students’ awareness of their social positions</a:t>
            </a:r>
          </a:p>
          <a:p>
            <a:pPr marL="457200" indent="-457200">
              <a:buClr>
                <a:schemeClr val="dk1"/>
              </a:buClr>
              <a:buSzPct val="100000"/>
              <a:buFont typeface="+mj-lt"/>
              <a:buAutoNum type="arabicPeriod"/>
            </a:pPr>
            <a:r>
              <a:rPr lang="en-US" sz="1900" dirty="0"/>
              <a:t>Empower students to apply theory to practice</a:t>
            </a:r>
          </a:p>
          <a:p>
            <a:pPr marL="0" indent="0">
              <a:spcAft>
                <a:spcPts val="1600"/>
              </a:spcAft>
              <a:buNone/>
            </a:pPr>
            <a:endParaRPr lang="en-US" sz="19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5261F4-3B32-4644-9022-218782344CF9}"/>
              </a:ext>
            </a:extLst>
          </p:cNvPr>
          <p:cNvSpPr>
            <a:spLocks noGrp="1"/>
          </p:cNvSpPr>
          <p:nvPr>
            <p:ph type="title"/>
          </p:nvPr>
        </p:nvSpPr>
        <p:spPr/>
        <p:txBody>
          <a:bodyPr/>
          <a:lstStyle/>
          <a:p>
            <a:r>
              <a:rPr lang="en-US" dirty="0"/>
              <a:t>Hypothes.is annotation</a:t>
            </a:r>
          </a:p>
        </p:txBody>
      </p:sp>
      <p:sp>
        <p:nvSpPr>
          <p:cNvPr id="7" name="Text Placeholder 6">
            <a:extLst>
              <a:ext uri="{FF2B5EF4-FFF2-40B4-BE49-F238E27FC236}">
                <a16:creationId xmlns:a16="http://schemas.microsoft.com/office/drawing/2014/main" id="{1FE6924C-C9C1-4944-BFD5-913092F650BC}"/>
              </a:ext>
            </a:extLst>
          </p:cNvPr>
          <p:cNvSpPr>
            <a:spLocks noGrp="1"/>
          </p:cNvSpPr>
          <p:nvPr>
            <p:ph type="body" sz="half" idx="2"/>
          </p:nvPr>
        </p:nvSpPr>
        <p:spPr/>
        <p:txBody>
          <a:bodyPr/>
          <a:lstStyle/>
          <a:p>
            <a:r>
              <a:rPr lang="en-US" dirty="0"/>
              <a:t>As a community building tool</a:t>
            </a:r>
          </a:p>
        </p:txBody>
      </p:sp>
      <p:pic>
        <p:nvPicPr>
          <p:cNvPr id="1026" name="Picture 2">
            <a:extLst>
              <a:ext uri="{FF2B5EF4-FFF2-40B4-BE49-F238E27FC236}">
                <a16:creationId xmlns:a16="http://schemas.microsoft.com/office/drawing/2014/main" id="{16034F65-E26C-4E57-9384-E7218EEA3B52}"/>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14167" b="1416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9AA6F88C-A613-4AA6-82FB-37D146F7D70D}"/>
              </a:ext>
            </a:extLst>
          </p:cNvPr>
          <p:cNvSpPr/>
          <p:nvPr/>
        </p:nvSpPr>
        <p:spPr>
          <a:xfrm>
            <a:off x="8895347" y="866274"/>
            <a:ext cx="890337" cy="14437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426B0F-3765-45D4-AB71-827F20FFE05A}"/>
              </a:ext>
            </a:extLst>
          </p:cNvPr>
          <p:cNvSpPr/>
          <p:nvPr/>
        </p:nvSpPr>
        <p:spPr>
          <a:xfrm>
            <a:off x="8895347" y="2313159"/>
            <a:ext cx="890337" cy="14437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614B92E-FAE1-4935-AA03-549B6A26E31B}"/>
              </a:ext>
            </a:extLst>
          </p:cNvPr>
          <p:cNvSpPr/>
          <p:nvPr/>
        </p:nvSpPr>
        <p:spPr>
          <a:xfrm>
            <a:off x="8915399" y="4154906"/>
            <a:ext cx="890337" cy="14437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3821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3"/>
          <p:cNvSpPr txBox="1">
            <a:spLocks noGrp="1"/>
          </p:cNvSpPr>
          <p:nvPr>
            <p:ph type="title"/>
          </p:nvPr>
        </p:nvSpPr>
        <p:spPr>
          <a:xfrm>
            <a:off x="1097280" y="286603"/>
            <a:ext cx="10058400" cy="1450757"/>
          </a:xfrm>
        </p:spPr>
        <p:txBody>
          <a:bodyPr spcFirstLastPara="1" vert="horz" lIns="121900" tIns="121900" rIns="121900" bIns="121900" rtlCol="0" anchor="b" anchorCtr="0">
            <a:normAutofit/>
          </a:bodyPr>
          <a:lstStyle/>
          <a:p>
            <a:r>
              <a:rPr lang="en"/>
              <a:t>What if my course isn’t about race?</a:t>
            </a:r>
            <a:endParaRPr/>
          </a:p>
        </p:txBody>
      </p:sp>
      <p:sp>
        <p:nvSpPr>
          <p:cNvPr id="122" name="Google Shape;122;p23"/>
          <p:cNvSpPr txBox="1">
            <a:spLocks noGrp="1"/>
          </p:cNvSpPr>
          <p:nvPr>
            <p:ph idx="1"/>
          </p:nvPr>
        </p:nvSpPr>
        <p:spPr>
          <a:xfrm>
            <a:off x="1097280" y="1845734"/>
            <a:ext cx="10058400" cy="4023360"/>
          </a:xfrm>
        </p:spPr>
        <p:txBody>
          <a:bodyPr spcFirstLastPara="1" vert="horz" lIns="121900" tIns="121900" rIns="121900" bIns="121900" rtlCol="0" anchorCtr="0">
            <a:normAutofit/>
          </a:bodyPr>
          <a:lstStyle/>
          <a:p>
            <a:pPr marL="0" indent="0">
              <a:buNone/>
            </a:pPr>
            <a:r>
              <a:rPr lang="en-US" sz="1700" dirty="0"/>
              <a:t>What is the political, historical, economical context surrounding the development of your discipline? </a:t>
            </a:r>
          </a:p>
          <a:p>
            <a:pPr marL="0" indent="0">
              <a:spcBef>
                <a:spcPts val="1600"/>
              </a:spcBef>
              <a:buNone/>
            </a:pPr>
            <a:r>
              <a:rPr lang="en-US" sz="1700" dirty="0"/>
              <a:t>What was the context of the US/world when your discipline was developed? </a:t>
            </a:r>
          </a:p>
          <a:p>
            <a:pPr marL="0" indent="0">
              <a:spcBef>
                <a:spcPts val="1600"/>
              </a:spcBef>
              <a:buNone/>
            </a:pPr>
            <a:r>
              <a:rPr lang="en-US" sz="1700" dirty="0"/>
              <a:t>Which theories, research methods, and paradigms became legitimized...which did not?</a:t>
            </a:r>
          </a:p>
          <a:p>
            <a:pPr marL="0" indent="0">
              <a:spcBef>
                <a:spcPts val="1600"/>
              </a:spcBef>
              <a:buNone/>
            </a:pPr>
            <a:r>
              <a:rPr lang="en-US" sz="1700" dirty="0"/>
              <a:t>Who was involved in the creation and perpetuation of the discipline? Who had access to the discipline and its knowledge? Who was excluded and why? What is the consequence?</a:t>
            </a:r>
          </a:p>
          <a:p>
            <a:pPr marL="0" indent="0">
              <a:spcBef>
                <a:spcPts val="1600"/>
              </a:spcBef>
              <a:buNone/>
            </a:pPr>
            <a:r>
              <a:rPr lang="en-US" sz="1700" dirty="0"/>
              <a:t>Counter the assumption that knowledge and its construction is apolitical, ahistorical and neutral.</a:t>
            </a:r>
          </a:p>
          <a:p>
            <a:pPr marL="0" indent="0">
              <a:spcBef>
                <a:spcPts val="1600"/>
              </a:spcBef>
              <a:buNone/>
            </a:pPr>
            <a:r>
              <a:rPr lang="en-US" sz="1700" dirty="0"/>
              <a:t>Race as a social construct...racism is more than individual acts, a system of advantage</a:t>
            </a:r>
          </a:p>
          <a:p>
            <a:pPr marL="0" indent="0">
              <a:spcBef>
                <a:spcPts val="1600"/>
              </a:spcBef>
              <a:spcAft>
                <a:spcPts val="1600"/>
              </a:spcAft>
              <a:buNone/>
            </a:pPr>
            <a:r>
              <a:rPr lang="en-US" sz="1700" dirty="0"/>
              <a:t>Deconstruct myth of meritocracy and shift from ‘victim blaming’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4"/>
          <p:cNvSpPr txBox="1">
            <a:spLocks noGrp="1"/>
          </p:cNvSpPr>
          <p:nvPr>
            <p:ph type="title"/>
          </p:nvPr>
        </p:nvSpPr>
        <p:spPr>
          <a:xfrm>
            <a:off x="415600" y="2867800"/>
            <a:ext cx="11360800" cy="1122400"/>
          </a:xfrm>
          <a:prstGeom prst="rect">
            <a:avLst/>
          </a:prstGeom>
        </p:spPr>
        <p:txBody>
          <a:bodyPr spcFirstLastPara="1" vert="horz" wrap="square" lIns="121900" tIns="121900" rIns="121900" bIns="121900" rtlCol="0" anchor="ctr" anchorCtr="0">
            <a:normAutofit/>
          </a:bodyPr>
          <a:lstStyle/>
          <a:p>
            <a:r>
              <a:rPr lang="en"/>
              <a:t>Let’s do the work</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5"/>
          <p:cNvSpPr txBox="1">
            <a:spLocks noGrp="1"/>
          </p:cNvSpPr>
          <p:nvPr>
            <p:ph type="title"/>
          </p:nvPr>
        </p:nvSpPr>
        <p:spPr>
          <a:xfrm>
            <a:off x="1097280" y="286603"/>
            <a:ext cx="10058400" cy="1450757"/>
          </a:xfrm>
        </p:spPr>
        <p:txBody>
          <a:bodyPr spcFirstLastPara="1" vert="horz" lIns="121900" tIns="121900" rIns="121900" bIns="121900" rtlCol="0" anchor="b" anchorCtr="0">
            <a:normAutofit/>
          </a:bodyPr>
          <a:lstStyle/>
          <a:p>
            <a:r>
              <a:rPr lang="en"/>
              <a:t>References and Resources</a:t>
            </a:r>
            <a:endParaRPr/>
          </a:p>
        </p:txBody>
      </p:sp>
      <p:sp>
        <p:nvSpPr>
          <p:cNvPr id="133" name="Google Shape;133;p25"/>
          <p:cNvSpPr txBox="1">
            <a:spLocks noGrp="1"/>
          </p:cNvSpPr>
          <p:nvPr>
            <p:ph idx="1"/>
          </p:nvPr>
        </p:nvSpPr>
        <p:spPr>
          <a:xfrm>
            <a:off x="1097280" y="1845734"/>
            <a:ext cx="10058400" cy="4023360"/>
          </a:xfrm>
        </p:spPr>
        <p:txBody>
          <a:bodyPr spcFirstLastPara="1" vert="horz" lIns="121900" tIns="121900" rIns="121900" bIns="121900" rtlCol="0" anchorCtr="0">
            <a:normAutofit/>
          </a:bodyPr>
          <a:lstStyle/>
          <a:p>
            <a:pPr marL="0" indent="0">
              <a:buNone/>
            </a:pPr>
            <a:r>
              <a:rPr lang="en" dirty="0">
                <a:hlinkClick r:id="rId3"/>
              </a:rPr>
              <a:t>Instead of these ableist words, use inclusive language at work</a:t>
            </a:r>
            <a:endParaRPr lang="en" dirty="0"/>
          </a:p>
          <a:p>
            <a:pPr marL="0" indent="0">
              <a:buNone/>
            </a:pPr>
            <a:r>
              <a:rPr lang="en" dirty="0"/>
              <a:t>Emily Style, Curriculum as window and mirror, (</a:t>
            </a:r>
            <a:r>
              <a:rPr lang="en" u="sng" dirty="0">
                <a:hlinkClick r:id="rId4"/>
              </a:rPr>
              <a:t>https://www.nationalseedproject.org/Key-SEED-Texts/curriculum-as-window-and-mirror</a:t>
            </a:r>
            <a:r>
              <a:rPr lang="en" dirty="0"/>
              <a:t>)</a:t>
            </a:r>
            <a:endParaRPr dirty="0"/>
          </a:p>
          <a:p>
            <a:pPr marL="0" indent="0">
              <a:spcBef>
                <a:spcPts val="1600"/>
              </a:spcBef>
              <a:buNone/>
            </a:pPr>
            <a:r>
              <a:rPr lang="en" dirty="0">
                <a:hlinkClick r:id="rId5"/>
              </a:rPr>
              <a:t>Start with ‘Why’-How great leaders inspire action</a:t>
            </a:r>
            <a:r>
              <a:rPr lang="en" dirty="0"/>
              <a:t>, Simon Sinek TED Talk</a:t>
            </a:r>
          </a:p>
          <a:p>
            <a:pPr marL="0" indent="0">
              <a:spcBef>
                <a:spcPts val="1600"/>
              </a:spcBef>
              <a:buNone/>
            </a:pPr>
            <a:r>
              <a:rPr lang="en" dirty="0"/>
              <a:t>Tatum, B.D. (1997). </a:t>
            </a:r>
            <a:r>
              <a:rPr lang="en" i="1" dirty="0"/>
              <a:t>Why are all the Black kids sitting together in the cafeteria? And other conversations about race</a:t>
            </a:r>
            <a:endParaRPr i="1" dirty="0"/>
          </a:p>
          <a:p>
            <a:pPr marL="0" indent="0">
              <a:spcBef>
                <a:spcPts val="1600"/>
              </a:spcBef>
              <a:buNone/>
            </a:pPr>
            <a:r>
              <a:rPr lang="en" dirty="0"/>
              <a:t>Black Mamas ATX, </a:t>
            </a:r>
            <a:r>
              <a:rPr lang="en-US" dirty="0">
                <a:hlinkClick r:id="rId6"/>
              </a:rPr>
              <a:t>https://blackmamasatx.com/</a:t>
            </a:r>
            <a:endParaRPr lang="en"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6"/>
          <p:cNvSpPr txBox="1">
            <a:spLocks noGrp="1"/>
          </p:cNvSpPr>
          <p:nvPr>
            <p:ph type="title"/>
          </p:nvPr>
        </p:nvSpPr>
        <p:spPr>
          <a:xfrm>
            <a:off x="1097280" y="286603"/>
            <a:ext cx="10058400" cy="1450757"/>
          </a:xfrm>
        </p:spPr>
        <p:txBody>
          <a:bodyPr spcFirstLastPara="1" vert="horz" lIns="121900" tIns="121900" rIns="121900" bIns="121900" rtlCol="0" anchor="b" anchorCtr="0">
            <a:normAutofit/>
          </a:bodyPr>
          <a:lstStyle/>
          <a:p>
            <a:r>
              <a:rPr lang="en"/>
              <a:t>References and Resources</a:t>
            </a:r>
            <a:endParaRPr/>
          </a:p>
        </p:txBody>
      </p:sp>
      <p:sp>
        <p:nvSpPr>
          <p:cNvPr id="139" name="Google Shape;139;p26"/>
          <p:cNvSpPr txBox="1">
            <a:spLocks noGrp="1"/>
          </p:cNvSpPr>
          <p:nvPr>
            <p:ph idx="1"/>
          </p:nvPr>
        </p:nvSpPr>
        <p:spPr>
          <a:xfrm>
            <a:off x="1097280" y="1845734"/>
            <a:ext cx="10058400" cy="4023360"/>
          </a:xfrm>
        </p:spPr>
        <p:txBody>
          <a:bodyPr spcFirstLastPara="1" vert="horz" lIns="121900" tIns="121900" rIns="121900" bIns="121900" rtlCol="0" anchorCtr="0">
            <a:normAutofit/>
          </a:bodyPr>
          <a:lstStyle/>
          <a:p>
            <a:pPr marL="0" indent="0">
              <a:spcBef>
                <a:spcPts val="1600"/>
              </a:spcBef>
              <a:buNone/>
            </a:pPr>
            <a:r>
              <a:rPr lang="en-US" dirty="0" err="1"/>
              <a:t>Kishimoto</a:t>
            </a:r>
            <a:r>
              <a:rPr lang="en-US" dirty="0"/>
              <a:t>, K. (2018). Anti-racist pedagogy: from faculty’s self-reflection to organizing within and beyond the classroom</a:t>
            </a:r>
          </a:p>
          <a:p>
            <a:pPr marL="0" indent="0">
              <a:spcBef>
                <a:spcPts val="1600"/>
              </a:spcBef>
              <a:spcAft>
                <a:spcPts val="1600"/>
              </a:spcAft>
              <a:buNone/>
            </a:pPr>
            <a:r>
              <a:rPr lang="en-US" dirty="0" err="1"/>
              <a:t>Arao</a:t>
            </a:r>
            <a:r>
              <a:rPr lang="en-US" dirty="0"/>
              <a:t>, B. &amp; Clemens, K. (2013). From safe spaces to brave places: A new way to frame dialogue around diversity and social justice</a:t>
            </a:r>
            <a:endParaRPr lang="en" dirty="0"/>
          </a:p>
          <a:p>
            <a:pPr marL="0" indent="0">
              <a:buNone/>
            </a:pPr>
            <a:r>
              <a:rPr lang="en" dirty="0"/>
              <a:t>Leonardo, Z. &amp; Porter, R.K. (2010). Pedagogy of fear: Towards a Fanonian theory of ‘safety’ in race dialogue</a:t>
            </a:r>
            <a:endParaRPr dirty="0"/>
          </a:p>
          <a:p>
            <a:pPr marL="0" indent="0">
              <a:spcBef>
                <a:spcPts val="1600"/>
              </a:spcBef>
              <a:buNone/>
            </a:pPr>
            <a:r>
              <a:rPr lang="en" dirty="0"/>
              <a:t>Boler, M. (1999). </a:t>
            </a:r>
            <a:r>
              <a:rPr lang="en" i="1" dirty="0"/>
              <a:t>Feeling Power:Emotions and education</a:t>
            </a:r>
            <a:endParaRPr i="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6A279-D580-4490-93EE-4EA06B812B3C}"/>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C2FBEDB1-6007-47DF-94B2-4AE83B3DA558}"/>
              </a:ext>
            </a:extLst>
          </p:cNvPr>
          <p:cNvSpPr>
            <a:spLocks noGrp="1"/>
          </p:cNvSpPr>
          <p:nvPr>
            <p:ph idx="1"/>
          </p:nvPr>
        </p:nvSpPr>
        <p:spPr/>
        <p:txBody>
          <a:bodyPr/>
          <a:lstStyle/>
          <a:p>
            <a:pPr marL="0" indent="0">
              <a:spcBef>
                <a:spcPts val="1600"/>
              </a:spcBef>
              <a:buNone/>
            </a:pPr>
            <a:r>
              <a:rPr lang="en-US" dirty="0" err="1"/>
              <a:t>Metzl</a:t>
            </a:r>
            <a:r>
              <a:rPr lang="en-US" dirty="0"/>
              <a:t>, J.M., Petty, J. &amp; </a:t>
            </a:r>
            <a:r>
              <a:rPr lang="en-US" dirty="0" err="1"/>
              <a:t>Olowojoba</a:t>
            </a:r>
            <a:r>
              <a:rPr lang="en-US" dirty="0"/>
              <a:t>, O.V. (2018). Using a structural competency framework to teach structural racism in pre-health education</a:t>
            </a:r>
          </a:p>
          <a:p>
            <a:pPr marL="0" indent="0">
              <a:spcBef>
                <a:spcPts val="1600"/>
              </a:spcBef>
              <a:buNone/>
            </a:pPr>
            <a:r>
              <a:rPr lang="en-US" dirty="0" err="1"/>
              <a:t>Rozas</a:t>
            </a:r>
            <a:r>
              <a:rPr lang="en-US" dirty="0"/>
              <a:t>, J.W. &amp; Miller, J. (2009). Discourses for social justice: The web of racism and the web of resistance</a:t>
            </a:r>
          </a:p>
          <a:p>
            <a:pPr marL="0" indent="0">
              <a:spcBef>
                <a:spcPts val="1600"/>
              </a:spcBef>
              <a:spcAft>
                <a:spcPts val="1600"/>
              </a:spcAft>
              <a:buNone/>
            </a:pPr>
            <a:r>
              <a:rPr lang="en-US" dirty="0"/>
              <a:t>Brookfield, S.D. et al. (2019). </a:t>
            </a:r>
            <a:r>
              <a:rPr lang="en-US" i="1" dirty="0"/>
              <a:t>Teaching Race: How to help students unmask and challenge racism</a:t>
            </a:r>
          </a:p>
          <a:p>
            <a:pPr marL="0" indent="0">
              <a:spcBef>
                <a:spcPts val="1600"/>
              </a:spcBef>
              <a:spcAft>
                <a:spcPts val="1600"/>
              </a:spcAft>
              <a:buNone/>
            </a:pPr>
            <a:r>
              <a:rPr lang="en-US" dirty="0"/>
              <a:t>Singh, A.A. (2019). </a:t>
            </a:r>
            <a:r>
              <a:rPr lang="en-US" i="1" dirty="0"/>
              <a:t>The Racial Healing Handbook: Practical activities to help you challenge privilege, confront systemic racism &amp; engage in collective healing</a:t>
            </a:r>
          </a:p>
          <a:p>
            <a:endParaRPr lang="en-US" dirty="0"/>
          </a:p>
        </p:txBody>
      </p:sp>
    </p:spTree>
    <p:extLst>
      <p:ext uri="{BB962C8B-B14F-4D97-AF65-F5344CB8AC3E}">
        <p14:creationId xmlns:p14="http://schemas.microsoft.com/office/powerpoint/2010/main" val="3558797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B6837-4683-4A15-9C3B-939D11A5C807}"/>
              </a:ext>
            </a:extLst>
          </p:cNvPr>
          <p:cNvSpPr>
            <a:spLocks noGrp="1"/>
          </p:cNvSpPr>
          <p:nvPr>
            <p:ph type="title"/>
          </p:nvPr>
        </p:nvSpPr>
        <p:spPr/>
        <p:txBody>
          <a:bodyPr/>
          <a:lstStyle/>
          <a:p>
            <a:r>
              <a:rPr lang="en-US" dirty="0"/>
              <a:t>Conflict of interest disclosure</a:t>
            </a:r>
          </a:p>
        </p:txBody>
      </p:sp>
      <p:sp>
        <p:nvSpPr>
          <p:cNvPr id="3" name="Content Placeholder 2">
            <a:extLst>
              <a:ext uri="{FF2B5EF4-FFF2-40B4-BE49-F238E27FC236}">
                <a16:creationId xmlns:a16="http://schemas.microsoft.com/office/drawing/2014/main" id="{AE8E0BCE-D101-4F3C-B17B-04BFDE22B5B2}"/>
              </a:ext>
            </a:extLst>
          </p:cNvPr>
          <p:cNvSpPr>
            <a:spLocks noGrp="1"/>
          </p:cNvSpPr>
          <p:nvPr>
            <p:ph idx="1"/>
          </p:nvPr>
        </p:nvSpPr>
        <p:spPr/>
        <p:txBody>
          <a:bodyPr>
            <a:normAutofit/>
          </a:bodyPr>
          <a:lstStyle/>
          <a:p>
            <a:endParaRPr lang="en-US" sz="2800" dirty="0"/>
          </a:p>
          <a:p>
            <a:r>
              <a:rPr lang="en-US" sz="2800" dirty="0"/>
              <a:t>I have no relevant financial relationships with a commercial interest pertaining to the content of this presentation</a:t>
            </a:r>
          </a:p>
        </p:txBody>
      </p:sp>
    </p:spTree>
    <p:extLst>
      <p:ext uri="{BB962C8B-B14F-4D97-AF65-F5344CB8AC3E}">
        <p14:creationId xmlns:p14="http://schemas.microsoft.com/office/powerpoint/2010/main" val="4274064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1097280" y="286603"/>
            <a:ext cx="10058400" cy="1450757"/>
          </a:xfrm>
        </p:spPr>
        <p:txBody>
          <a:bodyPr spcFirstLastPara="1" vert="horz" lIns="121900" tIns="121900" rIns="121900" bIns="121900" rtlCol="0" anchor="b" anchorCtr="0">
            <a:normAutofit/>
          </a:bodyPr>
          <a:lstStyle/>
          <a:p>
            <a:r>
              <a:rPr lang="en" dirty="0"/>
              <a:t>Where we’re going…</a:t>
            </a:r>
            <a:endParaRPr dirty="0"/>
          </a:p>
        </p:txBody>
      </p:sp>
      <p:sp>
        <p:nvSpPr>
          <p:cNvPr id="61" name="Google Shape;61;p14"/>
          <p:cNvSpPr txBox="1">
            <a:spLocks noGrp="1"/>
          </p:cNvSpPr>
          <p:nvPr>
            <p:ph sz="half" idx="1"/>
          </p:nvPr>
        </p:nvSpPr>
        <p:spPr>
          <a:xfrm>
            <a:off x="1097279" y="1845734"/>
            <a:ext cx="4937760" cy="4023360"/>
          </a:xfrm>
        </p:spPr>
        <p:txBody>
          <a:bodyPr spcFirstLastPara="1" vert="horz" lIns="121900" tIns="121900" rIns="121900" bIns="121900" rtlCol="0" anchorCtr="0">
            <a:normAutofit/>
          </a:bodyPr>
          <a:lstStyle/>
          <a:p>
            <a:pPr marL="0" indent="0">
              <a:spcBef>
                <a:spcPts val="1333"/>
              </a:spcBef>
              <a:buClr>
                <a:schemeClr val="dk1"/>
              </a:buClr>
              <a:buSzPts val="1100"/>
              <a:buNone/>
            </a:pPr>
            <a:r>
              <a:rPr lang="en-US" dirty="0"/>
              <a:t>What’s your ‘why’</a:t>
            </a:r>
          </a:p>
          <a:p>
            <a:pPr marL="0" indent="0">
              <a:spcBef>
                <a:spcPts val="1333"/>
              </a:spcBef>
              <a:buClr>
                <a:schemeClr val="dk1"/>
              </a:buClr>
              <a:buSzPts val="1100"/>
              <a:buNone/>
            </a:pPr>
            <a:r>
              <a:rPr lang="en-US" dirty="0"/>
              <a:t>Vocabulary</a:t>
            </a:r>
          </a:p>
          <a:p>
            <a:pPr marL="0" indent="0">
              <a:spcBef>
                <a:spcPts val="1333"/>
              </a:spcBef>
              <a:buClr>
                <a:schemeClr val="dk1"/>
              </a:buClr>
              <a:buSzPts val="1100"/>
              <a:buNone/>
            </a:pPr>
            <a:r>
              <a:rPr lang="en-US" dirty="0"/>
              <a:t>Anti-racist pedagogy…what it is and isn’t</a:t>
            </a:r>
          </a:p>
          <a:p>
            <a:pPr marL="0" indent="0">
              <a:spcBef>
                <a:spcPts val="1333"/>
              </a:spcBef>
              <a:buClr>
                <a:schemeClr val="dk1"/>
              </a:buClr>
              <a:buSzPts val="1100"/>
              <a:buNone/>
            </a:pPr>
            <a:r>
              <a:rPr lang="en-US" dirty="0"/>
              <a:t>Anti-racist praxis…”dogfooding”</a:t>
            </a:r>
          </a:p>
          <a:p>
            <a:pPr marL="0" indent="0">
              <a:spcAft>
                <a:spcPts val="1600"/>
              </a:spcAft>
              <a:buNone/>
            </a:pPr>
            <a:endParaRPr dirty="0"/>
          </a:p>
        </p:txBody>
      </p:sp>
      <p:pic>
        <p:nvPicPr>
          <p:cNvPr id="62" name="Google Shape;62;p14"/>
          <p:cNvPicPr preferRelativeResize="0"/>
          <p:nvPr/>
        </p:nvPicPr>
        <p:blipFill rotWithShape="1">
          <a:blip r:embed="rId3"/>
          <a:srcRect l="14390" r="3910" b="2"/>
          <a:stretch/>
        </p:blipFill>
        <p:spPr>
          <a:xfrm>
            <a:off x="6217920" y="1845735"/>
            <a:ext cx="4937760" cy="402336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00ED7-624A-4A69-82F2-11FB4813F295}"/>
              </a:ext>
            </a:extLst>
          </p:cNvPr>
          <p:cNvSpPr>
            <a:spLocks noGrp="1"/>
          </p:cNvSpPr>
          <p:nvPr>
            <p:ph type="title"/>
          </p:nvPr>
        </p:nvSpPr>
        <p:spPr/>
        <p:txBody>
          <a:bodyPr/>
          <a:lstStyle/>
          <a:p>
            <a:r>
              <a:rPr lang="en-US" dirty="0"/>
              <a:t>Who am I?</a:t>
            </a:r>
          </a:p>
        </p:txBody>
      </p:sp>
      <p:pic>
        <p:nvPicPr>
          <p:cNvPr id="1026" name="Picture 2" descr="Bitmoji Image">
            <a:extLst>
              <a:ext uri="{FF2B5EF4-FFF2-40B4-BE49-F238E27FC236}">
                <a16:creationId xmlns:a16="http://schemas.microsoft.com/office/drawing/2014/main" id="{6A8BCDEE-7263-45A6-9A7C-B48106DF14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257" y="3998796"/>
            <a:ext cx="2838970" cy="283897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text&#10;&#10;Description automatically generated">
            <a:extLst>
              <a:ext uri="{FF2B5EF4-FFF2-40B4-BE49-F238E27FC236}">
                <a16:creationId xmlns:a16="http://schemas.microsoft.com/office/drawing/2014/main" id="{688BAE6E-3B49-4FD6-8C8E-61EC3BB6DB56}"/>
              </a:ext>
            </a:extLst>
          </p:cNvPr>
          <p:cNvPicPr>
            <a:picLocks noChangeAspect="1"/>
          </p:cNvPicPr>
          <p:nvPr/>
        </p:nvPicPr>
        <p:blipFill>
          <a:blip r:embed="rId4">
            <a:extLst>
              <a:ext uri="{837473B0-CC2E-450A-ABE3-18F120FF3D39}">
                <a1611:picAttrSrcUrl xmlns:a1611="http://schemas.microsoft.com/office/drawing/2016/11/main" xmlns="" r:id="rId5"/>
              </a:ext>
            </a:extLst>
          </a:blip>
          <a:stretch>
            <a:fillRect/>
          </a:stretch>
        </p:blipFill>
        <p:spPr>
          <a:xfrm>
            <a:off x="609600" y="385683"/>
            <a:ext cx="2505075" cy="1828800"/>
          </a:xfrm>
          <a:prstGeom prst="rect">
            <a:avLst/>
          </a:prstGeom>
        </p:spPr>
      </p:pic>
      <p:sp>
        <p:nvSpPr>
          <p:cNvPr id="5" name="TextBox 4">
            <a:extLst>
              <a:ext uri="{FF2B5EF4-FFF2-40B4-BE49-F238E27FC236}">
                <a16:creationId xmlns:a16="http://schemas.microsoft.com/office/drawing/2014/main" id="{404BB9CC-A86C-4B15-8894-E1CD5937A20C}"/>
              </a:ext>
            </a:extLst>
          </p:cNvPr>
          <p:cNvSpPr txBox="1"/>
          <p:nvPr/>
        </p:nvSpPr>
        <p:spPr>
          <a:xfrm>
            <a:off x="689427" y="2230058"/>
            <a:ext cx="2505075" cy="369332"/>
          </a:xfrm>
          <a:prstGeom prst="rect">
            <a:avLst/>
          </a:prstGeom>
          <a:noFill/>
        </p:spPr>
        <p:txBody>
          <a:bodyPr wrap="square" rtlCol="0">
            <a:spAutoFit/>
          </a:bodyPr>
          <a:lstStyle/>
          <a:p>
            <a:r>
              <a:rPr lang="en-US" sz="900" dirty="0">
                <a:hlinkClick r:id="rId5" tooltip="http://missingmythyroid.blogspot.com/2011/06/good-bad-and-ugly-part-2-of-lengthy.html"/>
              </a:rPr>
              <a:t>This Photo</a:t>
            </a:r>
            <a:r>
              <a:rPr lang="en-US" sz="900" dirty="0"/>
              <a:t> by Unknown Author is licensed under </a:t>
            </a:r>
            <a:r>
              <a:rPr lang="en-US" sz="900" dirty="0">
                <a:hlinkClick r:id="rId6" tooltip="https://creativecommons.org/licenses/by-nc/3.0/"/>
              </a:rPr>
              <a:t>CC BY-NC</a:t>
            </a:r>
            <a:endParaRPr lang="en-US" sz="900" dirty="0"/>
          </a:p>
        </p:txBody>
      </p:sp>
      <p:pic>
        <p:nvPicPr>
          <p:cNvPr id="7" name="Picture 6" descr="A group of people posing for the camera&#10;&#10;Description automatically generated">
            <a:extLst>
              <a:ext uri="{FF2B5EF4-FFF2-40B4-BE49-F238E27FC236}">
                <a16:creationId xmlns:a16="http://schemas.microsoft.com/office/drawing/2014/main" id="{2EAC29D1-5418-4DB0-9DC0-8B7EB3497DAF}"/>
              </a:ext>
            </a:extLst>
          </p:cNvPr>
          <p:cNvPicPr>
            <a:picLocks noChangeAspect="1"/>
          </p:cNvPicPr>
          <p:nvPr/>
        </p:nvPicPr>
        <p:blipFill>
          <a:blip r:embed="rId7"/>
          <a:stretch>
            <a:fillRect/>
          </a:stretch>
        </p:blipFill>
        <p:spPr>
          <a:xfrm>
            <a:off x="8047852" y="158234"/>
            <a:ext cx="2162949" cy="2883932"/>
          </a:xfrm>
          <a:prstGeom prst="rect">
            <a:avLst/>
          </a:prstGeom>
        </p:spPr>
      </p:pic>
      <p:pic>
        <p:nvPicPr>
          <p:cNvPr id="8" name="Picture 7">
            <a:extLst>
              <a:ext uri="{FF2B5EF4-FFF2-40B4-BE49-F238E27FC236}">
                <a16:creationId xmlns:a16="http://schemas.microsoft.com/office/drawing/2014/main" id="{F2F84351-94CE-41E9-9FE2-CF853C394B37}"/>
              </a:ext>
            </a:extLst>
          </p:cNvPr>
          <p:cNvPicPr>
            <a:picLocks noChangeAspect="1"/>
          </p:cNvPicPr>
          <p:nvPr/>
        </p:nvPicPr>
        <p:blipFill>
          <a:blip r:embed="rId8"/>
          <a:stretch>
            <a:fillRect/>
          </a:stretch>
        </p:blipFill>
        <p:spPr>
          <a:xfrm>
            <a:off x="4643369" y="473826"/>
            <a:ext cx="3062358" cy="2040775"/>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4B906DD5-22A8-44A9-B236-D6AB48F9F6ED}"/>
              </a:ext>
            </a:extLst>
          </p:cNvPr>
          <p:cNvPicPr>
            <a:picLocks noChangeAspect="1"/>
          </p:cNvPicPr>
          <p:nvPr/>
        </p:nvPicPr>
        <p:blipFill>
          <a:blip r:embed="rId9">
            <a:extLst>
              <a:ext uri="{837473B0-CC2E-450A-ABE3-18F120FF3D39}">
                <a1611:picAttrSrcUrl xmlns:a1611="http://schemas.microsoft.com/office/drawing/2016/11/main" xmlns="" r:id="rId10"/>
              </a:ext>
            </a:extLst>
          </a:blip>
          <a:stretch>
            <a:fillRect/>
          </a:stretch>
        </p:blipFill>
        <p:spPr>
          <a:xfrm>
            <a:off x="4716261" y="4232564"/>
            <a:ext cx="2759479" cy="1739672"/>
          </a:xfrm>
          <a:prstGeom prst="rect">
            <a:avLst/>
          </a:prstGeom>
        </p:spPr>
      </p:pic>
      <p:sp>
        <p:nvSpPr>
          <p:cNvPr id="11" name="TextBox 10">
            <a:extLst>
              <a:ext uri="{FF2B5EF4-FFF2-40B4-BE49-F238E27FC236}">
                <a16:creationId xmlns:a16="http://schemas.microsoft.com/office/drawing/2014/main" id="{5A5C1E5A-EE1E-47D0-A501-4C23272BDEE1}"/>
              </a:ext>
            </a:extLst>
          </p:cNvPr>
          <p:cNvSpPr txBox="1"/>
          <p:nvPr/>
        </p:nvSpPr>
        <p:spPr>
          <a:xfrm>
            <a:off x="4716261" y="6135616"/>
            <a:ext cx="2759479" cy="369332"/>
          </a:xfrm>
          <a:prstGeom prst="rect">
            <a:avLst/>
          </a:prstGeom>
          <a:noFill/>
        </p:spPr>
        <p:txBody>
          <a:bodyPr wrap="square" rtlCol="0">
            <a:spAutoFit/>
          </a:bodyPr>
          <a:lstStyle/>
          <a:p>
            <a:r>
              <a:rPr lang="en-US" sz="900">
                <a:hlinkClick r:id="rId10" tooltip="https://godandson.wordpress.com/2012/08/18/fished-in/"/>
              </a:rPr>
              <a:t>This Photo</a:t>
            </a:r>
            <a:r>
              <a:rPr lang="en-US" sz="900"/>
              <a:t> by Unknown Author is licensed under </a:t>
            </a:r>
            <a:r>
              <a:rPr lang="en-US" sz="900">
                <a:hlinkClick r:id="rId11" tooltip="https://creativecommons.org/licenses/by-nc-nd/3.0/"/>
              </a:rPr>
              <a:t>CC BY-NC-ND</a:t>
            </a:r>
            <a:endParaRPr lang="en-US" sz="900"/>
          </a:p>
        </p:txBody>
      </p:sp>
      <p:pic>
        <p:nvPicPr>
          <p:cNvPr id="13" name="Picture 12" descr="A picture containing drawing&#10;&#10;Description automatically generated">
            <a:extLst>
              <a:ext uri="{FF2B5EF4-FFF2-40B4-BE49-F238E27FC236}">
                <a16:creationId xmlns:a16="http://schemas.microsoft.com/office/drawing/2014/main" id="{169ACFBD-6EBD-44A9-9767-F62F2892D517}"/>
              </a:ext>
            </a:extLst>
          </p:cNvPr>
          <p:cNvPicPr>
            <a:picLocks noChangeAspect="1"/>
          </p:cNvPicPr>
          <p:nvPr/>
        </p:nvPicPr>
        <p:blipFill>
          <a:blip r:embed="rId12">
            <a:extLst>
              <a:ext uri="{837473B0-CC2E-450A-ABE3-18F120FF3D39}">
                <a1611:picAttrSrcUrl xmlns:a1611="http://schemas.microsoft.com/office/drawing/2016/11/main" xmlns="" r:id="rId13"/>
              </a:ext>
            </a:extLst>
          </a:blip>
          <a:stretch>
            <a:fillRect/>
          </a:stretch>
        </p:blipFill>
        <p:spPr>
          <a:xfrm>
            <a:off x="8250734" y="3254731"/>
            <a:ext cx="1865153" cy="1955667"/>
          </a:xfrm>
          <a:prstGeom prst="rect">
            <a:avLst/>
          </a:prstGeom>
        </p:spPr>
      </p:pic>
      <p:sp>
        <p:nvSpPr>
          <p:cNvPr id="14" name="TextBox 13">
            <a:extLst>
              <a:ext uri="{FF2B5EF4-FFF2-40B4-BE49-F238E27FC236}">
                <a16:creationId xmlns:a16="http://schemas.microsoft.com/office/drawing/2014/main" id="{D0FBF5DD-D499-495A-BDEB-1C473C27E834}"/>
              </a:ext>
            </a:extLst>
          </p:cNvPr>
          <p:cNvSpPr txBox="1"/>
          <p:nvPr/>
        </p:nvSpPr>
        <p:spPr>
          <a:xfrm>
            <a:off x="8250734" y="5418281"/>
            <a:ext cx="1865153" cy="369332"/>
          </a:xfrm>
          <a:prstGeom prst="rect">
            <a:avLst/>
          </a:prstGeom>
          <a:noFill/>
        </p:spPr>
        <p:txBody>
          <a:bodyPr wrap="square" rtlCol="0">
            <a:spAutoFit/>
          </a:bodyPr>
          <a:lstStyle/>
          <a:p>
            <a:r>
              <a:rPr lang="en-US" sz="900" dirty="0">
                <a:hlinkClick r:id="rId13" tooltip="https://en.wikipedia.org/wiki/International_Symbol_of_Access"/>
              </a:rPr>
              <a:t>This Photo</a:t>
            </a:r>
            <a:r>
              <a:rPr lang="en-US" sz="900" dirty="0"/>
              <a:t> by Unknown Author is licensed under </a:t>
            </a:r>
            <a:r>
              <a:rPr lang="en-US" sz="900" dirty="0">
                <a:hlinkClick r:id="rId14" tooltip="https://creativecommons.org/licenses/by-sa/3.0/"/>
              </a:rPr>
              <a:t>CC BY-SA</a:t>
            </a:r>
            <a:endParaRPr lang="en-US" sz="900" dirty="0"/>
          </a:p>
        </p:txBody>
      </p:sp>
      <p:sp>
        <p:nvSpPr>
          <p:cNvPr id="15" name="&quot;Not Allowed&quot; Symbol 14">
            <a:extLst>
              <a:ext uri="{FF2B5EF4-FFF2-40B4-BE49-F238E27FC236}">
                <a16:creationId xmlns:a16="http://schemas.microsoft.com/office/drawing/2014/main" id="{CCA2F46D-4457-4206-8FD0-75D260DD08FF}"/>
              </a:ext>
            </a:extLst>
          </p:cNvPr>
          <p:cNvSpPr/>
          <p:nvPr/>
        </p:nvSpPr>
        <p:spPr>
          <a:xfrm>
            <a:off x="7999615" y="3087635"/>
            <a:ext cx="2352502" cy="2289859"/>
          </a:xfrm>
          <a:prstGeom prst="noSmoking">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17" name="Picture 16" descr="A dog hanging out the side view mirror of a car&#10;&#10;Description automatically generated">
            <a:extLst>
              <a:ext uri="{FF2B5EF4-FFF2-40B4-BE49-F238E27FC236}">
                <a16:creationId xmlns:a16="http://schemas.microsoft.com/office/drawing/2014/main" id="{8C485AAB-496B-45BE-AA5C-2DC9329198EF}"/>
              </a:ext>
            </a:extLst>
          </p:cNvPr>
          <p:cNvPicPr>
            <a:picLocks noChangeAspect="1"/>
          </p:cNvPicPr>
          <p:nvPr/>
        </p:nvPicPr>
        <p:blipFill>
          <a:blip r:embed="rId15">
            <a:extLst>
              <a:ext uri="{837473B0-CC2E-450A-ABE3-18F120FF3D39}">
                <a1611:picAttrSrcUrl xmlns:a1611="http://schemas.microsoft.com/office/drawing/2016/11/main" xmlns="" r:id="rId16"/>
              </a:ext>
            </a:extLst>
          </a:blip>
          <a:stretch>
            <a:fillRect/>
          </a:stretch>
        </p:blipFill>
        <p:spPr>
          <a:xfrm>
            <a:off x="3115408" y="1377828"/>
            <a:ext cx="6064220" cy="4070733"/>
          </a:xfrm>
          <a:prstGeom prst="rect">
            <a:avLst/>
          </a:prstGeom>
        </p:spPr>
      </p:pic>
      <p:sp>
        <p:nvSpPr>
          <p:cNvPr id="18" name="TextBox 17">
            <a:extLst>
              <a:ext uri="{FF2B5EF4-FFF2-40B4-BE49-F238E27FC236}">
                <a16:creationId xmlns:a16="http://schemas.microsoft.com/office/drawing/2014/main" id="{481C17A1-95CC-4DE0-9709-D66FB9A0459A}"/>
              </a:ext>
            </a:extLst>
          </p:cNvPr>
          <p:cNvSpPr txBox="1"/>
          <p:nvPr/>
        </p:nvSpPr>
        <p:spPr>
          <a:xfrm>
            <a:off x="3992486" y="5526306"/>
            <a:ext cx="5187142" cy="230832"/>
          </a:xfrm>
          <a:prstGeom prst="rect">
            <a:avLst/>
          </a:prstGeom>
          <a:noFill/>
        </p:spPr>
        <p:txBody>
          <a:bodyPr wrap="square" rtlCol="0">
            <a:spAutoFit/>
          </a:bodyPr>
          <a:lstStyle/>
          <a:p>
            <a:r>
              <a:rPr lang="en-US" sz="900">
                <a:hlinkClick r:id="rId16" tooltip="http://108zenbooks.com/2011/10/24/blind-spot-a-pilgrimage"/>
              </a:rPr>
              <a:t>This Photo</a:t>
            </a:r>
            <a:r>
              <a:rPr lang="en-US" sz="900"/>
              <a:t> by Unknown Author is licensed under </a:t>
            </a:r>
            <a:r>
              <a:rPr lang="en-US" sz="900">
                <a:hlinkClick r:id="rId11" tooltip="https://creativecommons.org/licenses/by-nc-nd/3.0/"/>
              </a:rPr>
              <a:t>CC BY-NC-ND</a:t>
            </a:r>
            <a:endParaRPr lang="en-US" sz="900"/>
          </a:p>
        </p:txBody>
      </p:sp>
    </p:spTree>
    <p:extLst>
      <p:ext uri="{BB962C8B-B14F-4D97-AF65-F5344CB8AC3E}">
        <p14:creationId xmlns:p14="http://schemas.microsoft.com/office/powerpoint/2010/main" val="2431139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ppt_x"/>
                                          </p:val>
                                        </p:tav>
                                        <p:tav tm="100000">
                                          <p:val>
                                            <p:strVal val="#ppt_x"/>
                                          </p:val>
                                        </p:tav>
                                      </p:tavLst>
                                    </p:anim>
                                    <p:anim calcmode="lin" valueType="num">
                                      <p:cBhvr additive="base">
                                        <p:cTn id="4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randombar(horizontal)">
                                      <p:cBhvr>
                                        <p:cTn id="46" dur="500"/>
                                        <p:tgtEl>
                                          <p:spTgt spid="1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randombar(horizontal)">
                                      <p:cBhvr>
                                        <p:cTn id="4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body" idx="1"/>
          </p:nvPr>
        </p:nvSpPr>
        <p:spPr>
          <a:xfrm>
            <a:off x="415600" y="5640767"/>
            <a:ext cx="7998400" cy="806800"/>
          </a:xfrm>
          <a:prstGeom prst="rect">
            <a:avLst/>
          </a:prstGeom>
        </p:spPr>
        <p:txBody>
          <a:bodyPr spcFirstLastPara="1" vert="horz" wrap="square" lIns="121900" tIns="121900" rIns="121900" bIns="121900" rtlCol="0" anchor="ctr" anchorCtr="0">
            <a:normAutofit/>
          </a:bodyPr>
          <a:lstStyle/>
          <a:p>
            <a:pPr marL="0" indent="0"/>
            <a:r>
              <a:rPr lang="en"/>
              <a:t>Mirror and window work </a:t>
            </a:r>
            <a:r>
              <a:rPr lang="en" sz="1600"/>
              <a:t>(Emily Style, National SEED Project)</a:t>
            </a:r>
            <a:endParaRPr sz="1600"/>
          </a:p>
        </p:txBody>
      </p:sp>
      <p:pic>
        <p:nvPicPr>
          <p:cNvPr id="68" name="Google Shape;68;p15"/>
          <p:cNvPicPr preferRelativeResize="0"/>
          <p:nvPr/>
        </p:nvPicPr>
        <p:blipFill>
          <a:blip r:embed="rId3">
            <a:alphaModFix/>
          </a:blip>
          <a:stretch>
            <a:fillRect/>
          </a:stretch>
        </p:blipFill>
        <p:spPr>
          <a:xfrm>
            <a:off x="847465" y="268601"/>
            <a:ext cx="3799523" cy="4785633"/>
          </a:xfrm>
          <a:prstGeom prst="rect">
            <a:avLst/>
          </a:prstGeom>
          <a:noFill/>
          <a:ln>
            <a:noFill/>
          </a:ln>
        </p:spPr>
      </p:pic>
      <p:pic>
        <p:nvPicPr>
          <p:cNvPr id="69" name="Google Shape;69;p15"/>
          <p:cNvPicPr preferRelativeResize="0"/>
          <p:nvPr/>
        </p:nvPicPr>
        <p:blipFill>
          <a:blip r:embed="rId4">
            <a:alphaModFix/>
          </a:blip>
          <a:stretch>
            <a:fillRect/>
          </a:stretch>
        </p:blipFill>
        <p:spPr>
          <a:xfrm>
            <a:off x="7864639" y="69597"/>
            <a:ext cx="4104867" cy="615733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1097280" y="286603"/>
            <a:ext cx="10058400" cy="1450757"/>
          </a:xfrm>
        </p:spPr>
        <p:txBody>
          <a:bodyPr spcFirstLastPara="1" vert="horz" lIns="121900" tIns="121900" rIns="121900" bIns="121900" rtlCol="0" anchor="b" anchorCtr="0">
            <a:normAutofit/>
          </a:bodyPr>
          <a:lstStyle/>
          <a:p>
            <a:r>
              <a:rPr lang="en"/>
              <a:t>Your ‘why’</a:t>
            </a:r>
            <a:endParaRPr/>
          </a:p>
        </p:txBody>
      </p:sp>
      <p:sp>
        <p:nvSpPr>
          <p:cNvPr id="75" name="Google Shape;75;p16"/>
          <p:cNvSpPr txBox="1">
            <a:spLocks noGrp="1"/>
          </p:cNvSpPr>
          <p:nvPr>
            <p:ph sz="half" idx="1"/>
          </p:nvPr>
        </p:nvSpPr>
        <p:spPr>
          <a:xfrm>
            <a:off x="1097279" y="1845734"/>
            <a:ext cx="4937760" cy="4023360"/>
          </a:xfrm>
        </p:spPr>
        <p:txBody>
          <a:bodyPr spcFirstLastPara="1" vert="horz" lIns="121900" tIns="121900" rIns="121900" bIns="121900" rtlCol="0" anchorCtr="0">
            <a:normAutofit/>
          </a:bodyPr>
          <a:lstStyle/>
          <a:p>
            <a:pPr marL="0" indent="0">
              <a:spcAft>
                <a:spcPts val="1600"/>
              </a:spcAft>
              <a:buNone/>
            </a:pPr>
            <a:r>
              <a:rPr lang="en"/>
              <a:t>My assumption</a:t>
            </a:r>
            <a:endParaRPr/>
          </a:p>
        </p:txBody>
      </p:sp>
      <p:pic>
        <p:nvPicPr>
          <p:cNvPr id="76" name="Google Shape;76;p16"/>
          <p:cNvPicPr preferRelativeResize="0"/>
          <p:nvPr/>
        </p:nvPicPr>
        <p:blipFill>
          <a:blip r:embed="rId3"/>
          <a:stretch>
            <a:fillRect/>
          </a:stretch>
        </p:blipFill>
        <p:spPr>
          <a:xfrm>
            <a:off x="6233013" y="1845734"/>
            <a:ext cx="4105469" cy="402336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ADE5440-5631-4435-A952-8161ABE9A8D4}"/>
              </a:ext>
            </a:extLst>
          </p:cNvPr>
          <p:cNvSpPr>
            <a:spLocks noGrp="1"/>
          </p:cNvSpPr>
          <p:nvPr>
            <p:ph type="title"/>
          </p:nvPr>
        </p:nvSpPr>
        <p:spPr/>
        <p:txBody>
          <a:bodyPr/>
          <a:lstStyle/>
          <a:p>
            <a:r>
              <a:rPr lang="en-US" dirty="0"/>
              <a:t>My “Why”</a:t>
            </a:r>
          </a:p>
        </p:txBody>
      </p:sp>
      <p:pic>
        <p:nvPicPr>
          <p:cNvPr id="1026" name="Picture 2">
            <a:extLst>
              <a:ext uri="{FF2B5EF4-FFF2-40B4-BE49-F238E27FC236}">
                <a16:creationId xmlns:a16="http://schemas.microsoft.com/office/drawing/2014/main" id="{8EB7E6B8-BC04-4179-A941-0ACFB8B6CC3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57816" y="1996744"/>
            <a:ext cx="5495925" cy="366251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45F8478-9EC9-48D1-8C51-C8C4AB3471EF}"/>
              </a:ext>
            </a:extLst>
          </p:cNvPr>
          <p:cNvSpPr txBox="1"/>
          <p:nvPr/>
        </p:nvSpPr>
        <p:spPr>
          <a:xfrm>
            <a:off x="1457816" y="5643588"/>
            <a:ext cx="4301961" cy="369332"/>
          </a:xfrm>
          <a:prstGeom prst="rect">
            <a:avLst/>
          </a:prstGeom>
          <a:noFill/>
        </p:spPr>
        <p:txBody>
          <a:bodyPr wrap="square">
            <a:spAutoFit/>
          </a:bodyPr>
          <a:lstStyle/>
          <a:p>
            <a:r>
              <a:rPr lang="en-US" dirty="0"/>
              <a:t>https://blackmamasatx.com/</a:t>
            </a:r>
          </a:p>
        </p:txBody>
      </p:sp>
      <p:pic>
        <p:nvPicPr>
          <p:cNvPr id="10" name="Picture 9" descr="A close up of a person's eye&#10;&#10;Description automatically generated with medium confidence">
            <a:extLst>
              <a:ext uri="{FF2B5EF4-FFF2-40B4-BE49-F238E27FC236}">
                <a16:creationId xmlns:a16="http://schemas.microsoft.com/office/drawing/2014/main" id="{5229E4E0-5FEC-472F-AB6F-12E5B60E9FEE}"/>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a:off x="7810892" y="706470"/>
            <a:ext cx="3810000" cy="4219575"/>
          </a:xfrm>
          <a:prstGeom prst="rect">
            <a:avLst/>
          </a:prstGeom>
        </p:spPr>
      </p:pic>
      <p:sp>
        <p:nvSpPr>
          <p:cNvPr id="11" name="TextBox 10">
            <a:extLst>
              <a:ext uri="{FF2B5EF4-FFF2-40B4-BE49-F238E27FC236}">
                <a16:creationId xmlns:a16="http://schemas.microsoft.com/office/drawing/2014/main" id="{C14C47B6-2154-4CD5-9405-C5936BDFD073}"/>
              </a:ext>
            </a:extLst>
          </p:cNvPr>
          <p:cNvSpPr txBox="1"/>
          <p:nvPr/>
        </p:nvSpPr>
        <p:spPr>
          <a:xfrm>
            <a:off x="7810892" y="4926045"/>
            <a:ext cx="3810000" cy="230832"/>
          </a:xfrm>
          <a:prstGeom prst="rect">
            <a:avLst/>
          </a:prstGeom>
          <a:noFill/>
        </p:spPr>
        <p:txBody>
          <a:bodyPr wrap="square" rtlCol="0">
            <a:spAutoFit/>
          </a:bodyPr>
          <a:lstStyle/>
          <a:p>
            <a:r>
              <a:rPr lang="en-US" sz="900">
                <a:hlinkClick r:id="rId5" tooltip="http://physics.stackexchange.com/questions/245214/what-are-gravitational-waves-made-of"/>
              </a:rPr>
              <a:t>This Photo</a:t>
            </a:r>
            <a:r>
              <a:rPr lang="en-US" sz="900"/>
              <a:t> by Unknown Author is licensed under </a:t>
            </a:r>
            <a:r>
              <a:rPr lang="en-US" sz="900">
                <a:hlinkClick r:id="rId6" tooltip="https://creativecommons.org/licenses/by-sa/3.0/"/>
              </a:rPr>
              <a:t>CC BY-SA</a:t>
            </a:r>
            <a:endParaRPr lang="en-US" sz="900"/>
          </a:p>
        </p:txBody>
      </p:sp>
    </p:spTree>
    <p:extLst>
      <p:ext uri="{BB962C8B-B14F-4D97-AF65-F5344CB8AC3E}">
        <p14:creationId xmlns:p14="http://schemas.microsoft.com/office/powerpoint/2010/main" val="2854190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xfrm>
            <a:off x="1097280" y="286603"/>
            <a:ext cx="10058400" cy="1450757"/>
          </a:xfrm>
        </p:spPr>
        <p:txBody>
          <a:bodyPr spcFirstLastPara="1" vert="horz" lIns="121900" tIns="121900" rIns="121900" bIns="121900" rtlCol="0" anchor="b" anchorCtr="0">
            <a:normAutofit/>
          </a:bodyPr>
          <a:lstStyle/>
          <a:p>
            <a:pPr>
              <a:buSzPts val="990"/>
            </a:pPr>
            <a:r>
              <a:rPr lang="en-US"/>
              <a:t>Vocabulary</a:t>
            </a:r>
          </a:p>
        </p:txBody>
      </p:sp>
      <p:sp>
        <p:nvSpPr>
          <p:cNvPr id="88" name="Google Shape;88;p18"/>
          <p:cNvSpPr txBox="1">
            <a:spLocks noGrp="1"/>
          </p:cNvSpPr>
          <p:nvPr>
            <p:ph idx="1"/>
          </p:nvPr>
        </p:nvSpPr>
        <p:spPr>
          <a:xfrm>
            <a:off x="1097280" y="1845734"/>
            <a:ext cx="10058400" cy="4023360"/>
          </a:xfrm>
        </p:spPr>
        <p:txBody>
          <a:bodyPr spcFirstLastPara="1" vert="horz" lIns="121900" tIns="121900" rIns="121900" bIns="121900" rtlCol="0" anchorCtr="0">
            <a:normAutofit/>
          </a:bodyPr>
          <a:lstStyle/>
          <a:p>
            <a:pPr marL="0" indent="0">
              <a:spcBef>
                <a:spcPts val="1333"/>
              </a:spcBef>
              <a:buClr>
                <a:schemeClr val="dk1"/>
              </a:buClr>
              <a:buSzPts val="1100"/>
              <a:buNone/>
            </a:pPr>
            <a:r>
              <a:rPr lang="en-US" u="sng" dirty="0"/>
              <a:t>Racism</a:t>
            </a:r>
            <a:r>
              <a:rPr lang="en-US" dirty="0"/>
              <a:t>- a system of advantage based on race (Tatum, 1997)</a:t>
            </a:r>
          </a:p>
          <a:p>
            <a:pPr marL="0" indent="0">
              <a:spcBef>
                <a:spcPts val="1333"/>
              </a:spcBef>
              <a:buNone/>
            </a:pPr>
            <a:r>
              <a:rPr lang="en-US" u="sng" dirty="0"/>
              <a:t>Anti-racism</a:t>
            </a:r>
            <a:r>
              <a:rPr lang="en-US" dirty="0"/>
              <a:t>- active resistance against racism</a:t>
            </a:r>
          </a:p>
          <a:p>
            <a:pPr marL="0" indent="609585">
              <a:spcBef>
                <a:spcPts val="1333"/>
              </a:spcBef>
              <a:buClr>
                <a:schemeClr val="dk1"/>
              </a:buClr>
              <a:buSzPts val="1100"/>
              <a:buNone/>
            </a:pPr>
            <a:r>
              <a:rPr lang="en-US" dirty="0"/>
              <a:t>Not the same as “not racist”</a:t>
            </a:r>
          </a:p>
          <a:p>
            <a:pPr marL="0" indent="0">
              <a:spcBef>
                <a:spcPts val="1333"/>
              </a:spcBef>
              <a:buClr>
                <a:schemeClr val="dk1"/>
              </a:buClr>
              <a:buSzPts val="1100"/>
              <a:buNone/>
            </a:pPr>
            <a:r>
              <a:rPr lang="en-US" u="sng" dirty="0"/>
              <a:t>Pedagogy</a:t>
            </a:r>
            <a:r>
              <a:rPr lang="en-US" i="1" dirty="0"/>
              <a:t>- </a:t>
            </a:r>
            <a:r>
              <a:rPr lang="en-US" dirty="0"/>
              <a:t>the art, science of teaching</a:t>
            </a:r>
          </a:p>
          <a:p>
            <a:pPr marL="0" indent="0">
              <a:spcAft>
                <a:spcPts val="1600"/>
              </a:spcAft>
              <a:buNone/>
            </a:pPr>
            <a:r>
              <a:rPr lang="en-US" u="sng" dirty="0"/>
              <a:t>Praxis</a:t>
            </a:r>
            <a:r>
              <a:rPr lang="en-US" dirty="0"/>
              <a:t>- practical application of a theory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C0AB1-AB93-4427-A57D-09A7DA10AAE9}"/>
              </a:ext>
            </a:extLst>
          </p:cNvPr>
          <p:cNvSpPr>
            <a:spLocks noGrp="1"/>
          </p:cNvSpPr>
          <p:nvPr>
            <p:ph type="title"/>
          </p:nvPr>
        </p:nvSpPr>
        <p:spPr/>
        <p:txBody>
          <a:bodyPr>
            <a:normAutofit fontScale="90000"/>
          </a:bodyPr>
          <a:lstStyle/>
          <a:p>
            <a:r>
              <a:rPr lang="en" sz="4800" dirty="0"/>
              <a:t>Anti-Racist Pedagogy</a:t>
            </a:r>
            <a:endParaRPr lang="en-US" dirty="0"/>
          </a:p>
        </p:txBody>
      </p:sp>
      <p:sp>
        <p:nvSpPr>
          <p:cNvPr id="3" name="Text Placeholder 2">
            <a:extLst>
              <a:ext uri="{FF2B5EF4-FFF2-40B4-BE49-F238E27FC236}">
                <a16:creationId xmlns:a16="http://schemas.microsoft.com/office/drawing/2014/main" id="{D37292DA-E124-4BD0-A3CD-934908973507}"/>
              </a:ext>
            </a:extLst>
          </p:cNvPr>
          <p:cNvSpPr>
            <a:spLocks noGrp="1"/>
          </p:cNvSpPr>
          <p:nvPr>
            <p:ph type="body" idx="1"/>
          </p:nvPr>
        </p:nvSpPr>
        <p:spPr>
          <a:xfrm>
            <a:off x="415600" y="1773766"/>
            <a:ext cx="11360800" cy="4173687"/>
          </a:xfrm>
        </p:spPr>
        <p:txBody>
          <a:bodyPr>
            <a:normAutofit/>
          </a:bodyPr>
          <a:lstStyle/>
          <a:p>
            <a:pPr>
              <a:lnSpc>
                <a:spcPct val="150000"/>
              </a:lnSpc>
            </a:pPr>
            <a:r>
              <a:rPr lang="en-US" sz="2000" dirty="0">
                <a:solidFill>
                  <a:schemeClr val="dk1"/>
                </a:solidFill>
                <a:ea typeface="Calibri"/>
                <a:cs typeface="Calibri"/>
                <a:sym typeface="Calibri"/>
              </a:rPr>
              <a:t>Not only </a:t>
            </a:r>
            <a:r>
              <a:rPr lang="en-US" sz="2000" i="1" u="sng" dirty="0">
                <a:solidFill>
                  <a:schemeClr val="dk1"/>
                </a:solidFill>
                <a:ea typeface="Calibri"/>
                <a:cs typeface="Calibri"/>
                <a:sym typeface="Calibri"/>
              </a:rPr>
              <a:t>what</a:t>
            </a:r>
            <a:r>
              <a:rPr lang="en-US" sz="2000" dirty="0">
                <a:solidFill>
                  <a:schemeClr val="dk1"/>
                </a:solidFill>
                <a:ea typeface="Calibri"/>
                <a:cs typeface="Calibri"/>
                <a:sym typeface="Calibri"/>
              </a:rPr>
              <a:t> you teach but </a:t>
            </a:r>
            <a:r>
              <a:rPr lang="en-US" sz="2000" i="1" u="sng" dirty="0">
                <a:solidFill>
                  <a:schemeClr val="dk1"/>
                </a:solidFill>
                <a:ea typeface="Calibri"/>
                <a:cs typeface="Calibri"/>
                <a:sym typeface="Calibri"/>
              </a:rPr>
              <a:t>how</a:t>
            </a:r>
            <a:r>
              <a:rPr lang="en-US" sz="2000" dirty="0">
                <a:solidFill>
                  <a:schemeClr val="dk1"/>
                </a:solidFill>
                <a:ea typeface="Calibri"/>
                <a:cs typeface="Calibri"/>
                <a:sym typeface="Calibri"/>
              </a:rPr>
              <a:t> you teach</a:t>
            </a:r>
          </a:p>
          <a:p>
            <a:pPr>
              <a:lnSpc>
                <a:spcPct val="150000"/>
              </a:lnSpc>
            </a:pPr>
            <a:r>
              <a:rPr lang="en-US" sz="2000" dirty="0">
                <a:solidFill>
                  <a:schemeClr val="dk1"/>
                </a:solidFill>
                <a:ea typeface="Calibri"/>
                <a:cs typeface="Calibri"/>
                <a:sym typeface="Calibri"/>
              </a:rPr>
              <a:t>Begins with faculty awareness and self-reflection of social position</a:t>
            </a:r>
          </a:p>
          <a:p>
            <a:pPr lvl="1">
              <a:lnSpc>
                <a:spcPct val="150000"/>
              </a:lnSpc>
            </a:pPr>
            <a:r>
              <a:rPr lang="en-US" sz="1800" dirty="0">
                <a:solidFill>
                  <a:schemeClr val="dk1"/>
                </a:solidFill>
                <a:ea typeface="Calibri"/>
                <a:cs typeface="Calibri"/>
                <a:sym typeface="Calibri"/>
              </a:rPr>
              <a:t>This lens is applied to teaching, research and service (department, institution, community)</a:t>
            </a:r>
          </a:p>
          <a:p>
            <a:pPr>
              <a:lnSpc>
                <a:spcPct val="150000"/>
              </a:lnSpc>
            </a:pPr>
            <a:r>
              <a:rPr lang="en-US" sz="2000" dirty="0">
                <a:solidFill>
                  <a:schemeClr val="dk1"/>
                </a:solidFill>
                <a:ea typeface="Calibri"/>
                <a:cs typeface="Calibri"/>
                <a:sym typeface="Calibri"/>
              </a:rPr>
              <a:t>Organizing efforts for institutional and social change beyond your classroom or clinic space</a:t>
            </a:r>
            <a:endParaRPr lang="en-US" sz="2000" dirty="0">
              <a:solidFill>
                <a:schemeClr val="dk1"/>
              </a:solidFill>
            </a:endParaRPr>
          </a:p>
          <a:p>
            <a:pPr marL="152396" indent="0">
              <a:lnSpc>
                <a:spcPct val="150000"/>
              </a:lnSpc>
              <a:buNone/>
            </a:pPr>
            <a:endParaRPr lang="en-US" dirty="0">
              <a:solidFill>
                <a:schemeClr val="dk1"/>
              </a:solidFill>
              <a:ea typeface="Calibri"/>
              <a:cs typeface="Calibri"/>
              <a:sym typeface="Calibri"/>
            </a:endParaRPr>
          </a:p>
          <a:p>
            <a:pPr>
              <a:lnSpc>
                <a:spcPct val="150000"/>
              </a:lnSpc>
            </a:pPr>
            <a:r>
              <a:rPr lang="en-US" sz="2000" dirty="0">
                <a:solidFill>
                  <a:schemeClr val="dk1"/>
                </a:solidFill>
              </a:rPr>
              <a:t>I</a:t>
            </a:r>
            <a:r>
              <a:rPr lang="en-US" sz="2000" dirty="0">
                <a:solidFill>
                  <a:schemeClr val="dk1"/>
                </a:solidFill>
                <a:ea typeface="Calibri"/>
                <a:cs typeface="Calibri"/>
                <a:sym typeface="Calibri"/>
              </a:rPr>
              <a:t>s </a:t>
            </a:r>
            <a:r>
              <a:rPr lang="en-US" sz="2000" b="1" u="sng" dirty="0">
                <a:solidFill>
                  <a:schemeClr val="dk1"/>
                </a:solidFill>
                <a:ea typeface="Calibri"/>
                <a:cs typeface="Calibri"/>
                <a:sym typeface="Calibri"/>
              </a:rPr>
              <a:t>NOT</a:t>
            </a:r>
            <a:r>
              <a:rPr lang="en-US" sz="2000" dirty="0">
                <a:solidFill>
                  <a:schemeClr val="dk1"/>
                </a:solidFill>
                <a:ea typeface="Calibri"/>
                <a:cs typeface="Calibri"/>
                <a:sym typeface="Calibri"/>
              </a:rPr>
              <a:t> a ready-made product that can be applied to your course but a PROCESS that begins with us as individual faculty and continues as we apply an anti-racist lens to course content, pedagogy, activities, and interactions</a:t>
            </a:r>
          </a:p>
          <a:p>
            <a:endParaRPr lang="en-US" dirty="0">
              <a:solidFill>
                <a:schemeClr val="dk1"/>
              </a:solidFill>
              <a:ea typeface="Calibri"/>
              <a:cs typeface="Calibri"/>
              <a:sym typeface="Calibri"/>
            </a:endParaRPr>
          </a:p>
          <a:p>
            <a:pPr lvl="1"/>
            <a:endParaRPr lang="en-US" dirty="0">
              <a:solidFill>
                <a:schemeClr val="dk1"/>
              </a:solidFill>
              <a:ea typeface="Calibri"/>
              <a:cs typeface="Calibri"/>
              <a:sym typeface="Calibri"/>
            </a:endParaRPr>
          </a:p>
          <a:p>
            <a:pPr lvl="1"/>
            <a:endParaRPr lang="en-US" dirty="0">
              <a:solidFill>
                <a:schemeClr val="dk1"/>
              </a:solidFill>
              <a:ea typeface="Calibri"/>
              <a:cs typeface="Calibri"/>
              <a:sym typeface="Calibri"/>
            </a:endParaRPr>
          </a:p>
          <a:p>
            <a:endParaRPr lang="en-US" dirty="0"/>
          </a:p>
        </p:txBody>
      </p:sp>
      <p:pic>
        <p:nvPicPr>
          <p:cNvPr id="4" name="Google Shape;95;p19">
            <a:extLst>
              <a:ext uri="{FF2B5EF4-FFF2-40B4-BE49-F238E27FC236}">
                <a16:creationId xmlns:a16="http://schemas.microsoft.com/office/drawing/2014/main" id="{E6006309-3134-4215-8360-C362A27CEB92}"/>
              </a:ext>
            </a:extLst>
          </p:cNvPr>
          <p:cNvPicPr preferRelativeResize="0"/>
          <p:nvPr/>
        </p:nvPicPr>
        <p:blipFill>
          <a:blip r:embed="rId3">
            <a:alphaModFix/>
          </a:blip>
          <a:stretch>
            <a:fillRect/>
          </a:stretch>
        </p:blipFill>
        <p:spPr>
          <a:xfrm>
            <a:off x="7387389" y="0"/>
            <a:ext cx="4058653" cy="1918146"/>
          </a:xfrm>
          <a:prstGeom prst="rect">
            <a:avLst/>
          </a:prstGeom>
          <a:noFill/>
          <a:ln>
            <a:noFill/>
          </a:ln>
        </p:spPr>
      </p:pic>
      <p:sp>
        <p:nvSpPr>
          <p:cNvPr id="5" name="Google Shape;96;p19">
            <a:extLst>
              <a:ext uri="{FF2B5EF4-FFF2-40B4-BE49-F238E27FC236}">
                <a16:creationId xmlns:a16="http://schemas.microsoft.com/office/drawing/2014/main" id="{7B08BA17-7566-4396-8559-6971EB331530}"/>
              </a:ext>
            </a:extLst>
          </p:cNvPr>
          <p:cNvSpPr txBox="1"/>
          <p:nvPr/>
        </p:nvSpPr>
        <p:spPr>
          <a:xfrm>
            <a:off x="6384463" y="5625057"/>
            <a:ext cx="5263600" cy="492402"/>
          </a:xfrm>
          <a:prstGeom prst="rect">
            <a:avLst/>
          </a:prstGeom>
          <a:noFill/>
          <a:ln>
            <a:noFill/>
          </a:ln>
        </p:spPr>
        <p:txBody>
          <a:bodyPr spcFirstLastPara="1" wrap="square" lIns="121900" tIns="121900" rIns="121900" bIns="121900" anchor="t" anchorCtr="0">
            <a:spAutoFit/>
          </a:bodyPr>
          <a:lstStyle/>
          <a:p>
            <a:pPr algn="r"/>
            <a:r>
              <a:rPr lang="en" sz="1600" dirty="0"/>
              <a:t>Kishimoto, 2018</a:t>
            </a:r>
            <a:endParaRPr sz="1600" dirty="0"/>
          </a:p>
        </p:txBody>
      </p:sp>
    </p:spTree>
    <p:extLst>
      <p:ext uri="{BB962C8B-B14F-4D97-AF65-F5344CB8AC3E}">
        <p14:creationId xmlns:p14="http://schemas.microsoft.com/office/powerpoint/2010/main" val="275824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Retrospect">
  <a:themeElements>
    <a:clrScheme name="Custom 1">
      <a:dk1>
        <a:sysClr val="windowText" lastClr="000000"/>
      </a:dk1>
      <a:lt1>
        <a:sysClr val="window" lastClr="FFFFFF"/>
      </a:lt1>
      <a:dk2>
        <a:srgbClr val="4E2A84"/>
      </a:dk2>
      <a:lt2>
        <a:srgbClr val="DCD8DC"/>
      </a:lt2>
      <a:accent1>
        <a:srgbClr val="4E2A84"/>
      </a:accent1>
      <a:accent2>
        <a:srgbClr val="372058"/>
      </a:accent2>
      <a:accent3>
        <a:srgbClr val="CDB5DC"/>
      </a:accent3>
      <a:accent4>
        <a:srgbClr val="EEE6F3"/>
      </a:accent4>
      <a:accent5>
        <a:srgbClr val="494949"/>
      </a:accent5>
      <a:accent6>
        <a:srgbClr val="7F7B99"/>
      </a:accent6>
      <a:hlink>
        <a:srgbClr val="595959"/>
      </a:hlink>
      <a:folHlink>
        <a:srgbClr val="8C8C8C"/>
      </a:folHlink>
    </a:clrScheme>
    <a:fontScheme name="Custom 2">
      <a:majorFont>
        <a:latin typeface="Arial"/>
        <a:ea typeface=""/>
        <a:cs typeface=""/>
      </a:majorFont>
      <a:minorFont>
        <a:latin typeface="Arial"/>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Presentation1" id="{50B04FE1-6B33-403A-99B7-70ECF484447F}" vid="{C7459FCE-5889-4ED7-9D68-C72A97097A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conference powerpoint template (1)</Template>
  <TotalTime>651</TotalTime>
  <Words>1970</Words>
  <Application>Microsoft Office PowerPoint</Application>
  <PresentationFormat>Widescreen</PresentationFormat>
  <Paragraphs>151</Paragraphs>
  <Slides>18</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Retrospect</vt:lpstr>
      <vt:lpstr>Anti-Racist Pedagogy &amp; Praxis</vt:lpstr>
      <vt:lpstr>Conflict of interest disclosure</vt:lpstr>
      <vt:lpstr>Where we’re going…</vt:lpstr>
      <vt:lpstr>Who am I?</vt:lpstr>
      <vt:lpstr>PowerPoint Presentation</vt:lpstr>
      <vt:lpstr>Your ‘why’</vt:lpstr>
      <vt:lpstr>My “Why”</vt:lpstr>
      <vt:lpstr>Vocabulary</vt:lpstr>
      <vt:lpstr>Anti-Racist Pedagogy</vt:lpstr>
      <vt:lpstr>What’s your 20?</vt:lpstr>
      <vt:lpstr>Anti-Racist Praxis</vt:lpstr>
      <vt:lpstr>What does that look like...</vt:lpstr>
      <vt:lpstr>Hypothes.is annotation</vt:lpstr>
      <vt:lpstr>What if my course isn’t about race?</vt:lpstr>
      <vt:lpstr>Let’s do the work</vt:lpstr>
      <vt:lpstr>References and Resources</vt:lpstr>
      <vt:lpstr>References and Resources</vt:lpstr>
      <vt:lpstr>References and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Anti-Racist Pedagogy &amp; Praxis</dc:title>
  <dc:creator>danica sumpter</dc:creator>
  <cp:lastModifiedBy>Clare Petrie</cp:lastModifiedBy>
  <cp:revision>17</cp:revision>
  <dcterms:created xsi:type="dcterms:W3CDTF">2021-02-17T14:54:55Z</dcterms:created>
  <dcterms:modified xsi:type="dcterms:W3CDTF">2021-02-24T01:31:03Z</dcterms:modified>
</cp:coreProperties>
</file>