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7" r:id="rId2"/>
    <p:sldId id="263" r:id="rId3"/>
    <p:sldId id="265" r:id="rId4"/>
    <p:sldId id="264" r:id="rId5"/>
    <p:sldId id="274" r:id="rId6"/>
    <p:sldId id="275" r:id="rId7"/>
    <p:sldId id="258" r:id="rId8"/>
    <p:sldId id="259" r:id="rId9"/>
    <p:sldId id="260" r:id="rId10"/>
    <p:sldId id="261" r:id="rId11"/>
    <p:sldId id="270" r:id="rId12"/>
    <p:sldId id="271" r:id="rId13"/>
    <p:sldId id="272" r:id="rId14"/>
    <p:sldId id="267" r:id="rId15"/>
    <p:sldId id="268" r:id="rId16"/>
    <p:sldId id="269" r:id="rId17"/>
    <p:sldId id="262" r:id="rId18"/>
    <p:sldId id="256"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sorterViewPr>
    <p:cViewPr>
      <p:scale>
        <a:sx n="100" d="100"/>
        <a:sy n="100" d="100"/>
      </p:scale>
      <p:origin x="0" y="-50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117465"/>
            <a:ext cx="12188825" cy="740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2/23/2021</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7269" y="6245449"/>
            <a:ext cx="4120636" cy="484566"/>
          </a:xfrm>
          <a:prstGeom prst="rect">
            <a:avLst/>
          </a:prstGeom>
        </p:spPr>
      </p:pic>
    </p:spTree>
    <p:extLst>
      <p:ext uri="{BB962C8B-B14F-4D97-AF65-F5344CB8AC3E}">
        <p14:creationId xmlns:p14="http://schemas.microsoft.com/office/powerpoint/2010/main" val="43268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2/23/2021</a:t>
            </a:fld>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extLst>
      <p:ext uri="{BB962C8B-B14F-4D97-AF65-F5344CB8AC3E}">
        <p14:creationId xmlns:p14="http://schemas.microsoft.com/office/powerpoint/2010/main" val="3067421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156101"/>
            <a:ext cx="12188825" cy="701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2/23/2021</a:t>
            </a:fld>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7269" y="6264767"/>
            <a:ext cx="4120636" cy="484566"/>
          </a:xfrm>
          <a:prstGeom prst="rect">
            <a:avLst/>
          </a:prstGeom>
        </p:spPr>
      </p:pic>
    </p:spTree>
    <p:extLst>
      <p:ext uri="{BB962C8B-B14F-4D97-AF65-F5344CB8AC3E}">
        <p14:creationId xmlns:p14="http://schemas.microsoft.com/office/powerpoint/2010/main" val="2346489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2/23/2021</a:t>
            </a:fld>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39338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2/23/2021</a:t>
            </a:fld>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0346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2/23/2021</a:t>
            </a:fld>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46316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117465"/>
            <a:ext cx="12188825" cy="7405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2/23/2021</a:t>
            </a:fld>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7269" y="6245449"/>
            <a:ext cx="4120636" cy="484566"/>
          </a:xfrm>
          <a:prstGeom prst="rect">
            <a:avLst/>
          </a:prstGeom>
        </p:spPr>
      </p:pic>
    </p:spTree>
    <p:extLst>
      <p:ext uri="{BB962C8B-B14F-4D97-AF65-F5344CB8AC3E}">
        <p14:creationId xmlns:p14="http://schemas.microsoft.com/office/powerpoint/2010/main" val="256573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2/23/2021</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00599" y="6245470"/>
            <a:ext cx="2897055" cy="448702"/>
          </a:xfrm>
          <a:prstGeom prst="rect">
            <a:avLst/>
          </a:prstGeom>
        </p:spPr>
      </p:pic>
    </p:spTree>
    <p:extLst>
      <p:ext uri="{BB962C8B-B14F-4D97-AF65-F5344CB8AC3E}">
        <p14:creationId xmlns:p14="http://schemas.microsoft.com/office/powerpoint/2010/main" val="335063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4896475"/>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749065"/>
            <a:ext cx="10113264" cy="558189"/>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2/23/2021</a:t>
            </a:fld>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066162" y="6340344"/>
            <a:ext cx="4120636" cy="484566"/>
          </a:xfrm>
          <a:prstGeom prst="rect">
            <a:avLst/>
          </a:prstGeom>
        </p:spPr>
      </p:pic>
    </p:spTree>
    <p:extLst>
      <p:ext uri="{BB962C8B-B14F-4D97-AF65-F5344CB8AC3E}">
        <p14:creationId xmlns:p14="http://schemas.microsoft.com/office/powerpoint/2010/main" val="185799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20496"/>
            <a:ext cx="12192000" cy="6375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2/23/2021</a:t>
            </a:fld>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066162" y="6340344"/>
            <a:ext cx="4120636" cy="484566"/>
          </a:xfrm>
          <a:prstGeom prst="rect">
            <a:avLst/>
          </a:prstGeom>
        </p:spPr>
      </p:pic>
    </p:spTree>
    <p:extLst>
      <p:ext uri="{BB962C8B-B14F-4D97-AF65-F5344CB8AC3E}">
        <p14:creationId xmlns:p14="http://schemas.microsoft.com/office/powerpoint/2010/main" val="31393881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2D539-4C5B-4181-966C-828401426F91}"/>
              </a:ext>
            </a:extLst>
          </p:cNvPr>
          <p:cNvSpPr>
            <a:spLocks noGrp="1"/>
          </p:cNvSpPr>
          <p:nvPr>
            <p:ph type="ctrTitle"/>
          </p:nvPr>
        </p:nvSpPr>
        <p:spPr>
          <a:xfrm>
            <a:off x="914400" y="657921"/>
            <a:ext cx="9612351" cy="3724507"/>
          </a:xfrm>
        </p:spPr>
        <p:txBody>
          <a:bodyPr>
            <a:normAutofit fontScale="90000"/>
          </a:bodyPr>
          <a:lstStyle/>
          <a:p>
            <a:r>
              <a:rPr lang="en-US" b="0" i="0" dirty="0">
                <a:solidFill>
                  <a:srgbClr val="000000"/>
                </a:solidFill>
                <a:effectLst/>
                <a:latin typeface="Times New Roman" panose="02020603050405020304" pitchFamily="18" charset="0"/>
              </a:rPr>
              <a:t/>
            </a:r>
            <a:br>
              <a:rPr lang="en-US" b="0" i="0" dirty="0">
                <a:solidFill>
                  <a:srgbClr val="000000"/>
                </a:solidFill>
                <a:effectLst/>
                <a:latin typeface="Times New Roman" panose="02020603050405020304" pitchFamily="18" charset="0"/>
              </a:rPr>
            </a:br>
            <a:r>
              <a:rPr lang="en-US" sz="6700" b="0" i="0" dirty="0">
                <a:solidFill>
                  <a:srgbClr val="000000"/>
                </a:solidFill>
                <a:effectLst/>
                <a:latin typeface="Times New Roman" panose="02020603050405020304" pitchFamily="18" charset="0"/>
              </a:rPr>
              <a:t>Historical Antecedents to Health Disparities – 1850 to 1970</a:t>
            </a:r>
            <a:r>
              <a:rPr lang="en-US" b="0" i="0" dirty="0">
                <a:solidFill>
                  <a:srgbClr val="000000"/>
                </a:solidFill>
                <a:effectLst/>
                <a:latin typeface="Times New Roman" panose="02020603050405020304" pitchFamily="18" charset="0"/>
              </a:rPr>
              <a:t/>
            </a:r>
            <a:br>
              <a:rPr lang="en-US" b="0" i="0" dirty="0">
                <a:solidFill>
                  <a:srgbClr val="000000"/>
                </a:solidFill>
                <a:effectLst/>
                <a:latin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AA2D8F0B-6832-4C48-B810-F4F277BFC06D}"/>
              </a:ext>
            </a:extLst>
          </p:cNvPr>
          <p:cNvSpPr>
            <a:spLocks noGrp="1"/>
          </p:cNvSpPr>
          <p:nvPr>
            <p:ph type="subTitle" idx="1"/>
          </p:nvPr>
        </p:nvSpPr>
        <p:spPr>
          <a:xfrm>
            <a:off x="1524000" y="4171167"/>
            <a:ext cx="9144000" cy="1794736"/>
          </a:xfrm>
        </p:spPr>
        <p:txBody>
          <a:bodyPr>
            <a:normAutofit fontScale="85000" lnSpcReduction="20000"/>
          </a:bodyPr>
          <a:lstStyle/>
          <a:p>
            <a:endParaRPr lang="en-US" dirty="0"/>
          </a:p>
          <a:p>
            <a:r>
              <a:rPr lang="en-US" sz="1900" b="0" i="0" dirty="0">
                <a:solidFill>
                  <a:srgbClr val="000000"/>
                </a:solidFill>
                <a:effectLst/>
                <a:latin typeface="Aharoni" panose="02010803020104030203" pitchFamily="2" charset="-79"/>
                <a:cs typeface="Aharoni" panose="02010803020104030203" pitchFamily="2" charset="-79"/>
              </a:rPr>
              <a:t>Mark S. Johnson, MD MPH</a:t>
            </a:r>
          </a:p>
          <a:p>
            <a:r>
              <a:rPr lang="en-US" sz="1900" dirty="0">
                <a:solidFill>
                  <a:srgbClr val="000000"/>
                </a:solidFill>
                <a:latin typeface="Aharoni" panose="02010803020104030203" pitchFamily="2" charset="-79"/>
                <a:cs typeface="Aharoni" panose="02010803020104030203" pitchFamily="2" charset="-79"/>
              </a:rPr>
              <a:t>Professor and Chair</a:t>
            </a:r>
          </a:p>
          <a:p>
            <a:r>
              <a:rPr lang="en-US" sz="1900" dirty="0">
                <a:solidFill>
                  <a:srgbClr val="000000"/>
                </a:solidFill>
                <a:latin typeface="Aharoni" panose="02010803020104030203" pitchFamily="2" charset="-79"/>
                <a:cs typeface="Aharoni" panose="02010803020104030203" pitchFamily="2" charset="-79"/>
              </a:rPr>
              <a:t>Department of Community and Family Medicine</a:t>
            </a:r>
          </a:p>
          <a:p>
            <a:r>
              <a:rPr lang="en-US" sz="1900" dirty="0">
                <a:latin typeface="Aharoni" panose="02010803020104030203" pitchFamily="2" charset="-79"/>
                <a:cs typeface="Aharoni" panose="02010803020104030203" pitchFamily="2" charset="-79"/>
              </a:rPr>
              <a:t>Howard University College of Medicine</a:t>
            </a:r>
          </a:p>
        </p:txBody>
      </p:sp>
    </p:spTree>
    <p:extLst>
      <p:ext uri="{BB962C8B-B14F-4D97-AF65-F5344CB8AC3E}">
        <p14:creationId xmlns:p14="http://schemas.microsoft.com/office/powerpoint/2010/main" val="379563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81540-0F5E-41BC-AA7F-33CD1871776F}"/>
              </a:ext>
            </a:extLst>
          </p:cNvPr>
          <p:cNvSpPr>
            <a:spLocks noGrp="1"/>
          </p:cNvSpPr>
          <p:nvPr>
            <p:ph type="title"/>
          </p:nvPr>
        </p:nvSpPr>
        <p:spPr/>
        <p:txBody>
          <a:bodyPr/>
          <a:lstStyle/>
          <a:p>
            <a:r>
              <a:rPr lang="en-US" dirty="0"/>
              <a:t>Veteran’s Administration</a:t>
            </a:r>
          </a:p>
        </p:txBody>
      </p:sp>
      <p:sp>
        <p:nvSpPr>
          <p:cNvPr id="3" name="Content Placeholder 2">
            <a:extLst>
              <a:ext uri="{FF2B5EF4-FFF2-40B4-BE49-F238E27FC236}">
                <a16:creationId xmlns:a16="http://schemas.microsoft.com/office/drawing/2014/main" id="{D1D4B4A8-46C6-4F27-8474-C2B578EB0D78}"/>
              </a:ext>
            </a:extLst>
          </p:cNvPr>
          <p:cNvSpPr>
            <a:spLocks noGrp="1"/>
          </p:cNvSpPr>
          <p:nvPr>
            <p:ph idx="1"/>
          </p:nvPr>
        </p:nvSpPr>
        <p:spPr/>
        <p:txBody>
          <a:bodyPr/>
          <a:lstStyle/>
          <a:p>
            <a:r>
              <a:rPr lang="en-US" dirty="0"/>
              <a:t>GI Bill was written to accommodate Jim Crow type laws</a:t>
            </a:r>
          </a:p>
          <a:p>
            <a:r>
              <a:rPr lang="en-US" dirty="0"/>
              <a:t>Compromise was made to allow local administration</a:t>
            </a:r>
          </a:p>
          <a:p>
            <a:r>
              <a:rPr lang="en-US" dirty="0"/>
              <a:t>Columbia University professor Ira Katznelson called it “affirmative action for whites” (2005)</a:t>
            </a:r>
          </a:p>
          <a:p>
            <a:endParaRPr lang="en-US" dirty="0"/>
          </a:p>
        </p:txBody>
      </p:sp>
    </p:spTree>
    <p:extLst>
      <p:ext uri="{BB962C8B-B14F-4D97-AF65-F5344CB8AC3E}">
        <p14:creationId xmlns:p14="http://schemas.microsoft.com/office/powerpoint/2010/main" val="11378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86E12-3C48-45F6-8703-572DA3EB7113}"/>
              </a:ext>
            </a:extLst>
          </p:cNvPr>
          <p:cNvSpPr>
            <a:spLocks noGrp="1"/>
          </p:cNvSpPr>
          <p:nvPr>
            <p:ph type="ctrTitle"/>
          </p:nvPr>
        </p:nvSpPr>
        <p:spPr/>
        <p:txBody>
          <a:bodyPr>
            <a:normAutofit/>
          </a:bodyPr>
          <a:lstStyle/>
          <a:p>
            <a:r>
              <a:rPr lang="en-US" sz="4800" dirty="0"/>
              <a:t>Between 1945 and 1966 one fifth of all single family houses in the US were financed by the GI Bill</a:t>
            </a:r>
          </a:p>
        </p:txBody>
      </p:sp>
      <p:sp>
        <p:nvSpPr>
          <p:cNvPr id="3" name="Subtitle 2">
            <a:extLst>
              <a:ext uri="{FF2B5EF4-FFF2-40B4-BE49-F238E27FC236}">
                <a16:creationId xmlns:a16="http://schemas.microsoft.com/office/drawing/2014/main" id="{08C0EBEF-3ACA-4F60-BC89-038C214837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26327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D9C20-5954-4E07-A17F-A70A138B3A35}"/>
              </a:ext>
            </a:extLst>
          </p:cNvPr>
          <p:cNvSpPr>
            <a:spLocks noGrp="1"/>
          </p:cNvSpPr>
          <p:nvPr>
            <p:ph type="ctrTitle"/>
          </p:nvPr>
        </p:nvSpPr>
        <p:spPr/>
        <p:txBody>
          <a:bodyPr>
            <a:normAutofit/>
          </a:bodyPr>
          <a:lstStyle/>
          <a:p>
            <a:r>
              <a:rPr lang="en-US" sz="6000" dirty="0"/>
              <a:t>13.9 million homes for more than $433 billion </a:t>
            </a:r>
          </a:p>
        </p:txBody>
      </p:sp>
      <p:sp>
        <p:nvSpPr>
          <p:cNvPr id="3" name="Subtitle 2">
            <a:extLst>
              <a:ext uri="{FF2B5EF4-FFF2-40B4-BE49-F238E27FC236}">
                <a16:creationId xmlns:a16="http://schemas.microsoft.com/office/drawing/2014/main" id="{C50D15AF-9CAD-40B3-ACB4-C17B43003A5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25422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17821-ABF2-43A5-A0E9-CF37E4F91A18}"/>
              </a:ext>
            </a:extLst>
          </p:cNvPr>
          <p:cNvSpPr>
            <a:spLocks noGrp="1"/>
          </p:cNvSpPr>
          <p:nvPr>
            <p:ph type="ctrTitle"/>
          </p:nvPr>
        </p:nvSpPr>
        <p:spPr/>
        <p:txBody>
          <a:bodyPr>
            <a:normAutofit fontScale="90000"/>
          </a:bodyPr>
          <a:lstStyle/>
          <a:p>
            <a:r>
              <a:rPr lang="en-US" dirty="0"/>
              <a:t>Unemployment benefits were provided for up to 52 weeks</a:t>
            </a:r>
          </a:p>
        </p:txBody>
      </p:sp>
      <p:sp>
        <p:nvSpPr>
          <p:cNvPr id="3" name="Subtitle 2">
            <a:extLst>
              <a:ext uri="{FF2B5EF4-FFF2-40B4-BE49-F238E27FC236}">
                <a16:creationId xmlns:a16="http://schemas.microsoft.com/office/drawing/2014/main" id="{564CA9B2-7525-4EA1-9502-4A4BF6EDAA34}"/>
              </a:ext>
            </a:extLst>
          </p:cNvPr>
          <p:cNvSpPr>
            <a:spLocks noGrp="1"/>
          </p:cNvSpPr>
          <p:nvPr>
            <p:ph type="subTitle" idx="1"/>
          </p:nvPr>
        </p:nvSpPr>
        <p:spPr/>
        <p:txBody>
          <a:bodyPr/>
          <a:lstStyle/>
          <a:p>
            <a:r>
              <a:rPr lang="en-US" dirty="0"/>
              <a:t>1944</a:t>
            </a:r>
          </a:p>
        </p:txBody>
      </p:sp>
    </p:spTree>
    <p:extLst>
      <p:ext uri="{BB962C8B-B14F-4D97-AF65-F5344CB8AC3E}">
        <p14:creationId xmlns:p14="http://schemas.microsoft.com/office/powerpoint/2010/main" val="3753512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4A2F-7385-4E43-88B9-55BCEE08F05D}"/>
              </a:ext>
            </a:extLst>
          </p:cNvPr>
          <p:cNvSpPr>
            <a:spLocks noGrp="1"/>
          </p:cNvSpPr>
          <p:nvPr>
            <p:ph type="title"/>
          </p:nvPr>
        </p:nvSpPr>
        <p:spPr/>
        <p:txBody>
          <a:bodyPr/>
          <a:lstStyle/>
          <a:p>
            <a:r>
              <a:rPr lang="en-US" dirty="0"/>
              <a:t>Social Security Administration (1935)</a:t>
            </a:r>
          </a:p>
        </p:txBody>
      </p:sp>
      <p:sp>
        <p:nvSpPr>
          <p:cNvPr id="3" name="Content Placeholder 2">
            <a:extLst>
              <a:ext uri="{FF2B5EF4-FFF2-40B4-BE49-F238E27FC236}">
                <a16:creationId xmlns:a16="http://schemas.microsoft.com/office/drawing/2014/main" id="{B8B270BC-E5B8-4636-A9F1-D2043BBD50AE}"/>
              </a:ext>
            </a:extLst>
          </p:cNvPr>
          <p:cNvSpPr>
            <a:spLocks noGrp="1"/>
          </p:cNvSpPr>
          <p:nvPr>
            <p:ph idx="1"/>
          </p:nvPr>
        </p:nvSpPr>
        <p:spPr/>
        <p:txBody>
          <a:bodyPr/>
          <a:lstStyle/>
          <a:p>
            <a:r>
              <a:rPr lang="en-US" dirty="0"/>
              <a:t>Do you think it is an accident that the only people not covered by the Social Security Act are farm laborers and domestic workers?</a:t>
            </a:r>
          </a:p>
        </p:txBody>
      </p:sp>
    </p:spTree>
    <p:extLst>
      <p:ext uri="{BB962C8B-B14F-4D97-AF65-F5344CB8AC3E}">
        <p14:creationId xmlns:p14="http://schemas.microsoft.com/office/powerpoint/2010/main" val="788408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588AF-5FBE-46D8-8AF4-499433C3E3B6}"/>
              </a:ext>
            </a:extLst>
          </p:cNvPr>
          <p:cNvSpPr>
            <a:spLocks noGrp="1"/>
          </p:cNvSpPr>
          <p:nvPr>
            <p:ph type="title"/>
          </p:nvPr>
        </p:nvSpPr>
        <p:spPr/>
        <p:txBody>
          <a:bodyPr/>
          <a:lstStyle/>
          <a:p>
            <a:r>
              <a:rPr lang="en-US" dirty="0"/>
              <a:t>Farm Security Administration (1937)</a:t>
            </a:r>
          </a:p>
        </p:txBody>
      </p:sp>
      <p:sp>
        <p:nvSpPr>
          <p:cNvPr id="3" name="Content Placeholder 2">
            <a:extLst>
              <a:ext uri="{FF2B5EF4-FFF2-40B4-BE49-F238E27FC236}">
                <a16:creationId xmlns:a16="http://schemas.microsoft.com/office/drawing/2014/main" id="{6D338524-043C-43FF-82EA-F27D9BE2060A}"/>
              </a:ext>
            </a:extLst>
          </p:cNvPr>
          <p:cNvSpPr>
            <a:spLocks noGrp="1"/>
          </p:cNvSpPr>
          <p:nvPr>
            <p:ph idx="1"/>
          </p:nvPr>
        </p:nvSpPr>
        <p:spPr/>
        <p:txBody>
          <a:bodyPr/>
          <a:lstStyle/>
          <a:p>
            <a:pPr lvl="1"/>
            <a:r>
              <a:rPr lang="en-US" dirty="0"/>
              <a:t>14% of farmers were Black in 1910 (in 1920 there were 925,710 Black farmers)</a:t>
            </a:r>
          </a:p>
          <a:p>
            <a:pPr lvl="1"/>
            <a:r>
              <a:rPr lang="en-US" dirty="0"/>
              <a:t>Less than 2% today</a:t>
            </a:r>
          </a:p>
          <a:p>
            <a:pPr lvl="1"/>
            <a:r>
              <a:rPr lang="en-US" dirty="0"/>
              <a:t>To get this bill passed a compromise was made to Southern Congressman that the funds would be handled locally. That allowed them to control who would get the benefits of the program</a:t>
            </a:r>
          </a:p>
          <a:p>
            <a:pPr lvl="1"/>
            <a:r>
              <a:rPr lang="en-US" dirty="0"/>
              <a:t>Black farmers sued the USDA and won $1.06 billion dollars</a:t>
            </a:r>
          </a:p>
          <a:p>
            <a:pPr lvl="2"/>
            <a:r>
              <a:rPr lang="en-US" dirty="0"/>
              <a:t>90% of those who applied were denied</a:t>
            </a:r>
          </a:p>
          <a:p>
            <a:pPr lvl="2"/>
            <a:r>
              <a:rPr lang="en-US" dirty="0"/>
              <a:t>Bush administration spent $12 millions fighting the ruling</a:t>
            </a:r>
          </a:p>
          <a:p>
            <a:pPr lvl="2"/>
            <a:r>
              <a:rPr lang="en-US" dirty="0"/>
              <a:t>Obama signed the Claims Resolution Act which provided the necessary appropriations</a:t>
            </a:r>
          </a:p>
          <a:p>
            <a:pPr lvl="1"/>
            <a:endParaRPr lang="en-US" dirty="0"/>
          </a:p>
        </p:txBody>
      </p:sp>
    </p:spTree>
    <p:extLst>
      <p:ext uri="{BB962C8B-B14F-4D97-AF65-F5344CB8AC3E}">
        <p14:creationId xmlns:p14="http://schemas.microsoft.com/office/powerpoint/2010/main" val="311060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0C051-144D-4119-88C8-DB0E853AFA74}"/>
              </a:ext>
            </a:extLst>
          </p:cNvPr>
          <p:cNvSpPr>
            <a:spLocks noGrp="1"/>
          </p:cNvSpPr>
          <p:nvPr>
            <p:ph type="title"/>
          </p:nvPr>
        </p:nvSpPr>
        <p:spPr/>
        <p:txBody>
          <a:bodyPr/>
          <a:lstStyle/>
          <a:p>
            <a:r>
              <a:rPr lang="en-US" dirty="0"/>
              <a:t>National Housing Act of 1934</a:t>
            </a:r>
          </a:p>
        </p:txBody>
      </p:sp>
      <p:sp>
        <p:nvSpPr>
          <p:cNvPr id="3" name="Content Placeholder 2">
            <a:extLst>
              <a:ext uri="{FF2B5EF4-FFF2-40B4-BE49-F238E27FC236}">
                <a16:creationId xmlns:a16="http://schemas.microsoft.com/office/drawing/2014/main" id="{01768FB9-A223-4106-BDB1-CD2DAB7A26F6}"/>
              </a:ext>
            </a:extLst>
          </p:cNvPr>
          <p:cNvSpPr>
            <a:spLocks noGrp="1"/>
          </p:cNvSpPr>
          <p:nvPr>
            <p:ph idx="1"/>
          </p:nvPr>
        </p:nvSpPr>
        <p:spPr/>
        <p:txBody>
          <a:bodyPr/>
          <a:lstStyle/>
          <a:p>
            <a:r>
              <a:rPr lang="en-US" dirty="0"/>
              <a:t>Created to insure stability in the banking industry</a:t>
            </a:r>
          </a:p>
          <a:p>
            <a:r>
              <a:rPr lang="en-US" dirty="0"/>
              <a:t>Furthered segregation “redlining”</a:t>
            </a:r>
          </a:p>
          <a:p>
            <a:r>
              <a:rPr lang="en-US" dirty="0"/>
              <a:t>Subsidized massive building program, many of which had restrictive covenants</a:t>
            </a:r>
          </a:p>
        </p:txBody>
      </p:sp>
    </p:spTree>
    <p:extLst>
      <p:ext uri="{BB962C8B-B14F-4D97-AF65-F5344CB8AC3E}">
        <p14:creationId xmlns:p14="http://schemas.microsoft.com/office/powerpoint/2010/main" val="2155466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2D74-A709-4263-BFD6-2630E961A763}"/>
              </a:ext>
            </a:extLst>
          </p:cNvPr>
          <p:cNvSpPr>
            <a:spLocks noGrp="1"/>
          </p:cNvSpPr>
          <p:nvPr>
            <p:ph type="title"/>
          </p:nvPr>
        </p:nvSpPr>
        <p:spPr/>
        <p:txBody>
          <a:bodyPr/>
          <a:lstStyle/>
          <a:p>
            <a:r>
              <a:rPr lang="en-US" dirty="0"/>
              <a:t>School funding</a:t>
            </a:r>
          </a:p>
        </p:txBody>
      </p:sp>
      <p:sp>
        <p:nvSpPr>
          <p:cNvPr id="3" name="Content Placeholder 2">
            <a:extLst>
              <a:ext uri="{FF2B5EF4-FFF2-40B4-BE49-F238E27FC236}">
                <a16:creationId xmlns:a16="http://schemas.microsoft.com/office/drawing/2014/main" id="{BF6E5AB4-50C8-4E82-ADB9-7434BF5460D8}"/>
              </a:ext>
            </a:extLst>
          </p:cNvPr>
          <p:cNvSpPr>
            <a:spLocks noGrp="1"/>
          </p:cNvSpPr>
          <p:nvPr>
            <p:ph idx="1"/>
          </p:nvPr>
        </p:nvSpPr>
        <p:spPr/>
        <p:txBody>
          <a:bodyPr/>
          <a:lstStyle/>
          <a:p>
            <a:r>
              <a:rPr lang="en-US" dirty="0"/>
              <a:t>Why is school funding in the US predominately local?</a:t>
            </a:r>
          </a:p>
        </p:txBody>
      </p:sp>
    </p:spTree>
    <p:extLst>
      <p:ext uri="{BB962C8B-B14F-4D97-AF65-F5344CB8AC3E}">
        <p14:creationId xmlns:p14="http://schemas.microsoft.com/office/powerpoint/2010/main" val="700271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There is a recurring theme here - </a:t>
            </a:r>
            <a:r>
              <a:rPr lang="en-US" i="1" dirty="0">
                <a:solidFill>
                  <a:srgbClr val="FF0000"/>
                </a:solidFill>
              </a:rPr>
              <a:t>compromise</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30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296A2-393C-4A7A-801D-A4F24533C245}"/>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ECF96F86-3A04-4B08-A8A6-C91AD9BBAB80}"/>
              </a:ext>
            </a:extLst>
          </p:cNvPr>
          <p:cNvSpPr>
            <a:spLocks noGrp="1"/>
          </p:cNvSpPr>
          <p:nvPr>
            <p:ph idx="1"/>
          </p:nvPr>
        </p:nvSpPr>
        <p:spPr/>
        <p:txBody>
          <a:bodyPr/>
          <a:lstStyle/>
          <a:p>
            <a:r>
              <a:rPr lang="en-US" sz="2800" dirty="0"/>
              <a:t>What is the global effect of these policies on the social determinants of health? </a:t>
            </a:r>
          </a:p>
          <a:p>
            <a:pPr lvl="1"/>
            <a:r>
              <a:rPr lang="en-US" sz="2400" dirty="0"/>
              <a:t>How has these policy compromises affected income and wealth?</a:t>
            </a:r>
          </a:p>
          <a:p>
            <a:pPr lvl="1"/>
            <a:r>
              <a:rPr lang="en-US" sz="2400" dirty="0"/>
              <a:t>How has these policy compromises affected educational attainment?</a:t>
            </a:r>
          </a:p>
          <a:p>
            <a:pPr lvl="1"/>
            <a:r>
              <a:rPr lang="en-US" sz="2400" dirty="0"/>
              <a:t>How has these policy compromises affected health disparities?</a:t>
            </a:r>
          </a:p>
          <a:p>
            <a:pPr lvl="1"/>
            <a:r>
              <a:rPr lang="en-US" sz="2400" dirty="0"/>
              <a:t>How has these policy compromises affected health literacy?</a:t>
            </a:r>
          </a:p>
          <a:p>
            <a:pPr lvl="1"/>
            <a:r>
              <a:rPr lang="en-US" sz="2400" dirty="0"/>
              <a:t>How does the recognition of these compromises change your teaching about </a:t>
            </a:r>
            <a:r>
              <a:rPr lang="en-US" sz="2400"/>
              <a:t>social determinants of health?</a:t>
            </a:r>
          </a:p>
        </p:txBody>
      </p:sp>
    </p:spTree>
    <p:extLst>
      <p:ext uri="{BB962C8B-B14F-4D97-AF65-F5344CB8AC3E}">
        <p14:creationId xmlns:p14="http://schemas.microsoft.com/office/powerpoint/2010/main" val="303740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AF9AD-6ABC-40C7-8E85-7526537BC480}"/>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CB4F0234-1837-4C2F-B0AD-6DCA5E1317A8}"/>
              </a:ext>
            </a:extLst>
          </p:cNvPr>
          <p:cNvSpPr>
            <a:spLocks noGrp="1"/>
          </p:cNvSpPr>
          <p:nvPr>
            <p:ph type="subTitle" idx="1"/>
          </p:nvPr>
        </p:nvSpPr>
        <p:spPr/>
        <p:txBody>
          <a:bodyPr>
            <a:normAutofit/>
          </a:bodyPr>
          <a:lstStyle/>
          <a:p>
            <a:r>
              <a:rPr lang="en-US" sz="3200" dirty="0"/>
              <a:t>No disclosures</a:t>
            </a:r>
          </a:p>
        </p:txBody>
      </p:sp>
    </p:spTree>
    <p:extLst>
      <p:ext uri="{BB962C8B-B14F-4D97-AF65-F5344CB8AC3E}">
        <p14:creationId xmlns:p14="http://schemas.microsoft.com/office/powerpoint/2010/main" val="28257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0646-3FDB-4497-B445-992A5646DA6D}"/>
              </a:ext>
            </a:extLst>
          </p:cNvPr>
          <p:cNvSpPr>
            <a:spLocks noGrp="1"/>
          </p:cNvSpPr>
          <p:nvPr>
            <p:ph type="ctrTitle"/>
          </p:nvPr>
        </p:nvSpPr>
        <p:spPr>
          <a:xfrm>
            <a:off x="1524000" y="901874"/>
            <a:ext cx="9273436" cy="3224077"/>
          </a:xfrm>
        </p:spPr>
        <p:txBody>
          <a:bodyPr>
            <a:noAutofit/>
          </a:bodyPr>
          <a:lstStyle/>
          <a:p>
            <a:pPr algn="l"/>
            <a:r>
              <a:rPr lang="en-US" sz="2400" b="0" i="0" dirty="0">
                <a:solidFill>
                  <a:srgbClr val="000000"/>
                </a:solidFill>
                <a:effectLst/>
                <a:latin typeface="Times New Roman" panose="02020603050405020304" pitchFamily="18" charset="0"/>
              </a:rPr>
              <a:t/>
            </a:r>
            <a:br>
              <a:rPr lang="en-US" sz="2400" b="0" i="0" dirty="0">
                <a:solidFill>
                  <a:srgbClr val="000000"/>
                </a:solidFill>
                <a:effectLst/>
                <a:latin typeface="Times New Roman" panose="02020603050405020304" pitchFamily="18" charset="0"/>
              </a:rPr>
            </a:br>
            <a:r>
              <a:rPr lang="en-US" sz="2400" b="0" i="0" dirty="0">
                <a:solidFill>
                  <a:srgbClr val="000000"/>
                </a:solidFill>
                <a:effectLst/>
                <a:latin typeface="Times New Roman" panose="02020603050405020304" pitchFamily="18" charset="0"/>
              </a:rPr>
              <a:t/>
            </a:r>
            <a:br>
              <a:rPr lang="en-US" sz="2400" b="0" i="0" dirty="0">
                <a:solidFill>
                  <a:srgbClr val="000000"/>
                </a:solidFill>
                <a:effectLst/>
                <a:latin typeface="Times New Roman" panose="02020603050405020304" pitchFamily="18" charset="0"/>
              </a:rPr>
            </a:br>
            <a:r>
              <a:rPr lang="en-US" sz="2400" b="0" i="0" dirty="0">
                <a:solidFill>
                  <a:srgbClr val="000000"/>
                </a:solidFill>
                <a:effectLst/>
                <a:latin typeface="Times New Roman" panose="02020603050405020304" pitchFamily="18" charset="0"/>
              </a:rPr>
              <a:t/>
            </a:r>
            <a:br>
              <a:rPr lang="en-US" sz="2400" b="0" i="0" dirty="0">
                <a:solidFill>
                  <a:srgbClr val="000000"/>
                </a:solidFill>
                <a:effectLst/>
                <a:latin typeface="Times New Roman" panose="02020603050405020304" pitchFamily="18" charset="0"/>
              </a:rPr>
            </a:br>
            <a:r>
              <a:rPr lang="en-US" sz="2400" b="0" i="0" dirty="0">
                <a:solidFill>
                  <a:srgbClr val="000000"/>
                </a:solidFill>
                <a:effectLst/>
                <a:latin typeface="Times New Roman" panose="02020603050405020304" pitchFamily="18" charset="0"/>
              </a:rPr>
              <a:t/>
            </a:r>
            <a:br>
              <a:rPr lang="en-US" sz="2400" b="0" i="0" dirty="0">
                <a:solidFill>
                  <a:srgbClr val="000000"/>
                </a:solidFill>
                <a:effectLst/>
                <a:latin typeface="Times New Roman" panose="02020603050405020304" pitchFamily="18" charset="0"/>
              </a:rPr>
            </a:br>
            <a:r>
              <a:rPr lang="en-US" sz="2400" b="0" i="0" dirty="0">
                <a:solidFill>
                  <a:srgbClr val="000000"/>
                </a:solidFill>
                <a:effectLst/>
                <a:latin typeface="Times New Roman" panose="02020603050405020304" pitchFamily="18" charset="0"/>
              </a:rPr>
              <a:t/>
            </a:r>
            <a:br>
              <a:rPr lang="en-US" sz="2400" b="0" i="0" dirty="0">
                <a:solidFill>
                  <a:srgbClr val="000000"/>
                </a:solidFill>
                <a:effectLst/>
                <a:latin typeface="Times New Roman" panose="02020603050405020304" pitchFamily="18" charset="0"/>
              </a:rPr>
            </a:br>
            <a:r>
              <a:rPr lang="en-US" sz="2400" b="0" i="0" dirty="0">
                <a:solidFill>
                  <a:srgbClr val="000000"/>
                </a:solidFill>
                <a:effectLst/>
                <a:latin typeface="Times New Roman" panose="02020603050405020304" pitchFamily="18" charset="0"/>
              </a:rPr>
              <a:t>It is easy to imagine that slavery still has an impact on African American patients. What may be less known are the decisions, based on structural racism, that have advanced the subjugation of African Americans during times of progress. This workshop will review periods in our history when decisions were made that ultimately caused increased economic and social inequities to minority populations. The purpose will be to connect these historical antecedents with the current health disparities, so that any discussion on the eradication of the health disparities will have to include an understanding of the past.</a:t>
            </a:r>
            <a:endParaRPr lang="en-US" sz="2400" dirty="0"/>
          </a:p>
        </p:txBody>
      </p:sp>
      <p:sp>
        <p:nvSpPr>
          <p:cNvPr id="3" name="Subtitle 2">
            <a:extLst>
              <a:ext uri="{FF2B5EF4-FFF2-40B4-BE49-F238E27FC236}">
                <a16:creationId xmlns:a16="http://schemas.microsoft.com/office/drawing/2014/main" id="{96EE709C-C4DF-42D8-A53E-6B5F5864209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1298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54315-31D6-4A48-93CA-DDB908FE1885}"/>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B8557ABD-F112-44FF-A9F0-CBDC0DF8677C}"/>
              </a:ext>
            </a:extLst>
          </p:cNvPr>
          <p:cNvSpPr>
            <a:spLocks noGrp="1"/>
          </p:cNvSpPr>
          <p:nvPr>
            <p:ph idx="1"/>
          </p:nvPr>
        </p:nvSpPr>
        <p:spPr/>
        <p:txBody>
          <a:bodyPr/>
          <a:lstStyle/>
          <a:p>
            <a:r>
              <a:rPr lang="en-US" dirty="0"/>
              <a:t> </a:t>
            </a:r>
          </a:p>
          <a:p>
            <a:r>
              <a:rPr lang="en-US" dirty="0"/>
              <a:t>- </a:t>
            </a:r>
            <a:r>
              <a:rPr lang="en-US" sz="2400" dirty="0"/>
              <a:t>review historical events other than slavery that continued to negatively impact the lives of African-Americans</a:t>
            </a:r>
          </a:p>
          <a:p>
            <a:r>
              <a:rPr lang="en-US" sz="2400" dirty="0"/>
              <a:t>- demonstrate how policy decisions that were designed to be progressive were implemented unequally</a:t>
            </a:r>
          </a:p>
          <a:p>
            <a:r>
              <a:rPr lang="en-US" sz="2400" dirty="0"/>
              <a:t>- discuss a common thread that is common to all of these examples.</a:t>
            </a:r>
          </a:p>
        </p:txBody>
      </p:sp>
    </p:spTree>
    <p:extLst>
      <p:ext uri="{BB962C8B-B14F-4D97-AF65-F5344CB8AC3E}">
        <p14:creationId xmlns:p14="http://schemas.microsoft.com/office/powerpoint/2010/main" val="327907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706E-DA21-4008-A0B2-A0416A67E2C3}"/>
              </a:ext>
            </a:extLst>
          </p:cNvPr>
          <p:cNvSpPr>
            <a:spLocks noGrp="1"/>
          </p:cNvSpPr>
          <p:nvPr>
            <p:ph type="title"/>
          </p:nvPr>
        </p:nvSpPr>
        <p:spPr/>
        <p:txBody>
          <a:bodyPr/>
          <a:lstStyle/>
          <a:p>
            <a:r>
              <a:rPr lang="en-US" b="1" dirty="0"/>
              <a:t>2020 income</a:t>
            </a:r>
          </a:p>
        </p:txBody>
      </p:sp>
      <p:sp>
        <p:nvSpPr>
          <p:cNvPr id="3" name="Content Placeholder 2">
            <a:extLst>
              <a:ext uri="{FF2B5EF4-FFF2-40B4-BE49-F238E27FC236}">
                <a16:creationId xmlns:a16="http://schemas.microsoft.com/office/drawing/2014/main" id="{A6A5A216-E6A7-4DCC-8717-D9D5F8AD3478}"/>
              </a:ext>
            </a:extLst>
          </p:cNvPr>
          <p:cNvSpPr>
            <a:spLocks noGrp="1"/>
          </p:cNvSpPr>
          <p:nvPr>
            <p:ph idx="1"/>
          </p:nvPr>
        </p:nvSpPr>
        <p:spPr/>
        <p:txBody>
          <a:bodyPr>
            <a:normAutofit/>
          </a:bodyPr>
          <a:lstStyle/>
          <a:p>
            <a:r>
              <a:rPr lang="en-US" sz="2800" dirty="0"/>
              <a:t>White household	$70,000</a:t>
            </a:r>
          </a:p>
          <a:p>
            <a:r>
              <a:rPr lang="en-US" sz="2800" dirty="0"/>
              <a:t>Black household		$41,000</a:t>
            </a:r>
          </a:p>
        </p:txBody>
      </p:sp>
    </p:spTree>
    <p:extLst>
      <p:ext uri="{BB962C8B-B14F-4D97-AF65-F5344CB8AC3E}">
        <p14:creationId xmlns:p14="http://schemas.microsoft.com/office/powerpoint/2010/main" val="422500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F4201-E4BA-4A64-9662-FF386A8F2C25}"/>
              </a:ext>
            </a:extLst>
          </p:cNvPr>
          <p:cNvSpPr>
            <a:spLocks noGrp="1"/>
          </p:cNvSpPr>
          <p:nvPr>
            <p:ph type="title"/>
          </p:nvPr>
        </p:nvSpPr>
        <p:spPr/>
        <p:txBody>
          <a:bodyPr/>
          <a:lstStyle/>
          <a:p>
            <a:r>
              <a:rPr lang="en-US" b="1" dirty="0"/>
              <a:t>2019 wealth </a:t>
            </a:r>
          </a:p>
        </p:txBody>
      </p:sp>
      <p:sp>
        <p:nvSpPr>
          <p:cNvPr id="3" name="Content Placeholder 2">
            <a:extLst>
              <a:ext uri="{FF2B5EF4-FFF2-40B4-BE49-F238E27FC236}">
                <a16:creationId xmlns:a16="http://schemas.microsoft.com/office/drawing/2014/main" id="{1FDF8FED-960C-4378-A657-12FA5CA8C6BD}"/>
              </a:ext>
            </a:extLst>
          </p:cNvPr>
          <p:cNvSpPr>
            <a:spLocks noGrp="1"/>
          </p:cNvSpPr>
          <p:nvPr>
            <p:ph idx="1"/>
          </p:nvPr>
        </p:nvSpPr>
        <p:spPr/>
        <p:txBody>
          <a:bodyPr>
            <a:normAutofit/>
          </a:bodyPr>
          <a:lstStyle/>
          <a:p>
            <a:r>
              <a:rPr lang="en-US" sz="2800" dirty="0"/>
              <a:t>Black		$24,100</a:t>
            </a:r>
          </a:p>
          <a:p>
            <a:r>
              <a:rPr lang="en-US" sz="2800" dirty="0"/>
              <a:t>White 		$188,200</a:t>
            </a:r>
          </a:p>
        </p:txBody>
      </p:sp>
    </p:spTree>
    <p:extLst>
      <p:ext uri="{BB962C8B-B14F-4D97-AF65-F5344CB8AC3E}">
        <p14:creationId xmlns:p14="http://schemas.microsoft.com/office/powerpoint/2010/main" val="255520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5E30F-55C9-4C71-A77F-051816C26379}"/>
              </a:ext>
            </a:extLst>
          </p:cNvPr>
          <p:cNvSpPr>
            <a:spLocks noGrp="1"/>
          </p:cNvSpPr>
          <p:nvPr>
            <p:ph type="title"/>
          </p:nvPr>
        </p:nvSpPr>
        <p:spPr/>
        <p:txBody>
          <a:bodyPr/>
          <a:lstStyle/>
          <a:p>
            <a:r>
              <a:rPr lang="en-US" dirty="0"/>
              <a:t>Compromise of 1850</a:t>
            </a:r>
          </a:p>
        </p:txBody>
      </p:sp>
      <p:sp>
        <p:nvSpPr>
          <p:cNvPr id="3" name="Content Placeholder 2">
            <a:extLst>
              <a:ext uri="{FF2B5EF4-FFF2-40B4-BE49-F238E27FC236}">
                <a16:creationId xmlns:a16="http://schemas.microsoft.com/office/drawing/2014/main" id="{D68049A9-F7EF-4DE5-957C-7B268E7E09C1}"/>
              </a:ext>
            </a:extLst>
          </p:cNvPr>
          <p:cNvSpPr>
            <a:spLocks noGrp="1"/>
          </p:cNvSpPr>
          <p:nvPr>
            <p:ph idx="1"/>
          </p:nvPr>
        </p:nvSpPr>
        <p:spPr/>
        <p:txBody>
          <a:bodyPr/>
          <a:lstStyle/>
          <a:p>
            <a:pPr marL="0" indent="0">
              <a:buNone/>
            </a:pPr>
            <a:r>
              <a:rPr lang="en-US" dirty="0"/>
              <a:t> </a:t>
            </a:r>
          </a:p>
          <a:p>
            <a:r>
              <a:rPr lang="en-US" dirty="0"/>
              <a:t>Five separate bills passed by Congress in 1850 to solve the conflict between slave states and other states</a:t>
            </a:r>
          </a:p>
          <a:p>
            <a:pPr lvl="1"/>
            <a:r>
              <a:rPr lang="en-US" dirty="0"/>
              <a:t>Made it easier for slave owners to catch runaways</a:t>
            </a:r>
          </a:p>
          <a:p>
            <a:pPr lvl="1"/>
            <a:r>
              <a:rPr lang="en-US" dirty="0"/>
              <a:t>Allowed the new territories of Utah and New Mexico to determine for themselves if they would allow slavery</a:t>
            </a:r>
          </a:p>
          <a:p>
            <a:pPr lvl="1"/>
            <a:r>
              <a:rPr lang="en-US" dirty="0"/>
              <a:t>Made California a free state</a:t>
            </a:r>
          </a:p>
          <a:p>
            <a:pPr lvl="1"/>
            <a:r>
              <a:rPr lang="en-US" dirty="0"/>
              <a:t>Disallowed slave trade in Washington DC</a:t>
            </a:r>
          </a:p>
          <a:p>
            <a:pPr lvl="1"/>
            <a:r>
              <a:rPr lang="en-US" dirty="0"/>
              <a:t>Forgave the debt of Texas in exchange for giving up expanded land</a:t>
            </a:r>
          </a:p>
          <a:p>
            <a:pPr lvl="1"/>
            <a:r>
              <a:rPr lang="en-US" dirty="0"/>
              <a:t>Credited with delaying the Civil War</a:t>
            </a:r>
          </a:p>
          <a:p>
            <a:pPr lvl="1"/>
            <a:endParaRPr lang="en-US" dirty="0"/>
          </a:p>
        </p:txBody>
      </p:sp>
    </p:spTree>
    <p:extLst>
      <p:ext uri="{BB962C8B-B14F-4D97-AF65-F5344CB8AC3E}">
        <p14:creationId xmlns:p14="http://schemas.microsoft.com/office/powerpoint/2010/main" val="3495569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FECD7-A408-4C3E-A192-48CFCB5A3F6B}"/>
              </a:ext>
            </a:extLst>
          </p:cNvPr>
          <p:cNvSpPr>
            <a:spLocks noGrp="1"/>
          </p:cNvSpPr>
          <p:nvPr>
            <p:ph type="title"/>
          </p:nvPr>
        </p:nvSpPr>
        <p:spPr/>
        <p:txBody>
          <a:bodyPr/>
          <a:lstStyle/>
          <a:p>
            <a:r>
              <a:rPr lang="en-US" dirty="0"/>
              <a:t>Compromise of 1877</a:t>
            </a:r>
          </a:p>
        </p:txBody>
      </p:sp>
      <p:sp>
        <p:nvSpPr>
          <p:cNvPr id="3" name="Content Placeholder 2">
            <a:extLst>
              <a:ext uri="{FF2B5EF4-FFF2-40B4-BE49-F238E27FC236}">
                <a16:creationId xmlns:a16="http://schemas.microsoft.com/office/drawing/2014/main" id="{6E0A0E5E-1718-4300-BDB8-EA1E055A3DE8}"/>
              </a:ext>
            </a:extLst>
          </p:cNvPr>
          <p:cNvSpPr>
            <a:spLocks noGrp="1"/>
          </p:cNvSpPr>
          <p:nvPr>
            <p:ph idx="1"/>
          </p:nvPr>
        </p:nvSpPr>
        <p:spPr/>
        <p:txBody>
          <a:bodyPr/>
          <a:lstStyle/>
          <a:p>
            <a:r>
              <a:rPr lang="en-US" dirty="0"/>
              <a:t>Avoided a filibuster of the election</a:t>
            </a:r>
          </a:p>
          <a:p>
            <a:endParaRPr lang="en-US" dirty="0"/>
          </a:p>
          <a:p>
            <a:pPr lvl="1"/>
            <a:r>
              <a:rPr lang="en-US" dirty="0"/>
              <a:t>Removal of all Federal troops from the South</a:t>
            </a:r>
          </a:p>
          <a:p>
            <a:pPr lvl="1"/>
            <a:r>
              <a:rPr lang="en-US" dirty="0"/>
              <a:t>The appointment of at least one Democrat to the cabinet</a:t>
            </a:r>
          </a:p>
          <a:p>
            <a:pPr lvl="1"/>
            <a:r>
              <a:rPr lang="en-US" dirty="0"/>
              <a:t>The construction of the transcontinental railroad through the South </a:t>
            </a:r>
          </a:p>
          <a:p>
            <a:pPr lvl="1"/>
            <a:r>
              <a:rPr lang="en-US" dirty="0"/>
              <a:t>Support for the industrialization in the South</a:t>
            </a:r>
          </a:p>
          <a:p>
            <a:pPr lvl="1"/>
            <a:r>
              <a:rPr lang="en-US" dirty="0"/>
              <a:t>Non interference with dealing with Blacks</a:t>
            </a:r>
          </a:p>
          <a:p>
            <a:pPr lvl="1"/>
            <a:endParaRPr lang="en-US" dirty="0"/>
          </a:p>
          <a:p>
            <a:endParaRPr lang="en-US" dirty="0"/>
          </a:p>
        </p:txBody>
      </p:sp>
    </p:spTree>
    <p:extLst>
      <p:ext uri="{BB962C8B-B14F-4D97-AF65-F5344CB8AC3E}">
        <p14:creationId xmlns:p14="http://schemas.microsoft.com/office/powerpoint/2010/main" val="803127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7BF54-C66C-4349-B68C-0E85460B39FD}"/>
              </a:ext>
            </a:extLst>
          </p:cNvPr>
          <p:cNvSpPr>
            <a:spLocks noGrp="1"/>
          </p:cNvSpPr>
          <p:nvPr>
            <p:ph type="title"/>
          </p:nvPr>
        </p:nvSpPr>
        <p:spPr/>
        <p:txBody>
          <a:bodyPr/>
          <a:lstStyle/>
          <a:p>
            <a:r>
              <a:rPr lang="en-US" dirty="0"/>
              <a:t>The New Deal</a:t>
            </a:r>
          </a:p>
        </p:txBody>
      </p:sp>
      <p:sp>
        <p:nvSpPr>
          <p:cNvPr id="3" name="Content Placeholder 2">
            <a:extLst>
              <a:ext uri="{FF2B5EF4-FFF2-40B4-BE49-F238E27FC236}">
                <a16:creationId xmlns:a16="http://schemas.microsoft.com/office/drawing/2014/main" id="{1FD9D929-A916-4C17-B2E1-1E599E42A51E}"/>
              </a:ext>
            </a:extLst>
          </p:cNvPr>
          <p:cNvSpPr>
            <a:spLocks noGrp="1"/>
          </p:cNvSpPr>
          <p:nvPr>
            <p:ph idx="1"/>
          </p:nvPr>
        </p:nvSpPr>
        <p:spPr/>
        <p:txBody>
          <a:bodyPr/>
          <a:lstStyle/>
          <a:p>
            <a:r>
              <a:rPr lang="en-US" dirty="0"/>
              <a:t> 	</a:t>
            </a:r>
          </a:p>
          <a:p>
            <a:pPr lvl="1"/>
            <a:r>
              <a:rPr lang="en-US" sz="3600" dirty="0"/>
              <a:t>Social Security Administration</a:t>
            </a:r>
          </a:p>
          <a:p>
            <a:pPr lvl="1"/>
            <a:r>
              <a:rPr lang="en-US" sz="3600" dirty="0"/>
              <a:t>Farm Security Administration</a:t>
            </a:r>
          </a:p>
          <a:p>
            <a:pPr lvl="1"/>
            <a:r>
              <a:rPr lang="en-US" sz="3600" dirty="0"/>
              <a:t>National Housing Act of 134</a:t>
            </a:r>
          </a:p>
          <a:p>
            <a:endParaRPr lang="en-US" dirty="0"/>
          </a:p>
          <a:p>
            <a:endParaRPr lang="en-US" dirty="0"/>
          </a:p>
        </p:txBody>
      </p:sp>
    </p:spTree>
    <p:extLst>
      <p:ext uri="{BB962C8B-B14F-4D97-AF65-F5344CB8AC3E}">
        <p14:creationId xmlns:p14="http://schemas.microsoft.com/office/powerpoint/2010/main" val="3389417162"/>
      </p:ext>
    </p:extLst>
  </p:cSld>
  <p:clrMapOvr>
    <a:masterClrMapping/>
  </p:clrMapOvr>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4E2A84"/>
      </a:dk2>
      <a:lt2>
        <a:srgbClr val="DCD8DC"/>
      </a:lt2>
      <a:accent1>
        <a:srgbClr val="4E2A84"/>
      </a:accent1>
      <a:accent2>
        <a:srgbClr val="372058"/>
      </a:accent2>
      <a:accent3>
        <a:srgbClr val="CDB5DC"/>
      </a:accent3>
      <a:accent4>
        <a:srgbClr val="EEE6F3"/>
      </a:accent4>
      <a:accent5>
        <a:srgbClr val="494949"/>
      </a:accent5>
      <a:accent6>
        <a:srgbClr val="7F7B99"/>
      </a:accent6>
      <a:hlink>
        <a:srgbClr val="595959"/>
      </a:hlink>
      <a:folHlink>
        <a:srgbClr val="8C8C8C"/>
      </a:folHlink>
    </a:clrScheme>
    <a:fontScheme name="Custom 2">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50B04FE1-6B33-403A-99B7-70ECF484447F}" vid="{C7459FCE-5889-4ED7-9D68-C72A97097AF1}"/>
    </a:ext>
  </a:extLst>
</a:theme>
</file>

<file path=docProps/app.xml><?xml version="1.0" encoding="utf-8"?>
<Properties xmlns="http://schemas.openxmlformats.org/officeDocument/2006/extended-properties" xmlns:vt="http://schemas.openxmlformats.org/officeDocument/2006/docPropsVTypes">
  <Template>conference powerpoint template</Template>
  <TotalTime>7237</TotalTime>
  <Words>681</Words>
  <Application>Microsoft Office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Aharoni</vt:lpstr>
      <vt:lpstr>Arial</vt:lpstr>
      <vt:lpstr>Calibri</vt:lpstr>
      <vt:lpstr>Times New Roman</vt:lpstr>
      <vt:lpstr>Retrospect</vt:lpstr>
      <vt:lpstr> Historical Antecedents to Health Disparities – 1850 to 1970 </vt:lpstr>
      <vt:lpstr>PowerPoint Presentation</vt:lpstr>
      <vt:lpstr>     It is easy to imagine that slavery still has an impact on African American patients. What may be less known are the decisions, based on structural racism, that have advanced the subjugation of African Americans during times of progress. This workshop will review periods in our history when decisions were made that ultimately caused increased economic and social inequities to minority populations. The purpose will be to connect these historical antecedents with the current health disparities, so that any discussion on the eradication of the health disparities will have to include an understanding of the past.</vt:lpstr>
      <vt:lpstr>Learning objectives</vt:lpstr>
      <vt:lpstr>2020 income</vt:lpstr>
      <vt:lpstr>2019 wealth </vt:lpstr>
      <vt:lpstr>Compromise of 1850</vt:lpstr>
      <vt:lpstr>Compromise of 1877</vt:lpstr>
      <vt:lpstr>The New Deal</vt:lpstr>
      <vt:lpstr>Veteran’s Administration</vt:lpstr>
      <vt:lpstr>Between 1945 and 1966 one fifth of all single family houses in the US were financed by the GI Bill</vt:lpstr>
      <vt:lpstr>13.9 million homes for more than $433 billion </vt:lpstr>
      <vt:lpstr>Unemployment benefits were provided for up to 52 weeks</vt:lpstr>
      <vt:lpstr>Social Security Administration (1935)</vt:lpstr>
      <vt:lpstr>Farm Security Administration (1937)</vt:lpstr>
      <vt:lpstr>National Housing Act of 1934</vt:lpstr>
      <vt:lpstr>School funding</vt:lpstr>
      <vt:lpstr>There is a recurring theme here - compromise</vt:lpstr>
      <vt:lpstr>Discussion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Antecedents to Health Disparities – 1850 to 1970</dc:title>
  <dc:creator>Johnson, Mark S</dc:creator>
  <cp:lastModifiedBy>Clare Petrie</cp:lastModifiedBy>
  <cp:revision>18</cp:revision>
  <dcterms:created xsi:type="dcterms:W3CDTF">2021-02-18T20:14:04Z</dcterms:created>
  <dcterms:modified xsi:type="dcterms:W3CDTF">2021-02-24T01:33:44Z</dcterms:modified>
</cp:coreProperties>
</file>