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8" r:id="rId1"/>
  </p:sldMasterIdLst>
  <p:notesMasterIdLst>
    <p:notesMasterId r:id="rId19"/>
  </p:notesMasterIdLst>
  <p:sldIdLst>
    <p:sldId id="256" r:id="rId2"/>
    <p:sldId id="273"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4" autoAdjust="0"/>
    <p:restoredTop sz="75342" autoAdjust="0"/>
  </p:normalViewPr>
  <p:slideViewPr>
    <p:cSldViewPr snapToGrid="0">
      <p:cViewPr varScale="1">
        <p:scale>
          <a:sx n="55" d="100"/>
          <a:sy n="55" d="100"/>
        </p:scale>
        <p:origin x="13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744F11-09ED-4A99-B9DD-3F0166D83628}" type="datetimeFigureOut">
              <a:rPr lang="en-US" smtClean="0"/>
              <a:t>2/15/2021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F7E443-FA50-4BA5-9889-C87FD736F892}" type="slidenum">
              <a:rPr lang="en-US" smtClean="0"/>
              <a:t>‹#›</a:t>
            </a:fld>
            <a:endParaRPr lang="en-US"/>
          </a:p>
        </p:txBody>
      </p:sp>
    </p:spTree>
    <p:extLst>
      <p:ext uri="{BB962C8B-B14F-4D97-AF65-F5344CB8AC3E}">
        <p14:creationId xmlns:p14="http://schemas.microsoft.com/office/powerpoint/2010/main" val="1987797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Description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Research studies show that Black patients receive less information and communication from their clinicians compared to White patients. To improve clinician-patient communication, this session will describe an interactive, case-based, self-study course that was developed to train clinicians in using evidence-based strategies to treat anxiety. In the session, the presenter will share the impetus behind this education initiative and lessons learned in creating self-study courses for health professionals. The presenter will also share data on the number of clinicians trained to date, reported impact on their clinical practice and tips for ways to engage the targeted audience.</a:t>
            </a:r>
          </a:p>
          <a:p>
            <a:endParaRPr lang="en-US" dirty="0"/>
          </a:p>
        </p:txBody>
      </p:sp>
      <p:sp>
        <p:nvSpPr>
          <p:cNvPr id="4" name="Slide Number Placeholder 3"/>
          <p:cNvSpPr>
            <a:spLocks noGrp="1"/>
          </p:cNvSpPr>
          <p:nvPr>
            <p:ph type="sldNum" sz="quarter" idx="10"/>
          </p:nvPr>
        </p:nvSpPr>
        <p:spPr/>
        <p:txBody>
          <a:bodyPr/>
          <a:lstStyle/>
          <a:p>
            <a:fld id="{2DF7E443-FA50-4BA5-9889-C87FD736F892}" type="slidenum">
              <a:rPr lang="en-US" smtClean="0"/>
              <a:t>1</a:t>
            </a:fld>
            <a:endParaRPr lang="en-US"/>
          </a:p>
        </p:txBody>
      </p:sp>
    </p:spTree>
    <p:extLst>
      <p:ext uri="{BB962C8B-B14F-4D97-AF65-F5344CB8AC3E}">
        <p14:creationId xmlns:p14="http://schemas.microsoft.com/office/powerpoint/2010/main" val="3707755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Rationale: All of he above.</a:t>
            </a:r>
            <a:r>
              <a:rPr lang="en-US" baseline="0" dirty="0" smtClean="0"/>
              <a:t> B</a:t>
            </a:r>
            <a:r>
              <a:rPr lang="en-US" dirty="0" smtClean="0"/>
              <a:t>y identifying Anne’s triggers,</a:t>
            </a:r>
            <a:r>
              <a:rPr lang="en-US" baseline="0" dirty="0" smtClean="0"/>
              <a:t> you can work with her on desensitization strategies. In addition to the other triggers, clinicians should be aware that 7 in 10 Black patients report being treated unfairly base on their race.</a:t>
            </a:r>
            <a:endParaRPr lang="en-US" dirty="0"/>
          </a:p>
        </p:txBody>
      </p:sp>
      <p:sp>
        <p:nvSpPr>
          <p:cNvPr id="4" name="Slide Number Placeholder 3"/>
          <p:cNvSpPr>
            <a:spLocks noGrp="1"/>
          </p:cNvSpPr>
          <p:nvPr>
            <p:ph type="sldNum" sz="quarter" idx="10"/>
          </p:nvPr>
        </p:nvSpPr>
        <p:spPr/>
        <p:txBody>
          <a:bodyPr/>
          <a:lstStyle/>
          <a:p>
            <a:fld id="{2DF7E443-FA50-4BA5-9889-C87FD736F892}" type="slidenum">
              <a:rPr lang="en-US" smtClean="0"/>
              <a:t>9</a:t>
            </a:fld>
            <a:endParaRPr lang="en-US"/>
          </a:p>
        </p:txBody>
      </p:sp>
    </p:spTree>
    <p:extLst>
      <p:ext uri="{BB962C8B-B14F-4D97-AF65-F5344CB8AC3E}">
        <p14:creationId xmlns:p14="http://schemas.microsoft.com/office/powerpoint/2010/main" val="2054156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reassure and treat</a:t>
            </a:r>
            <a:r>
              <a:rPr lang="en-US" baseline="0" dirty="0" smtClean="0"/>
              <a:t> </a:t>
            </a:r>
          </a:p>
          <a:p>
            <a:pPr marL="171450" indent="-171450">
              <a:buFontTx/>
              <a:buChar char="-"/>
            </a:pPr>
            <a:r>
              <a:rPr lang="en-US" baseline="0" dirty="0" smtClean="0"/>
              <a:t>Acknowledge that she is suffering and there are things you can do to help</a:t>
            </a:r>
          </a:p>
          <a:p>
            <a:pPr marL="171450" indent="-171450">
              <a:buFontTx/>
              <a:buChar char="-"/>
            </a:pPr>
            <a:r>
              <a:rPr lang="en-US" baseline="0" dirty="0" smtClean="0"/>
              <a:t>Many patients with serious illness have clinically significant anxiety symptoms impacting their daily function</a:t>
            </a:r>
            <a:endParaRPr lang="en-US" dirty="0"/>
          </a:p>
        </p:txBody>
      </p:sp>
      <p:sp>
        <p:nvSpPr>
          <p:cNvPr id="4" name="Slide Number Placeholder 3"/>
          <p:cNvSpPr>
            <a:spLocks noGrp="1"/>
          </p:cNvSpPr>
          <p:nvPr>
            <p:ph type="sldNum" sz="quarter" idx="10"/>
          </p:nvPr>
        </p:nvSpPr>
        <p:spPr/>
        <p:txBody>
          <a:bodyPr/>
          <a:lstStyle/>
          <a:p>
            <a:fld id="{2DF7E443-FA50-4BA5-9889-C87FD736F892}" type="slidenum">
              <a:rPr lang="en-US" smtClean="0"/>
              <a:t>10</a:t>
            </a:fld>
            <a:endParaRPr lang="en-US"/>
          </a:p>
        </p:txBody>
      </p:sp>
    </p:spTree>
    <p:extLst>
      <p:ext uri="{BB962C8B-B14F-4D97-AF65-F5344CB8AC3E}">
        <p14:creationId xmlns:p14="http://schemas.microsoft.com/office/powerpoint/2010/main" val="236330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a:t>
            </a:r>
            <a:r>
              <a:rPr lang="en-US" baseline="0" dirty="0" smtClean="0"/>
              <a:t> above</a:t>
            </a:r>
            <a:endParaRPr lang="en-US" dirty="0"/>
          </a:p>
        </p:txBody>
      </p:sp>
      <p:sp>
        <p:nvSpPr>
          <p:cNvPr id="4" name="Slide Number Placeholder 3"/>
          <p:cNvSpPr>
            <a:spLocks noGrp="1"/>
          </p:cNvSpPr>
          <p:nvPr>
            <p:ph type="sldNum" sz="quarter" idx="10"/>
          </p:nvPr>
        </p:nvSpPr>
        <p:spPr/>
        <p:txBody>
          <a:bodyPr/>
          <a:lstStyle/>
          <a:p>
            <a:fld id="{2DF7E443-FA50-4BA5-9889-C87FD736F892}" type="slidenum">
              <a:rPr lang="en-US" smtClean="0"/>
              <a:t>11</a:t>
            </a:fld>
            <a:endParaRPr lang="en-US"/>
          </a:p>
        </p:txBody>
      </p:sp>
    </p:spTree>
    <p:extLst>
      <p:ext uri="{BB962C8B-B14F-4D97-AF65-F5344CB8AC3E}">
        <p14:creationId xmlns:p14="http://schemas.microsoft.com/office/powerpoint/2010/main" val="2555882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7965/9097 =87%</a:t>
            </a:r>
            <a:endParaRPr lang="en-US" dirty="0"/>
          </a:p>
        </p:txBody>
      </p:sp>
      <p:sp>
        <p:nvSpPr>
          <p:cNvPr id="4" name="Slide Number Placeholder 3"/>
          <p:cNvSpPr>
            <a:spLocks noGrp="1"/>
          </p:cNvSpPr>
          <p:nvPr>
            <p:ph type="sldNum" sz="quarter" idx="10"/>
          </p:nvPr>
        </p:nvSpPr>
        <p:spPr/>
        <p:txBody>
          <a:bodyPr/>
          <a:lstStyle/>
          <a:p>
            <a:fld id="{2DF7E443-FA50-4BA5-9889-C87FD736F892}" type="slidenum">
              <a:rPr lang="en-US" smtClean="0"/>
              <a:t>12</a:t>
            </a:fld>
            <a:endParaRPr lang="en-US"/>
          </a:p>
        </p:txBody>
      </p:sp>
    </p:spTree>
    <p:extLst>
      <p:ext uri="{BB962C8B-B14F-4D97-AF65-F5344CB8AC3E}">
        <p14:creationId xmlns:p14="http://schemas.microsoft.com/office/powerpoint/2010/main" val="683009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117465"/>
            <a:ext cx="12188825" cy="740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6A6FD7-C64E-46E1-A4D5-464466A13D97}" type="datetime1">
              <a:rPr lang="en-US" smtClean="0"/>
              <a:t>2/15/2021</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7269" y="6245449"/>
            <a:ext cx="4120636" cy="484566"/>
          </a:xfrm>
          <a:prstGeom prst="rect">
            <a:avLst/>
          </a:prstGeom>
        </p:spPr>
      </p:pic>
    </p:spTree>
    <p:extLst>
      <p:ext uri="{BB962C8B-B14F-4D97-AF65-F5344CB8AC3E}">
        <p14:creationId xmlns:p14="http://schemas.microsoft.com/office/powerpoint/2010/main" val="432685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3C8D68-D487-419D-BAF0-1D1AB324C39B}" type="datetime1">
              <a:rPr lang="en-US" smtClean="0"/>
              <a:t>2/15/2021</a:t>
            </a:fld>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306742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156101"/>
            <a:ext cx="12188825" cy="7018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05E922-08C9-4064-AF18-843F4484D470}" type="datetime1">
              <a:rPr lang="en-US" smtClean="0"/>
              <a:t>2/15/2021</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7269" y="6264767"/>
            <a:ext cx="4120636" cy="484566"/>
          </a:xfrm>
          <a:prstGeom prst="rect">
            <a:avLst/>
          </a:prstGeom>
        </p:spPr>
      </p:pic>
    </p:spTree>
    <p:extLst>
      <p:ext uri="{BB962C8B-B14F-4D97-AF65-F5344CB8AC3E}">
        <p14:creationId xmlns:p14="http://schemas.microsoft.com/office/powerpoint/2010/main" val="234648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BAFD0C-C018-4828-B983-EC52C9556719}" type="datetime1">
              <a:rPr lang="en-US" smtClean="0"/>
              <a:t>2/15/2021</a:t>
            </a:fld>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3933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0D5F40-8835-438B-AE58-3A0301B6A202}" type="datetime1">
              <a:rPr lang="en-US" smtClean="0"/>
              <a:t>2/15/2021</a:t>
            </a:fld>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0346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5766B8-A7BE-4EF4-BFAE-131107364D31}" type="datetime1">
              <a:rPr lang="en-US" smtClean="0"/>
              <a:t>2/15/2021</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4631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117465"/>
            <a:ext cx="12188825" cy="740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8EE69FE-9084-4CBB-BFC3-2F772F87690B}" type="datetime1">
              <a:rPr lang="en-US" smtClean="0"/>
              <a:t>2/15/2021</a:t>
            </a:fld>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7269" y="6245449"/>
            <a:ext cx="4120636" cy="484566"/>
          </a:xfrm>
          <a:prstGeom prst="rect">
            <a:avLst/>
          </a:prstGeom>
        </p:spPr>
      </p:pic>
    </p:spTree>
    <p:extLst>
      <p:ext uri="{BB962C8B-B14F-4D97-AF65-F5344CB8AC3E}">
        <p14:creationId xmlns:p14="http://schemas.microsoft.com/office/powerpoint/2010/main" val="2565734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63BBB40-F33A-47B5-A4EC-445A77989530}" type="datetime1">
              <a:rPr lang="en-US" smtClean="0"/>
              <a:t>2/15/2021</a:t>
            </a:fld>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0599" y="6245470"/>
            <a:ext cx="2897055" cy="448702"/>
          </a:xfrm>
          <a:prstGeom prst="rect">
            <a:avLst/>
          </a:prstGeom>
        </p:spPr>
      </p:pic>
    </p:spTree>
    <p:extLst>
      <p:ext uri="{BB962C8B-B14F-4D97-AF65-F5344CB8AC3E}">
        <p14:creationId xmlns:p14="http://schemas.microsoft.com/office/powerpoint/2010/main" val="3350634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4896475"/>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749065"/>
            <a:ext cx="10113264" cy="558189"/>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8D5F80A-E1EB-4759-AFD2-A676605F7F95}" type="datetime1">
              <a:rPr lang="en-US" smtClean="0"/>
              <a:t>2/15/2021</a:t>
            </a:fld>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6162" y="6340344"/>
            <a:ext cx="4120636" cy="484566"/>
          </a:xfrm>
          <a:prstGeom prst="rect">
            <a:avLst/>
          </a:prstGeom>
        </p:spPr>
      </p:pic>
    </p:spTree>
    <p:extLst>
      <p:ext uri="{BB962C8B-B14F-4D97-AF65-F5344CB8AC3E}">
        <p14:creationId xmlns:p14="http://schemas.microsoft.com/office/powerpoint/2010/main" val="1857999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220496"/>
            <a:ext cx="12192000" cy="637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7408EC1-EB5A-48F2-A104-3771437BAEF5}" type="datetime1">
              <a:rPr lang="en-US" smtClean="0"/>
              <a:t>2/15/2021</a:t>
            </a:fld>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066162" y="6340344"/>
            <a:ext cx="4120636" cy="484566"/>
          </a:xfrm>
          <a:prstGeom prst="rect">
            <a:avLst/>
          </a:prstGeom>
        </p:spPr>
      </p:pic>
    </p:spTree>
    <p:extLst>
      <p:ext uri="{BB962C8B-B14F-4D97-AF65-F5344CB8AC3E}">
        <p14:creationId xmlns:p14="http://schemas.microsoft.com/office/powerpoint/2010/main" val="31393881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https://mcusercontent.com/438990d4379c361205e1e1560/images/65a58ce9-dbca-42d9-a4d8-943133f2180d.p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a:t>Utilizing Online Clinical Training to Address Anxiety among Black patients living with Cancer</a:t>
            </a:r>
          </a:p>
        </p:txBody>
      </p:sp>
      <p:sp>
        <p:nvSpPr>
          <p:cNvPr id="3" name="Subtitle 2"/>
          <p:cNvSpPr>
            <a:spLocks noGrp="1"/>
          </p:cNvSpPr>
          <p:nvPr>
            <p:ph type="subTitle" idx="1"/>
          </p:nvPr>
        </p:nvSpPr>
        <p:spPr/>
        <p:txBody>
          <a:bodyPr>
            <a:normAutofit fontScale="92500" lnSpcReduction="20000"/>
          </a:bodyPr>
          <a:lstStyle/>
          <a:p>
            <a:r>
              <a:rPr lang="en-US" dirty="0"/>
              <a:t>Brittany Chambers, MPH, MCHES</a:t>
            </a:r>
          </a:p>
          <a:p>
            <a:endParaRPr lang="en-US" dirty="0" smtClean="0"/>
          </a:p>
          <a:p>
            <a:r>
              <a:rPr lang="en-US" sz="1900" dirty="0" smtClean="0"/>
              <a:t>February 22, 2021</a:t>
            </a:r>
            <a:endParaRPr lang="en-US" sz="1900" dirty="0"/>
          </a:p>
        </p:txBody>
      </p:sp>
    </p:spTree>
    <p:extLst>
      <p:ext uri="{BB962C8B-B14F-4D97-AF65-F5344CB8AC3E}">
        <p14:creationId xmlns:p14="http://schemas.microsoft.com/office/powerpoint/2010/main" val="1519230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Audience Participation: </a:t>
            </a:r>
            <a:r>
              <a:rPr lang="en-US" dirty="0" smtClean="0"/>
              <a:t/>
            </a:r>
            <a:br>
              <a:rPr lang="en-US" dirty="0" smtClean="0"/>
            </a:br>
            <a:r>
              <a:rPr lang="en-US" dirty="0"/>
              <a:t>Clinician Responsibility</a:t>
            </a:r>
          </a:p>
        </p:txBody>
      </p:sp>
      <p:sp>
        <p:nvSpPr>
          <p:cNvPr id="5" name="Slide Number Placeholder 4"/>
          <p:cNvSpPr>
            <a:spLocks noGrp="1"/>
          </p:cNvSpPr>
          <p:nvPr>
            <p:ph type="sldNum" sz="quarter" idx="12"/>
          </p:nvPr>
        </p:nvSpPr>
        <p:spPr/>
        <p:txBody>
          <a:bodyPr/>
          <a:lstStyle/>
          <a:p>
            <a:fld id="{6113E31D-E2AB-40D1-8B51-AFA5AFEF393A}" type="slidenum">
              <a:rPr lang="en-US" smtClean="0"/>
              <a:t>10</a:t>
            </a:fld>
            <a:endParaRPr lang="en-US" dirty="0"/>
          </a:p>
        </p:txBody>
      </p:sp>
      <p:pic>
        <p:nvPicPr>
          <p:cNvPr id="3" name="Picture 2"/>
          <p:cNvPicPr>
            <a:picLocks noChangeAspect="1"/>
          </p:cNvPicPr>
          <p:nvPr/>
        </p:nvPicPr>
        <p:blipFill>
          <a:blip r:embed="rId3"/>
          <a:stretch>
            <a:fillRect/>
          </a:stretch>
        </p:blipFill>
        <p:spPr>
          <a:xfrm>
            <a:off x="2479480" y="1818383"/>
            <a:ext cx="7039356" cy="4220196"/>
          </a:xfrm>
          <a:prstGeom prst="rect">
            <a:avLst/>
          </a:prstGeom>
        </p:spPr>
      </p:pic>
    </p:spTree>
    <p:extLst>
      <p:ext uri="{BB962C8B-B14F-4D97-AF65-F5344CB8AC3E}">
        <p14:creationId xmlns:p14="http://schemas.microsoft.com/office/powerpoint/2010/main" val="3521036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Audience Participation: </a:t>
            </a:r>
            <a:r>
              <a:rPr lang="en-US" dirty="0" smtClean="0"/>
              <a:t/>
            </a:r>
            <a:br>
              <a:rPr lang="en-US" dirty="0" smtClean="0"/>
            </a:br>
            <a:r>
              <a:rPr lang="en-US" dirty="0" smtClean="0"/>
              <a:t>Reassurance/Treatment </a:t>
            </a:r>
            <a:r>
              <a:rPr lang="en-US" dirty="0"/>
              <a:t>Options</a:t>
            </a:r>
          </a:p>
        </p:txBody>
      </p:sp>
      <p:sp>
        <p:nvSpPr>
          <p:cNvPr id="6" name="Slide Number Placeholder 5"/>
          <p:cNvSpPr>
            <a:spLocks noGrp="1"/>
          </p:cNvSpPr>
          <p:nvPr>
            <p:ph type="sldNum" sz="quarter" idx="12"/>
          </p:nvPr>
        </p:nvSpPr>
        <p:spPr/>
        <p:txBody>
          <a:bodyPr/>
          <a:lstStyle/>
          <a:p>
            <a:fld id="{6113E31D-E2AB-40D1-8B51-AFA5AFEF393A}" type="slidenum">
              <a:rPr lang="en-US" smtClean="0"/>
              <a:t>11</a:t>
            </a:fld>
            <a:endParaRPr lang="en-US" dirty="0"/>
          </a:p>
        </p:txBody>
      </p:sp>
      <p:pic>
        <p:nvPicPr>
          <p:cNvPr id="3" name="Picture 2"/>
          <p:cNvPicPr>
            <a:picLocks noChangeAspect="1"/>
          </p:cNvPicPr>
          <p:nvPr/>
        </p:nvPicPr>
        <p:blipFill>
          <a:blip r:embed="rId3"/>
          <a:stretch>
            <a:fillRect/>
          </a:stretch>
        </p:blipFill>
        <p:spPr>
          <a:xfrm>
            <a:off x="2704052" y="1853107"/>
            <a:ext cx="6844855" cy="4220576"/>
          </a:xfrm>
          <a:prstGeom prst="rect">
            <a:avLst/>
          </a:prstGeom>
        </p:spPr>
      </p:pic>
    </p:spTree>
    <p:extLst>
      <p:ext uri="{BB962C8B-B14F-4D97-AF65-F5344CB8AC3E}">
        <p14:creationId xmlns:p14="http://schemas.microsoft.com/office/powerpoint/2010/main" val="3619529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60000"/>
                    <a:lumOff val="40000"/>
                  </a:schemeClr>
                </a:solidFill>
              </a:rPr>
              <a:t>Outcomes</a:t>
            </a:r>
          </a:p>
        </p:txBody>
      </p:sp>
      <p:sp>
        <p:nvSpPr>
          <p:cNvPr id="3" name="Content Placeholder 2"/>
          <p:cNvSpPr>
            <a:spLocks noGrp="1"/>
          </p:cNvSpPr>
          <p:nvPr>
            <p:ph idx="1"/>
          </p:nvPr>
        </p:nvSpPr>
        <p:spPr>
          <a:xfrm>
            <a:off x="1097279" y="1845734"/>
            <a:ext cx="5753519" cy="4131734"/>
          </a:xfrm>
        </p:spPr>
        <p:txBody>
          <a:bodyPr/>
          <a:lstStyle/>
          <a:p>
            <a:pPr>
              <a:buFont typeface="Wingdings" panose="05000000000000000000" pitchFamily="2" charset="2"/>
              <a:buChar char="§"/>
            </a:pPr>
            <a:r>
              <a:rPr lang="en-US" sz="4000" dirty="0"/>
              <a:t>9</a:t>
            </a:r>
            <a:r>
              <a:rPr lang="en-US" sz="4000" dirty="0" smtClean="0"/>
              <a:t>,000 </a:t>
            </a:r>
            <a:r>
              <a:rPr lang="en-US" sz="4000" dirty="0"/>
              <a:t>course </a:t>
            </a:r>
            <a:r>
              <a:rPr lang="en-US" sz="4000" dirty="0" smtClean="0"/>
              <a:t>completions (19’-21’)</a:t>
            </a:r>
            <a:endParaRPr lang="en-US" sz="4000" dirty="0"/>
          </a:p>
          <a:p>
            <a:pPr>
              <a:buFont typeface="Wingdings" panose="05000000000000000000" pitchFamily="2" charset="2"/>
              <a:buChar char="§"/>
            </a:pPr>
            <a:r>
              <a:rPr lang="en-US" sz="4000" dirty="0"/>
              <a:t>87% report implement practice changes</a:t>
            </a:r>
          </a:p>
          <a:p>
            <a:pPr>
              <a:buFont typeface="Wingdings" panose="05000000000000000000" pitchFamily="2" charset="2"/>
              <a:buChar char="§"/>
            </a:pPr>
            <a:r>
              <a:rPr lang="en-US" sz="4000" dirty="0"/>
              <a:t>92% report tech format was easy</a:t>
            </a:r>
          </a:p>
          <a:p>
            <a:endParaRPr lang="en-US" dirty="0"/>
          </a:p>
        </p:txBody>
      </p:sp>
      <p:pic>
        <p:nvPicPr>
          <p:cNvPr id="4" name="Picture 2" descr="Clothes Make the Clinician - AAR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0799" y="2742667"/>
            <a:ext cx="3330789" cy="323480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113E31D-E2AB-40D1-8B51-AFA5AFEF393A}" type="slidenum">
              <a:rPr lang="en-US" smtClean="0"/>
              <a:t>12</a:t>
            </a:fld>
            <a:endParaRPr lang="en-US" dirty="0"/>
          </a:p>
        </p:txBody>
      </p:sp>
    </p:spTree>
    <p:extLst>
      <p:ext uri="{BB962C8B-B14F-4D97-AF65-F5344CB8AC3E}">
        <p14:creationId xmlns:p14="http://schemas.microsoft.com/office/powerpoint/2010/main" val="146886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874520" y="106680"/>
            <a:ext cx="2227142" cy="1705779"/>
          </a:xfrm>
          <a:prstGeom prst="wedgeRoundRectCallout">
            <a:avLst/>
          </a:prstGeom>
          <a:ln>
            <a:solidFill>
              <a:srgbClr val="66B318"/>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solidFill>
                  <a:schemeClr val="tx2">
                    <a:lumMod val="60000"/>
                    <a:lumOff val="40000"/>
                  </a:schemeClr>
                </a:solidFill>
              </a:rPr>
              <a:t>Very </a:t>
            </a:r>
            <a:r>
              <a:rPr lang="en-US" sz="2000" dirty="0">
                <a:solidFill>
                  <a:schemeClr val="tx2">
                    <a:lumMod val="60000"/>
                    <a:lumOff val="40000"/>
                  </a:schemeClr>
                </a:solidFill>
              </a:rPr>
              <a:t>good course, recommending to coworkers</a:t>
            </a:r>
          </a:p>
        </p:txBody>
      </p:sp>
      <p:sp>
        <p:nvSpPr>
          <p:cNvPr id="5" name="Rounded Rectangular Callout 4"/>
          <p:cNvSpPr/>
          <p:nvPr/>
        </p:nvSpPr>
        <p:spPr>
          <a:xfrm>
            <a:off x="4522075" y="106680"/>
            <a:ext cx="2670713" cy="1705779"/>
          </a:xfrm>
          <a:prstGeom prst="wedgeRoundRectCallout">
            <a:avLst/>
          </a:prstGeom>
          <a:ln>
            <a:solidFill>
              <a:srgbClr val="66B318"/>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2">
                    <a:lumMod val="60000"/>
                    <a:lumOff val="40000"/>
                  </a:schemeClr>
                </a:solidFill>
              </a:rPr>
              <a:t>It will be helpful as I think there are a lot of patients with undiagnosed anxiety that would benefit from these therapies </a:t>
            </a:r>
          </a:p>
        </p:txBody>
      </p:sp>
      <p:sp>
        <p:nvSpPr>
          <p:cNvPr id="6" name="Rounded Rectangular Callout 5"/>
          <p:cNvSpPr/>
          <p:nvPr/>
        </p:nvSpPr>
        <p:spPr>
          <a:xfrm>
            <a:off x="3041102" y="1774095"/>
            <a:ext cx="2017986" cy="1705779"/>
          </a:xfrm>
          <a:prstGeom prst="wedgeRoundRectCallout">
            <a:avLst/>
          </a:prstGeom>
          <a:ln>
            <a:solidFill>
              <a:srgbClr val="66B318"/>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solidFill>
                  <a:schemeClr val="tx2">
                    <a:lumMod val="60000"/>
                    <a:lumOff val="40000"/>
                  </a:schemeClr>
                </a:solidFill>
              </a:rPr>
              <a:t>Format was enjoyable and promoted learning. </a:t>
            </a:r>
          </a:p>
        </p:txBody>
      </p:sp>
      <p:sp>
        <p:nvSpPr>
          <p:cNvPr id="7" name="Rounded Rectangular Callout 6"/>
          <p:cNvSpPr/>
          <p:nvPr/>
        </p:nvSpPr>
        <p:spPr>
          <a:xfrm>
            <a:off x="7287628" y="52407"/>
            <a:ext cx="3347052" cy="2077534"/>
          </a:xfrm>
          <a:prstGeom prst="wedgeRoundRectCallout">
            <a:avLst/>
          </a:prstGeom>
          <a:ln>
            <a:solidFill>
              <a:srgbClr val="66B318"/>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chemeClr val="tx2">
                    <a:lumMod val="60000"/>
                    <a:lumOff val="40000"/>
                  </a:schemeClr>
                </a:solidFill>
              </a:rPr>
              <a:t>"It has helped me to slow down and really pay attention to what my pts are saying-or not saying but relaying in their voice, actions/reactions, </a:t>
            </a:r>
            <a:r>
              <a:rPr lang="en-US" b="1" dirty="0" err="1">
                <a:solidFill>
                  <a:schemeClr val="tx2">
                    <a:lumMod val="60000"/>
                    <a:lumOff val="40000"/>
                  </a:schemeClr>
                </a:solidFill>
              </a:rPr>
              <a:t>questions,etc</a:t>
            </a:r>
            <a:r>
              <a:rPr lang="en-US" b="1" dirty="0">
                <a:solidFill>
                  <a:schemeClr val="tx2">
                    <a:lumMod val="60000"/>
                    <a:lumOff val="40000"/>
                  </a:schemeClr>
                </a:solidFill>
              </a:rPr>
              <a:t>."</a:t>
            </a:r>
          </a:p>
        </p:txBody>
      </p:sp>
      <p:sp>
        <p:nvSpPr>
          <p:cNvPr id="8" name="Rounded Rectangular Callout 7"/>
          <p:cNvSpPr/>
          <p:nvPr/>
        </p:nvSpPr>
        <p:spPr>
          <a:xfrm>
            <a:off x="4800600" y="3765969"/>
            <a:ext cx="2170386" cy="1997347"/>
          </a:xfrm>
          <a:prstGeom prst="wedgeRoundRectCallout">
            <a:avLst/>
          </a:prstGeom>
          <a:ln>
            <a:solidFill>
              <a:srgbClr val="66B318"/>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2">
                    <a:lumMod val="60000"/>
                    <a:lumOff val="40000"/>
                  </a:schemeClr>
                </a:solidFill>
              </a:rPr>
              <a:t>Helped </a:t>
            </a:r>
            <a:r>
              <a:rPr lang="en-US" dirty="0">
                <a:solidFill>
                  <a:schemeClr val="tx2">
                    <a:lumMod val="60000"/>
                    <a:lumOff val="40000"/>
                  </a:schemeClr>
                </a:solidFill>
              </a:rPr>
              <a:t>me navigate the serious illness conversation with confidence</a:t>
            </a:r>
            <a:r>
              <a:rPr lang="en-US" dirty="0" smtClean="0">
                <a:solidFill>
                  <a:schemeClr val="tx2">
                    <a:lumMod val="60000"/>
                    <a:lumOff val="40000"/>
                  </a:schemeClr>
                </a:solidFill>
              </a:rPr>
              <a:t>.</a:t>
            </a:r>
            <a:endParaRPr lang="en-US" dirty="0">
              <a:solidFill>
                <a:schemeClr val="tx2">
                  <a:lumMod val="60000"/>
                  <a:lumOff val="40000"/>
                </a:schemeClr>
              </a:solidFill>
            </a:endParaRPr>
          </a:p>
        </p:txBody>
      </p:sp>
      <p:sp>
        <p:nvSpPr>
          <p:cNvPr id="9" name="Rounded Rectangular Callout 8"/>
          <p:cNvSpPr/>
          <p:nvPr/>
        </p:nvSpPr>
        <p:spPr>
          <a:xfrm>
            <a:off x="2065938" y="3577853"/>
            <a:ext cx="2456137" cy="2389126"/>
          </a:xfrm>
          <a:prstGeom prst="wedgeRoundRectCallout">
            <a:avLst/>
          </a:prstGeom>
          <a:ln>
            <a:solidFill>
              <a:srgbClr val="66B318"/>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tx2">
                    <a:lumMod val="60000"/>
                    <a:lumOff val="40000"/>
                  </a:schemeClr>
                </a:solidFill>
              </a:rPr>
              <a:t>Having </a:t>
            </a:r>
            <a:r>
              <a:rPr lang="en-US" b="1" dirty="0">
                <a:solidFill>
                  <a:schemeClr val="tx2">
                    <a:lumMod val="60000"/>
                    <a:lumOff val="40000"/>
                  </a:schemeClr>
                </a:solidFill>
              </a:rPr>
              <a:t>the direct training to deal with emotions directly has allowed for a smoother more genuine conversation with families</a:t>
            </a:r>
            <a:r>
              <a:rPr lang="en-US" b="1" dirty="0" smtClean="0">
                <a:solidFill>
                  <a:schemeClr val="tx2">
                    <a:lumMod val="60000"/>
                    <a:lumOff val="40000"/>
                  </a:schemeClr>
                </a:solidFill>
              </a:rPr>
              <a:t>.</a:t>
            </a:r>
            <a:endParaRPr lang="en-US" b="1" dirty="0">
              <a:solidFill>
                <a:schemeClr val="tx2">
                  <a:lumMod val="60000"/>
                  <a:lumOff val="40000"/>
                </a:schemeClr>
              </a:solidFill>
            </a:endParaRPr>
          </a:p>
        </p:txBody>
      </p:sp>
      <p:sp>
        <p:nvSpPr>
          <p:cNvPr id="10" name="Rounded Rectangular Callout 9"/>
          <p:cNvSpPr/>
          <p:nvPr/>
        </p:nvSpPr>
        <p:spPr>
          <a:xfrm>
            <a:off x="5435142" y="2029721"/>
            <a:ext cx="2017986" cy="1705779"/>
          </a:xfrm>
          <a:prstGeom prst="wedgeRoundRectCallout">
            <a:avLst/>
          </a:prstGeom>
          <a:ln>
            <a:solidFill>
              <a:srgbClr val="66B318"/>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a:solidFill>
                  <a:schemeClr val="tx2">
                    <a:lumMod val="60000"/>
                    <a:lumOff val="40000"/>
                  </a:schemeClr>
                </a:solidFill>
              </a:rPr>
              <a:t>Everything was clear and easy to understand. </a:t>
            </a:r>
            <a:endParaRPr lang="en-US" sz="2000" dirty="0">
              <a:solidFill>
                <a:schemeClr val="tx2">
                  <a:lumMod val="60000"/>
                  <a:lumOff val="40000"/>
                </a:schemeClr>
              </a:solidFill>
            </a:endParaRPr>
          </a:p>
        </p:txBody>
      </p:sp>
      <p:sp>
        <p:nvSpPr>
          <p:cNvPr id="11" name="Rounded Rectangular Callout 10"/>
          <p:cNvSpPr/>
          <p:nvPr/>
        </p:nvSpPr>
        <p:spPr>
          <a:xfrm>
            <a:off x="7952160" y="2379406"/>
            <a:ext cx="2578680" cy="1705779"/>
          </a:xfrm>
          <a:prstGeom prst="wedgeRoundRectCallout">
            <a:avLst/>
          </a:prstGeom>
          <a:ln>
            <a:solidFill>
              <a:srgbClr val="66B318"/>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solidFill>
                  <a:schemeClr val="tx2">
                    <a:lumMod val="60000"/>
                    <a:lumOff val="40000"/>
                  </a:schemeClr>
                </a:solidFill>
              </a:rPr>
              <a:t>Great </a:t>
            </a:r>
            <a:r>
              <a:rPr lang="en-US" sz="2000" dirty="0" smtClean="0">
                <a:solidFill>
                  <a:schemeClr val="tx2">
                    <a:lumMod val="60000"/>
                    <a:lumOff val="40000"/>
                  </a:schemeClr>
                </a:solidFill>
              </a:rPr>
              <a:t>information.</a:t>
            </a:r>
          </a:p>
          <a:p>
            <a:pPr algn="ctr"/>
            <a:r>
              <a:rPr lang="en-US" sz="2000" dirty="0" smtClean="0">
                <a:solidFill>
                  <a:schemeClr val="tx2">
                    <a:lumMod val="60000"/>
                    <a:lumOff val="40000"/>
                  </a:schemeClr>
                </a:solidFill>
              </a:rPr>
              <a:t>Learned lot</a:t>
            </a:r>
            <a:r>
              <a:rPr lang="en-US" sz="2000" dirty="0">
                <a:solidFill>
                  <a:schemeClr val="tx2">
                    <a:lumMod val="60000"/>
                    <a:lumOff val="40000"/>
                  </a:schemeClr>
                </a:solidFill>
              </a:rPr>
              <a:t>. </a:t>
            </a:r>
          </a:p>
        </p:txBody>
      </p:sp>
      <p:sp>
        <p:nvSpPr>
          <p:cNvPr id="12" name="Rounded Rectangular Callout 11"/>
          <p:cNvSpPr/>
          <p:nvPr/>
        </p:nvSpPr>
        <p:spPr>
          <a:xfrm>
            <a:off x="7192788" y="4242581"/>
            <a:ext cx="3536731" cy="1705779"/>
          </a:xfrm>
          <a:prstGeom prst="wedgeRoundRectCallout">
            <a:avLst/>
          </a:prstGeom>
          <a:ln>
            <a:solidFill>
              <a:srgbClr val="66B318"/>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2">
                    <a:lumMod val="60000"/>
                    <a:lumOff val="40000"/>
                  </a:schemeClr>
                </a:solidFill>
              </a:rPr>
              <a:t>Good information for when people come in that get diagnosed with cancer and are having surgery to make sure they are getting the help they need</a:t>
            </a:r>
          </a:p>
        </p:txBody>
      </p:sp>
      <p:sp>
        <p:nvSpPr>
          <p:cNvPr id="13" name="Slide Number Placeholder 12"/>
          <p:cNvSpPr>
            <a:spLocks noGrp="1"/>
          </p:cNvSpPr>
          <p:nvPr>
            <p:ph type="sldNum" sz="quarter" idx="12"/>
          </p:nvPr>
        </p:nvSpPr>
        <p:spPr/>
        <p:txBody>
          <a:bodyPr/>
          <a:lstStyle/>
          <a:p>
            <a:fld id="{6113E31D-E2AB-40D1-8B51-AFA5AFEF393A}" type="slidenum">
              <a:rPr lang="en-US" smtClean="0"/>
              <a:t>13</a:t>
            </a:fld>
            <a:endParaRPr lang="en-US" dirty="0"/>
          </a:p>
        </p:txBody>
      </p:sp>
    </p:spTree>
    <p:extLst>
      <p:ext uri="{BB962C8B-B14F-4D97-AF65-F5344CB8AC3E}">
        <p14:creationId xmlns:p14="http://schemas.microsoft.com/office/powerpoint/2010/main" val="2227811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idx="1"/>
          </p:nvPr>
        </p:nvSpPr>
        <p:spPr/>
        <p:txBody>
          <a:bodyPr/>
          <a:lstStyle/>
          <a:p>
            <a:pPr marL="0" lvl="0" indent="0" defTabSz="457200">
              <a:lnSpc>
                <a:spcPct val="120000"/>
              </a:lnSpc>
              <a:spcBef>
                <a:spcPct val="20000"/>
              </a:spcBef>
              <a:spcAft>
                <a:spcPts val="0"/>
              </a:spcAft>
              <a:buClr>
                <a:srgbClr val="66B318"/>
              </a:buClr>
              <a:buSzPct val="80000"/>
              <a:buNone/>
            </a:pPr>
            <a:r>
              <a:rPr lang="en-US" sz="3600" dirty="0">
                <a:solidFill>
                  <a:prstClr val="black"/>
                </a:solidFill>
              </a:rPr>
              <a:t>Technology glitches </a:t>
            </a:r>
          </a:p>
          <a:p>
            <a:pPr marL="0" lvl="0" indent="0" defTabSz="457200">
              <a:lnSpc>
                <a:spcPct val="120000"/>
              </a:lnSpc>
              <a:spcBef>
                <a:spcPct val="20000"/>
              </a:spcBef>
              <a:spcAft>
                <a:spcPts val="0"/>
              </a:spcAft>
              <a:buClr>
                <a:srgbClr val="66B318"/>
              </a:buClr>
              <a:buSzPct val="80000"/>
              <a:buNone/>
            </a:pPr>
            <a:r>
              <a:rPr lang="en-US" sz="3600" dirty="0">
                <a:solidFill>
                  <a:prstClr val="black"/>
                </a:solidFill>
              </a:rPr>
              <a:t>Maintenance of CEUs </a:t>
            </a:r>
          </a:p>
          <a:p>
            <a:pPr marL="0" lvl="0" indent="0" defTabSz="457200">
              <a:lnSpc>
                <a:spcPct val="120000"/>
              </a:lnSpc>
              <a:spcBef>
                <a:spcPct val="20000"/>
              </a:spcBef>
              <a:spcAft>
                <a:spcPts val="0"/>
              </a:spcAft>
              <a:buClr>
                <a:srgbClr val="66B318"/>
              </a:buClr>
              <a:buSzPct val="80000"/>
              <a:buNone/>
            </a:pPr>
            <a:r>
              <a:rPr lang="en-US" sz="3600" dirty="0">
                <a:solidFill>
                  <a:prstClr val="black"/>
                </a:solidFill>
              </a:rPr>
              <a:t>Lack of real-time </a:t>
            </a:r>
            <a:r>
              <a:rPr lang="en-US" sz="3600" dirty="0" smtClean="0">
                <a:solidFill>
                  <a:prstClr val="black"/>
                </a:solidFill>
              </a:rPr>
              <a:t>engagement</a:t>
            </a:r>
          </a:p>
        </p:txBody>
      </p:sp>
      <p:sp>
        <p:nvSpPr>
          <p:cNvPr id="4" name="Slide Number Placeholder 3"/>
          <p:cNvSpPr>
            <a:spLocks noGrp="1"/>
          </p:cNvSpPr>
          <p:nvPr>
            <p:ph type="sldNum" sz="quarter" idx="12"/>
          </p:nvPr>
        </p:nvSpPr>
        <p:spPr/>
        <p:txBody>
          <a:bodyPr/>
          <a:lstStyle/>
          <a:p>
            <a:fld id="{6113E31D-E2AB-40D1-8B51-AFA5AFEF393A}" type="slidenum">
              <a:rPr lang="en-US" smtClean="0"/>
              <a:t>14</a:t>
            </a:fld>
            <a:endParaRPr lang="en-US" dirty="0"/>
          </a:p>
        </p:txBody>
      </p:sp>
    </p:spTree>
    <p:extLst>
      <p:ext uri="{BB962C8B-B14F-4D97-AF65-F5344CB8AC3E}">
        <p14:creationId xmlns:p14="http://schemas.microsoft.com/office/powerpoint/2010/main" val="3108442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Technology can change health care</a:t>
            </a:r>
            <a:endParaRPr lang="en-US" dirty="0"/>
          </a:p>
        </p:txBody>
      </p:sp>
      <p:sp>
        <p:nvSpPr>
          <p:cNvPr id="3" name="Content Placeholder 2"/>
          <p:cNvSpPr>
            <a:spLocks noGrp="1"/>
          </p:cNvSpPr>
          <p:nvPr>
            <p:ph idx="1"/>
          </p:nvPr>
        </p:nvSpPr>
        <p:spPr/>
        <p:txBody>
          <a:bodyPr/>
          <a:lstStyle/>
          <a:p>
            <a:r>
              <a:rPr lang="en-US" sz="4400" dirty="0"/>
              <a:t>Palliative care principles - focused on discussion of treatment preferences and alleviating symptom burden - infused in a </a:t>
            </a:r>
            <a:r>
              <a:rPr lang="en-US" sz="4400" dirty="0">
                <a:solidFill>
                  <a:srgbClr val="000000"/>
                </a:solidFill>
              </a:rPr>
              <a:t>low-cost, scalable online training format</a:t>
            </a:r>
            <a:endParaRPr lang="en-US" sz="4400" dirty="0"/>
          </a:p>
          <a:p>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15</a:t>
            </a:fld>
            <a:endParaRPr lang="en-US" dirty="0"/>
          </a:p>
        </p:txBody>
      </p:sp>
    </p:spTree>
    <p:extLst>
      <p:ext uri="{BB962C8B-B14F-4D97-AF65-F5344CB8AC3E}">
        <p14:creationId xmlns:p14="http://schemas.microsoft.com/office/powerpoint/2010/main" val="1525970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Patient-Centered Care</a:t>
            </a:r>
            <a:endParaRPr lang="en-US" dirty="0"/>
          </a:p>
        </p:txBody>
      </p:sp>
      <p:sp>
        <p:nvSpPr>
          <p:cNvPr id="3" name="Content Placeholder 2"/>
          <p:cNvSpPr>
            <a:spLocks noGrp="1"/>
          </p:cNvSpPr>
          <p:nvPr>
            <p:ph idx="1"/>
          </p:nvPr>
        </p:nvSpPr>
        <p:spPr/>
        <p:txBody>
          <a:bodyPr/>
          <a:lstStyle/>
          <a:p>
            <a:pPr>
              <a:spcBef>
                <a:spcPts val="1600"/>
              </a:spcBef>
            </a:pPr>
            <a:r>
              <a:rPr lang="en-US" sz="3600" dirty="0"/>
              <a:t>To help address some of the inequities in care for Black patients, this online course emphasizes:</a:t>
            </a:r>
          </a:p>
          <a:p>
            <a:pPr lvl="1"/>
            <a:r>
              <a:rPr lang="en-US" sz="3200" dirty="0"/>
              <a:t>Anxiety is common and distressing and should be routinely screened for– in every encounter </a:t>
            </a:r>
          </a:p>
          <a:p>
            <a:pPr lvl="1"/>
            <a:r>
              <a:rPr lang="en-US" sz="3200" dirty="0"/>
              <a:t>Listening for “trigger words” to identify anxiety</a:t>
            </a:r>
          </a:p>
          <a:p>
            <a:pPr lvl="1"/>
            <a:r>
              <a:rPr lang="en-US" sz="3200" dirty="0"/>
              <a:t>Active listening and validating the feelings of the patient can help build trust</a:t>
            </a:r>
          </a:p>
          <a:p>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16</a:t>
            </a:fld>
            <a:endParaRPr lang="en-US" dirty="0"/>
          </a:p>
        </p:txBody>
      </p:sp>
    </p:spTree>
    <p:extLst>
      <p:ext uri="{BB962C8B-B14F-4D97-AF65-F5344CB8AC3E}">
        <p14:creationId xmlns:p14="http://schemas.microsoft.com/office/powerpoint/2010/main" val="3208573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32597"/>
          </a:xfrm>
        </p:spPr>
        <p:txBody>
          <a:bodyPr/>
          <a:lstStyle/>
          <a:p>
            <a:r>
              <a:rPr lang="en-US" dirty="0" smtClean="0"/>
              <a:t>THANKS!</a:t>
            </a:r>
            <a:endParaRPr lang="en-US" dirty="0"/>
          </a:p>
        </p:txBody>
      </p:sp>
      <p:sp>
        <p:nvSpPr>
          <p:cNvPr id="3" name="Content Placeholder 2"/>
          <p:cNvSpPr>
            <a:spLocks noGrp="1"/>
          </p:cNvSpPr>
          <p:nvPr>
            <p:ph idx="1"/>
          </p:nvPr>
        </p:nvSpPr>
        <p:spPr>
          <a:xfrm>
            <a:off x="1097280" y="1845734"/>
            <a:ext cx="10058400" cy="4448386"/>
          </a:xfrm>
        </p:spPr>
        <p:txBody>
          <a:bodyPr>
            <a:normAutofit lnSpcReduction="10000"/>
          </a:bodyPr>
          <a:lstStyle/>
          <a:p>
            <a:pPr>
              <a:buClr>
                <a:schemeClr val="bg1"/>
              </a:buClr>
            </a:pPr>
            <a:r>
              <a:rPr lang="en-US" altLang="en-US" sz="3200" dirty="0" smtClean="0"/>
              <a:t>Take the course: </a:t>
            </a:r>
            <a:r>
              <a:rPr lang="en-US" altLang="en-US" sz="3200" dirty="0">
                <a:solidFill>
                  <a:schemeClr val="tx2">
                    <a:lumMod val="60000"/>
                    <a:lumOff val="40000"/>
                  </a:schemeClr>
                </a:solidFill>
              </a:rPr>
              <a:t>https://www.capc.org/training/symptom-management/anxiety/</a:t>
            </a:r>
          </a:p>
          <a:p>
            <a:pPr>
              <a:buClr>
                <a:schemeClr val="bg1"/>
              </a:buClr>
            </a:pPr>
            <a:r>
              <a:rPr lang="en-US" sz="3200" dirty="0" smtClean="0"/>
              <a:t>Using </a:t>
            </a:r>
            <a:r>
              <a:rPr lang="en-US" sz="3200" dirty="0"/>
              <a:t>Palliative Care to Support Equitable Care in the Midst of COVID-19 </a:t>
            </a:r>
            <a:r>
              <a:rPr lang="en-US" sz="3200" dirty="0">
                <a:solidFill>
                  <a:schemeClr val="accent1">
                    <a:lumMod val="60000"/>
                    <a:lumOff val="40000"/>
                  </a:schemeClr>
                </a:solidFill>
              </a:rPr>
              <a:t>(</a:t>
            </a:r>
            <a:r>
              <a:rPr lang="en-US" sz="3200" dirty="0">
                <a:solidFill>
                  <a:schemeClr val="tx2">
                    <a:lumMod val="60000"/>
                    <a:lumOff val="40000"/>
                  </a:schemeClr>
                </a:solidFill>
              </a:rPr>
              <a:t>https://www.capc.org/blog/using-palliative-care-support-equitable-care-midst-covid-19</a:t>
            </a:r>
            <a:r>
              <a:rPr lang="en-US" sz="3200" dirty="0" smtClean="0">
                <a:solidFill>
                  <a:schemeClr val="tx2">
                    <a:lumMod val="60000"/>
                    <a:lumOff val="40000"/>
                  </a:schemeClr>
                </a:solidFill>
              </a:rPr>
              <a:t>/)  </a:t>
            </a:r>
            <a:endParaRPr lang="en-US" sz="3200" dirty="0">
              <a:solidFill>
                <a:schemeClr val="tx2">
                  <a:lumMod val="60000"/>
                  <a:lumOff val="40000"/>
                </a:schemeClr>
              </a:solidFill>
            </a:endParaRPr>
          </a:p>
          <a:p>
            <a:pPr>
              <a:buClr>
                <a:schemeClr val="bg1"/>
              </a:buClr>
            </a:pPr>
            <a:r>
              <a:rPr lang="en-US" sz="3200" dirty="0"/>
              <a:t>Contact information: </a:t>
            </a:r>
            <a:endParaRPr lang="en-US" sz="3200" dirty="0" smtClean="0"/>
          </a:p>
          <a:p>
            <a:pPr>
              <a:buClr>
                <a:schemeClr val="bg1"/>
              </a:buClr>
            </a:pPr>
            <a:r>
              <a:rPr lang="en-US" sz="3200" dirty="0" smtClean="0">
                <a:solidFill>
                  <a:schemeClr val="tx2">
                    <a:lumMod val="60000"/>
                    <a:lumOff val="40000"/>
                  </a:schemeClr>
                </a:solidFill>
              </a:rPr>
              <a:t>Brittany.Chambers@mssm.edu </a:t>
            </a:r>
          </a:p>
          <a:p>
            <a:pPr>
              <a:buClr>
                <a:schemeClr val="bg1"/>
              </a:buClr>
            </a:pPr>
            <a:r>
              <a:rPr lang="en-US" sz="3200" dirty="0" smtClean="0">
                <a:solidFill>
                  <a:schemeClr val="tx2">
                    <a:lumMod val="60000"/>
                    <a:lumOff val="40000"/>
                  </a:schemeClr>
                </a:solidFill>
              </a:rPr>
              <a:t>Twitter: @</a:t>
            </a:r>
            <a:r>
              <a:rPr lang="en-US" sz="3200" dirty="0" err="1" smtClean="0">
                <a:solidFill>
                  <a:schemeClr val="tx2">
                    <a:lumMod val="60000"/>
                    <a:lumOff val="40000"/>
                  </a:schemeClr>
                </a:solidFill>
              </a:rPr>
              <a:t>BrittanyMonaye</a:t>
            </a:r>
            <a:endParaRPr lang="en-US" sz="3200" dirty="0">
              <a:solidFill>
                <a:schemeClr val="tx2">
                  <a:lumMod val="60000"/>
                  <a:lumOff val="40000"/>
                </a:schemeClr>
              </a:solidFill>
            </a:endParaRPr>
          </a:p>
          <a:p>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17</a:t>
            </a:fld>
            <a:endParaRPr lang="en-US" dirty="0"/>
          </a:p>
        </p:txBody>
      </p:sp>
    </p:spTree>
    <p:extLst>
      <p:ext uri="{BB962C8B-B14F-4D97-AF65-F5344CB8AC3E}">
        <p14:creationId xmlns:p14="http://schemas.microsoft.com/office/powerpoint/2010/main" val="2373355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Who’s in the “room”?</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lphaUcPeriod"/>
            </a:pPr>
            <a:r>
              <a:rPr lang="en-US" sz="4000" dirty="0" smtClean="0"/>
              <a:t>Community member</a:t>
            </a:r>
          </a:p>
          <a:p>
            <a:pPr marL="457200" indent="-457200">
              <a:buFont typeface="+mj-lt"/>
              <a:buAutoNum type="alphaUcPeriod"/>
            </a:pPr>
            <a:r>
              <a:rPr lang="en-US" sz="4000" dirty="0" smtClean="0"/>
              <a:t>Staff</a:t>
            </a:r>
          </a:p>
          <a:p>
            <a:pPr marL="457200" indent="-457200">
              <a:buFont typeface="+mj-lt"/>
              <a:buAutoNum type="alphaUcPeriod"/>
            </a:pPr>
            <a:r>
              <a:rPr lang="en-US" sz="4000" dirty="0" smtClean="0"/>
              <a:t>Trainee</a:t>
            </a:r>
          </a:p>
          <a:p>
            <a:pPr marL="457200" indent="-457200">
              <a:buFont typeface="+mj-lt"/>
              <a:buAutoNum type="alphaUcPeriod"/>
            </a:pPr>
            <a:r>
              <a:rPr lang="en-US" sz="4000" dirty="0" smtClean="0"/>
              <a:t>Student</a:t>
            </a:r>
          </a:p>
          <a:p>
            <a:pPr marL="457200" indent="-457200">
              <a:buFont typeface="+mj-lt"/>
              <a:buAutoNum type="alphaUcPeriod"/>
            </a:pPr>
            <a:r>
              <a:rPr lang="en-US" sz="4000" dirty="0" smtClean="0"/>
              <a:t>Health care professional</a:t>
            </a:r>
            <a:endParaRPr lang="en-US" sz="4000" dirty="0"/>
          </a:p>
        </p:txBody>
      </p:sp>
      <p:sp>
        <p:nvSpPr>
          <p:cNvPr id="4" name="Slide Number Placeholder 3"/>
          <p:cNvSpPr>
            <a:spLocks noGrp="1"/>
          </p:cNvSpPr>
          <p:nvPr>
            <p:ph type="sldNum" sz="quarter" idx="12"/>
          </p:nvPr>
        </p:nvSpPr>
        <p:spPr/>
        <p:txBody>
          <a:bodyPr/>
          <a:lstStyle/>
          <a:p>
            <a:fld id="{6113E31D-E2AB-40D1-8B51-AFA5AFEF393A}" type="slidenum">
              <a:rPr lang="en-US" smtClean="0"/>
              <a:t>2</a:t>
            </a:fld>
            <a:endParaRPr lang="en-US" dirty="0"/>
          </a:p>
        </p:txBody>
      </p:sp>
    </p:spTree>
    <p:extLst>
      <p:ext uri="{BB962C8B-B14F-4D97-AF65-F5344CB8AC3E}">
        <p14:creationId xmlns:p14="http://schemas.microsoft.com/office/powerpoint/2010/main" val="4232057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60000"/>
                    <a:lumOff val="40000"/>
                  </a:schemeClr>
                </a:solidFill>
              </a:rPr>
              <a:t>What is Palliative Care?</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sz="2400" dirty="0"/>
              <a:t>Palliative care is specialized health care for people living with a serious illness. </a:t>
            </a:r>
          </a:p>
          <a:p>
            <a:pPr>
              <a:buFont typeface="Wingdings" panose="05000000000000000000" pitchFamily="2" charset="2"/>
              <a:buChar char="§"/>
            </a:pPr>
            <a:r>
              <a:rPr lang="en-US" sz="2400" dirty="0"/>
              <a:t>Focused on providing relief from the symptoms </a:t>
            </a:r>
            <a:r>
              <a:rPr lang="en-US" sz="2400" dirty="0" smtClean="0"/>
              <a:t>(like anxiety) and </a:t>
            </a:r>
            <a:r>
              <a:rPr lang="en-US" sz="2400" dirty="0"/>
              <a:t>stress of an illness, and it is based on need, not prognosis. </a:t>
            </a:r>
          </a:p>
          <a:p>
            <a:pPr>
              <a:buFont typeface="Wingdings" panose="05000000000000000000" pitchFamily="2" charset="2"/>
              <a:buChar char="§"/>
            </a:pPr>
            <a:r>
              <a:rPr lang="en-US" sz="2400" dirty="0"/>
              <a:t>Goal is to improve quality of life for both the patient and the family.</a:t>
            </a:r>
          </a:p>
          <a:p>
            <a:pPr>
              <a:buFont typeface="Wingdings" panose="05000000000000000000" pitchFamily="2" charset="2"/>
              <a:buChar char="§"/>
            </a:pPr>
            <a:r>
              <a:rPr lang="en-US" sz="2400" dirty="0"/>
              <a:t>Provided by a specially-trained team of physicians, nurses, and other specialists who work together with a patient’s other doctors to provide an extra layer of support.</a:t>
            </a:r>
          </a:p>
          <a:p>
            <a:pPr>
              <a:buFont typeface="Wingdings" panose="05000000000000000000" pitchFamily="2" charset="2"/>
              <a:buChar char="§"/>
            </a:pPr>
            <a:r>
              <a:rPr lang="en-US" sz="2400" dirty="0"/>
              <a:t>Appropriate at any age and at any stage in a serious illness, and it can be provided along with curative treatment.</a:t>
            </a:r>
          </a:p>
          <a:p>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3</a:t>
            </a:fld>
            <a:endParaRPr lang="en-US" dirty="0"/>
          </a:p>
        </p:txBody>
      </p:sp>
    </p:spTree>
    <p:extLst>
      <p:ext uri="{BB962C8B-B14F-4D97-AF65-F5344CB8AC3E}">
        <p14:creationId xmlns:p14="http://schemas.microsoft.com/office/powerpoint/2010/main" val="1388998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60000"/>
                    <a:lumOff val="40000"/>
                  </a:schemeClr>
                </a:solidFill>
              </a:rPr>
              <a:t>Clinical Training Highlights</a:t>
            </a:r>
          </a:p>
        </p:txBody>
      </p:sp>
      <p:sp>
        <p:nvSpPr>
          <p:cNvPr id="3" name="Content Placeholder 2"/>
          <p:cNvSpPr>
            <a:spLocks noGrp="1"/>
          </p:cNvSpPr>
          <p:nvPr>
            <p:ph idx="1"/>
          </p:nvPr>
        </p:nvSpPr>
        <p:spPr>
          <a:xfrm>
            <a:off x="1097280" y="1845734"/>
            <a:ext cx="10058400" cy="3488266"/>
          </a:xfrm>
        </p:spPr>
        <p:txBody>
          <a:bodyPr>
            <a:normAutofit/>
          </a:bodyPr>
          <a:lstStyle/>
          <a:p>
            <a:pPr>
              <a:buFont typeface="Arial" panose="020B0604020202020204" pitchFamily="34" charset="0"/>
              <a:buChar char="•"/>
            </a:pPr>
            <a:r>
              <a:rPr lang="en-US" sz="3500" dirty="0"/>
              <a:t>50 online courses available to </a:t>
            </a:r>
            <a:r>
              <a:rPr lang="en-US" sz="3500" dirty="0" smtClean="0"/>
              <a:t>CAPC members</a:t>
            </a:r>
            <a:endParaRPr lang="en-US" sz="3500" dirty="0"/>
          </a:p>
          <a:p>
            <a:pPr>
              <a:buFont typeface="Arial" panose="020B0604020202020204" pitchFamily="34" charset="0"/>
              <a:buChar char="•"/>
            </a:pPr>
            <a:r>
              <a:rPr lang="en-US" sz="3500" dirty="0" smtClean="0"/>
              <a:t>580,000 </a:t>
            </a:r>
            <a:r>
              <a:rPr lang="en-US" sz="3500" dirty="0"/>
              <a:t>total course completions </a:t>
            </a:r>
          </a:p>
          <a:p>
            <a:pPr>
              <a:buFont typeface="Arial" panose="020B0604020202020204" pitchFamily="34" charset="0"/>
              <a:buChar char="•"/>
            </a:pPr>
            <a:r>
              <a:rPr lang="en-US" sz="3500" dirty="0" smtClean="0"/>
              <a:t>70,000 </a:t>
            </a:r>
            <a:r>
              <a:rPr lang="en-US" sz="3500" dirty="0"/>
              <a:t>clinicians</a:t>
            </a:r>
          </a:p>
          <a:p>
            <a:pPr>
              <a:buFont typeface="Arial" panose="020B0604020202020204" pitchFamily="34" charset="0"/>
              <a:buChar char="•"/>
            </a:pPr>
            <a:r>
              <a:rPr lang="en-US" sz="3500" dirty="0"/>
              <a:t>1,700 organizations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0430" y="3320923"/>
            <a:ext cx="4102100" cy="2616200"/>
          </a:xfrm>
          <a:prstGeom prst="rect">
            <a:avLst/>
          </a:prstGeom>
        </p:spPr>
      </p:pic>
      <p:sp>
        <p:nvSpPr>
          <p:cNvPr id="5" name="Slide Number Placeholder 4"/>
          <p:cNvSpPr>
            <a:spLocks noGrp="1"/>
          </p:cNvSpPr>
          <p:nvPr>
            <p:ph type="sldNum" sz="quarter" idx="12"/>
          </p:nvPr>
        </p:nvSpPr>
        <p:spPr/>
        <p:txBody>
          <a:bodyPr/>
          <a:lstStyle/>
          <a:p>
            <a:fld id="{6113E31D-E2AB-40D1-8B51-AFA5AFEF393A}" type="slidenum">
              <a:rPr lang="en-US" smtClean="0"/>
              <a:t>4</a:t>
            </a:fld>
            <a:endParaRPr lang="en-US" dirty="0"/>
          </a:p>
        </p:txBody>
      </p:sp>
    </p:spTree>
    <p:extLst>
      <p:ext uri="{BB962C8B-B14F-4D97-AF65-F5344CB8AC3E}">
        <p14:creationId xmlns:p14="http://schemas.microsoft.com/office/powerpoint/2010/main" val="1190949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60000"/>
                    <a:lumOff val="40000"/>
                  </a:schemeClr>
                </a:solidFill>
              </a:rPr>
              <a:t>Communication Inequities</a:t>
            </a:r>
          </a:p>
        </p:txBody>
      </p:sp>
      <p:sp>
        <p:nvSpPr>
          <p:cNvPr id="3" name="Content Placeholder 2"/>
          <p:cNvSpPr>
            <a:spLocks noGrp="1"/>
          </p:cNvSpPr>
          <p:nvPr>
            <p:ph idx="1"/>
          </p:nvPr>
        </p:nvSpPr>
        <p:spPr>
          <a:xfrm>
            <a:off x="1117600" y="1916854"/>
            <a:ext cx="5608320" cy="4023360"/>
          </a:xfrm>
        </p:spPr>
        <p:txBody>
          <a:bodyPr>
            <a:normAutofit/>
          </a:bodyPr>
          <a:lstStyle/>
          <a:p>
            <a:pPr>
              <a:buClr>
                <a:srgbClr val="66B318"/>
              </a:buClr>
            </a:pPr>
            <a:r>
              <a:rPr lang="en-US" sz="3200" dirty="0"/>
              <a:t>Black patients and caregivers report less satisfaction with quality of communication</a:t>
            </a:r>
          </a:p>
          <a:p>
            <a:pPr lvl="1">
              <a:buClr>
                <a:srgbClr val="66B318"/>
              </a:buClr>
            </a:pPr>
            <a:r>
              <a:rPr lang="en-US" sz="2800" dirty="0"/>
              <a:t>How providers listen and share information</a:t>
            </a:r>
          </a:p>
          <a:p>
            <a:pPr lvl="1">
              <a:buClr>
                <a:srgbClr val="66B318"/>
              </a:buClr>
            </a:pPr>
            <a:r>
              <a:rPr lang="en-US" sz="2800" dirty="0"/>
              <a:t>Racially discordant patient-provider relationships</a:t>
            </a:r>
          </a:p>
          <a:p>
            <a:endParaRPr lang="en-US" dirty="0"/>
          </a:p>
        </p:txBody>
      </p:sp>
      <p:pic>
        <p:nvPicPr>
          <p:cNvPr id="4" name="Picture 2" descr="Doctor and Patient Illustration by DreamDesignPark doctor counseling doctor counseling doctor logo doctor icon doctor suggestion doctor advise hospital admission hospital admission prescription doctor appointment patient design illustration doctor w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5008" y="2525912"/>
            <a:ext cx="3550672" cy="266300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113E31D-E2AB-40D1-8B51-AFA5AFEF393A}" type="slidenum">
              <a:rPr lang="en-US" smtClean="0"/>
              <a:t>5</a:t>
            </a:fld>
            <a:endParaRPr lang="en-US" dirty="0"/>
          </a:p>
        </p:txBody>
      </p:sp>
    </p:spTree>
    <p:extLst>
      <p:ext uri="{BB962C8B-B14F-4D97-AF65-F5344CB8AC3E}">
        <p14:creationId xmlns:p14="http://schemas.microsoft.com/office/powerpoint/2010/main" val="3022965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60000"/>
                    <a:lumOff val="40000"/>
                  </a:schemeClr>
                </a:solidFill>
              </a:rPr>
              <a:t>Promising Model </a:t>
            </a:r>
          </a:p>
        </p:txBody>
      </p:sp>
      <p:sp>
        <p:nvSpPr>
          <p:cNvPr id="3" name="Content Placeholder 2"/>
          <p:cNvSpPr>
            <a:spLocks noGrp="1"/>
          </p:cNvSpPr>
          <p:nvPr>
            <p:ph idx="1"/>
          </p:nvPr>
        </p:nvSpPr>
        <p:spPr/>
        <p:txBody>
          <a:bodyPr/>
          <a:lstStyle/>
          <a:p>
            <a:r>
              <a:rPr lang="en-US" sz="4000" dirty="0"/>
              <a:t>Communication skills training programs can help build trust among Black </a:t>
            </a:r>
            <a:r>
              <a:rPr lang="en-US" sz="4000" dirty="0" smtClean="0"/>
              <a:t>patients</a:t>
            </a:r>
          </a:p>
          <a:p>
            <a:endParaRPr lang="en-US" sz="4000" dirty="0"/>
          </a:p>
          <a:p>
            <a:r>
              <a:rPr lang="en-US" sz="4000" dirty="0"/>
              <a:t>Palliative care principles - focuses on discussion of treatment preferences and alleviating symptom burden </a:t>
            </a:r>
          </a:p>
          <a:p>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6</a:t>
            </a:fld>
            <a:endParaRPr lang="en-US" dirty="0"/>
          </a:p>
        </p:txBody>
      </p:sp>
    </p:spTree>
    <p:extLst>
      <p:ext uri="{BB962C8B-B14F-4D97-AF65-F5344CB8AC3E}">
        <p14:creationId xmlns:p14="http://schemas.microsoft.com/office/powerpoint/2010/main" val="3499119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60000"/>
                    <a:lumOff val="40000"/>
                  </a:schemeClr>
                </a:solidFill>
              </a:rPr>
              <a:t>Intervention</a:t>
            </a:r>
          </a:p>
        </p:txBody>
      </p:sp>
      <p:sp>
        <p:nvSpPr>
          <p:cNvPr id="3" name="Content Placeholder 2"/>
          <p:cNvSpPr>
            <a:spLocks noGrp="1"/>
          </p:cNvSpPr>
          <p:nvPr>
            <p:ph idx="1"/>
          </p:nvPr>
        </p:nvSpPr>
        <p:spPr/>
        <p:txBody>
          <a:bodyPr/>
          <a:lstStyle/>
          <a:p>
            <a:pPr>
              <a:buClr>
                <a:srgbClr val="FD6823"/>
              </a:buClr>
            </a:pPr>
            <a:r>
              <a:rPr lang="en-US" sz="3600" dirty="0">
                <a:solidFill>
                  <a:srgbClr val="000000"/>
                </a:solidFill>
              </a:rPr>
              <a:t>Interactive, case-based, self-study course </a:t>
            </a:r>
          </a:p>
          <a:p>
            <a:pPr>
              <a:buClr>
                <a:srgbClr val="FD6823"/>
              </a:buClr>
            </a:pPr>
            <a:r>
              <a:rPr lang="en-US" sz="3600" dirty="0">
                <a:solidFill>
                  <a:srgbClr val="000000"/>
                </a:solidFill>
              </a:rPr>
              <a:t>Using evidence-based strategies to treat anxiety</a:t>
            </a:r>
          </a:p>
          <a:p>
            <a:pPr>
              <a:buClr>
                <a:srgbClr val="FD6823"/>
              </a:buClr>
            </a:pPr>
            <a:r>
              <a:rPr lang="en" sz="3600" dirty="0">
                <a:solidFill>
                  <a:srgbClr val="000000"/>
                </a:solidFill>
              </a:rPr>
              <a:t>Empowers clinicians with skills and confidence </a:t>
            </a:r>
          </a:p>
          <a:p>
            <a:endParaRPr lang="en-US" dirty="0"/>
          </a:p>
        </p:txBody>
      </p:sp>
      <p:pic>
        <p:nvPicPr>
          <p:cNvPr id="4" name="Picture 2" descr="COVID-19 Rapid Response Resources Hub"/>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3211830" y="3857414"/>
            <a:ext cx="53721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6113E31D-E2AB-40D1-8B51-AFA5AFEF393A}" type="slidenum">
              <a:rPr lang="en-US" smtClean="0"/>
              <a:t>7</a:t>
            </a:fld>
            <a:endParaRPr lang="en-US" dirty="0"/>
          </a:p>
        </p:txBody>
      </p:sp>
    </p:spTree>
    <p:extLst>
      <p:ext uri="{BB962C8B-B14F-4D97-AF65-F5344CB8AC3E}">
        <p14:creationId xmlns:p14="http://schemas.microsoft.com/office/powerpoint/2010/main" val="2919346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60000"/>
                    <a:lumOff val="40000"/>
                  </a:schemeClr>
                </a:solidFill>
              </a:rPr>
              <a:t>Patient Story</a:t>
            </a:r>
          </a:p>
        </p:txBody>
      </p:sp>
      <p:sp>
        <p:nvSpPr>
          <p:cNvPr id="3" name="Content Placeholder 2"/>
          <p:cNvSpPr>
            <a:spLocks noGrp="1"/>
          </p:cNvSpPr>
          <p:nvPr>
            <p:ph idx="1"/>
          </p:nvPr>
        </p:nvSpPr>
        <p:spPr>
          <a:xfrm>
            <a:off x="1097280" y="1845734"/>
            <a:ext cx="5410200" cy="4326466"/>
          </a:xfrm>
        </p:spPr>
        <p:txBody>
          <a:bodyPr>
            <a:normAutofit fontScale="92500" lnSpcReduction="10000"/>
          </a:bodyPr>
          <a:lstStyle/>
          <a:p>
            <a:r>
              <a:rPr lang="en-US" dirty="0"/>
              <a:t>“Hello, my name is Anne. I am 35 years old, and I have breast cancer. How is this possible? Well, really I “had breast cancer.” I went through a mastectomy of my right breast with chemotherapy and radiation afterward. The surgeon told me they “got it all.” I have been “clean” since the surgery. No cancer. They did say I will need to be closely monitored for recurrence because I am “triple negative,” whatever that means.</a:t>
            </a:r>
            <a:br>
              <a:rPr lang="en-US" dirty="0"/>
            </a:br>
            <a:r>
              <a:rPr lang="en-US" dirty="0"/>
              <a:t/>
            </a:r>
            <a:br>
              <a:rPr lang="en-US" dirty="0"/>
            </a:br>
            <a:r>
              <a:rPr lang="en-US" dirty="0"/>
              <a:t>I felt great, but lately I have this throbbing, burning sensation that starts in my armpit and travels right down to my fingers. I am tired lately, and the household chores I used to enjoy doing seem overwhelming to me. I can’t get through a spin class anymore. I am so scared because I worry this means the cancer is back.”</a:t>
            </a:r>
          </a:p>
          <a:p>
            <a:endParaRPr lang="en-US" dirty="0"/>
          </a:p>
        </p:txBody>
      </p:sp>
      <p:sp>
        <p:nvSpPr>
          <p:cNvPr id="5" name="Slide Number Placeholder 4"/>
          <p:cNvSpPr>
            <a:spLocks noGrp="1"/>
          </p:cNvSpPr>
          <p:nvPr>
            <p:ph type="sldNum" sz="quarter" idx="12"/>
          </p:nvPr>
        </p:nvSpPr>
        <p:spPr/>
        <p:txBody>
          <a:bodyPr/>
          <a:lstStyle/>
          <a:p>
            <a:fld id="{6113E31D-E2AB-40D1-8B51-AFA5AFEF393A}" type="slidenum">
              <a:rPr lang="en-US" smtClean="0"/>
              <a:t>8</a:t>
            </a:fld>
            <a:endParaRPr lang="en-US" dirty="0"/>
          </a:p>
        </p:txBody>
      </p:sp>
      <p:pic>
        <p:nvPicPr>
          <p:cNvPr id="6" name="Picture 5"/>
          <p:cNvPicPr>
            <a:picLocks noChangeAspect="1"/>
          </p:cNvPicPr>
          <p:nvPr/>
        </p:nvPicPr>
        <p:blipFill rotWithShape="1">
          <a:blip r:embed="rId2"/>
          <a:srcRect t="5414"/>
          <a:stretch/>
        </p:blipFill>
        <p:spPr>
          <a:xfrm>
            <a:off x="7583805" y="2468880"/>
            <a:ext cx="3605644" cy="3145536"/>
          </a:xfrm>
          <a:prstGeom prst="rect">
            <a:avLst/>
          </a:prstGeom>
        </p:spPr>
      </p:pic>
    </p:spTree>
    <p:extLst>
      <p:ext uri="{BB962C8B-B14F-4D97-AF65-F5344CB8AC3E}">
        <p14:creationId xmlns:p14="http://schemas.microsoft.com/office/powerpoint/2010/main" val="3799966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lumMod val="60000"/>
                    <a:lumOff val="40000"/>
                  </a:schemeClr>
                </a:solidFill>
              </a:rPr>
              <a:t>Audience Participation: </a:t>
            </a:r>
            <a:r>
              <a:rPr lang="en-US" dirty="0" smtClean="0"/>
              <a:t/>
            </a:r>
            <a:br>
              <a:rPr lang="en-US" dirty="0" smtClean="0"/>
            </a:br>
            <a:r>
              <a:rPr lang="en-US" dirty="0" smtClean="0"/>
              <a:t>Active </a:t>
            </a:r>
            <a:r>
              <a:rPr lang="en-US" dirty="0"/>
              <a:t>Listening</a:t>
            </a:r>
          </a:p>
        </p:txBody>
      </p:sp>
      <p:sp>
        <p:nvSpPr>
          <p:cNvPr id="5" name="Slide Number Placeholder 4"/>
          <p:cNvSpPr>
            <a:spLocks noGrp="1"/>
          </p:cNvSpPr>
          <p:nvPr>
            <p:ph type="sldNum" sz="quarter" idx="12"/>
          </p:nvPr>
        </p:nvSpPr>
        <p:spPr/>
        <p:txBody>
          <a:bodyPr/>
          <a:lstStyle/>
          <a:p>
            <a:fld id="{6113E31D-E2AB-40D1-8B51-AFA5AFEF393A}" type="slidenum">
              <a:rPr lang="en-US" smtClean="0"/>
              <a:t>9</a:t>
            </a:fld>
            <a:endParaRPr lang="en-US" dirty="0"/>
          </a:p>
        </p:txBody>
      </p:sp>
      <p:pic>
        <p:nvPicPr>
          <p:cNvPr id="3" name="Picture 2"/>
          <p:cNvPicPr>
            <a:picLocks noChangeAspect="1"/>
          </p:cNvPicPr>
          <p:nvPr/>
        </p:nvPicPr>
        <p:blipFill>
          <a:blip r:embed="rId3"/>
          <a:stretch>
            <a:fillRect/>
          </a:stretch>
        </p:blipFill>
        <p:spPr>
          <a:xfrm>
            <a:off x="2103120" y="1841532"/>
            <a:ext cx="7431578" cy="4222488"/>
          </a:xfrm>
          <a:prstGeom prst="rect">
            <a:avLst/>
          </a:prstGeom>
        </p:spPr>
      </p:pic>
    </p:spTree>
    <p:extLst>
      <p:ext uri="{BB962C8B-B14F-4D97-AF65-F5344CB8AC3E}">
        <p14:creationId xmlns:p14="http://schemas.microsoft.com/office/powerpoint/2010/main" val="999173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4E2A84"/>
      </a:dk2>
      <a:lt2>
        <a:srgbClr val="DCD8DC"/>
      </a:lt2>
      <a:accent1>
        <a:srgbClr val="4E2A84"/>
      </a:accent1>
      <a:accent2>
        <a:srgbClr val="372058"/>
      </a:accent2>
      <a:accent3>
        <a:srgbClr val="CDB5DC"/>
      </a:accent3>
      <a:accent4>
        <a:srgbClr val="EEE6F3"/>
      </a:accent4>
      <a:accent5>
        <a:srgbClr val="494949"/>
      </a:accent5>
      <a:accent6>
        <a:srgbClr val="7F7B99"/>
      </a:accent6>
      <a:hlink>
        <a:srgbClr val="595959"/>
      </a:hlink>
      <a:folHlink>
        <a:srgbClr val="8C8C8C"/>
      </a:folHlink>
    </a:clrScheme>
    <a:fontScheme name="Custom 2">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1" id="{50B04FE1-6B33-403A-99B7-70ECF484447F}" vid="{C7459FCE-5889-4ED7-9D68-C72A97097A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NCEAS_Brittany Chambers 2 11 2021</Template>
  <TotalTime>51</TotalTime>
  <Words>928</Words>
  <Application>Microsoft Office PowerPoint</Application>
  <PresentationFormat>Widescreen</PresentationFormat>
  <Paragraphs>98</Paragraphs>
  <Slides>17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Retrospect</vt:lpstr>
      <vt:lpstr>Utilizing Online Clinical Training to Address Anxiety among Black patients living with Cancer</vt:lpstr>
      <vt:lpstr>Poll: Who’s in the “room”?</vt:lpstr>
      <vt:lpstr>What is Palliative Care?</vt:lpstr>
      <vt:lpstr>Clinical Training Highlights</vt:lpstr>
      <vt:lpstr>Communication Inequities</vt:lpstr>
      <vt:lpstr>Promising Model </vt:lpstr>
      <vt:lpstr>Intervention</vt:lpstr>
      <vt:lpstr>Patient Story</vt:lpstr>
      <vt:lpstr>Audience Participation:  Active Listening</vt:lpstr>
      <vt:lpstr>Audience Participation:  Clinician Responsibility</vt:lpstr>
      <vt:lpstr>Audience Participation:  Reassurance/Treatment Options</vt:lpstr>
      <vt:lpstr>Outcomes</vt:lpstr>
      <vt:lpstr>PowerPoint Presentation</vt:lpstr>
      <vt:lpstr>Challenges</vt:lpstr>
      <vt:lpstr>Technology can change health care</vt:lpstr>
      <vt:lpstr>Patient-Centered Care</vt:lpstr>
      <vt:lpstr>THANKS!</vt:lpstr>
    </vt:vector>
  </TitlesOfParts>
  <Company>The Mount Sinai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Utilizing Online Clinical Training to Address Anxiety among Black patients living with Cancer</dc:title>
  <dc:creator>Chambers, Brittany</dc:creator>
  <cp:lastModifiedBy>Clare Petrie</cp:lastModifiedBy>
  <cp:revision>32</cp:revision>
  <dcterms:created xsi:type="dcterms:W3CDTF">2021-02-11T12:54:33Z</dcterms:created>
  <dcterms:modified xsi:type="dcterms:W3CDTF">2021-02-15T19:56:01Z</dcterms:modified>
</cp:coreProperties>
</file>