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51206400" cy="28803600"/>
  <p:notesSz cx="16002000" cy="269748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9" pos="212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4B4"/>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28" autoAdjust="0"/>
  </p:normalViewPr>
  <p:slideViewPr>
    <p:cSldViewPr showGuides="1">
      <p:cViewPr varScale="1">
        <p:scale>
          <a:sx n="17" d="100"/>
          <a:sy n="17" d="100"/>
        </p:scale>
        <p:origin x="954" y="120"/>
      </p:cViewPr>
      <p:guideLst>
        <p:guide orient="horz" pos="504"/>
        <p:guide pos="212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934200" cy="1352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064625" y="0"/>
            <a:ext cx="6934200" cy="1352550"/>
          </a:xfrm>
          <a:prstGeom prst="rect">
            <a:avLst/>
          </a:prstGeom>
        </p:spPr>
        <p:txBody>
          <a:bodyPr vert="horz" lIns="91440" tIns="45720" rIns="91440" bIns="45720" rtlCol="0"/>
          <a:lstStyle>
            <a:lvl1pPr algn="r">
              <a:defRPr sz="1200"/>
            </a:lvl1pPr>
          </a:lstStyle>
          <a:p>
            <a:fld id="{6604E6B7-3C96-914B-BF18-A9AA325C0192}" type="datetimeFigureOut">
              <a:rPr lang="en-US" smtClean="0"/>
              <a:t>2/15/2021</a:t>
            </a:fld>
            <a:endParaRPr lang="en-US"/>
          </a:p>
        </p:txBody>
      </p:sp>
      <p:sp>
        <p:nvSpPr>
          <p:cNvPr id="4" name="Slide Image Placeholder 3"/>
          <p:cNvSpPr>
            <a:spLocks noGrp="1" noRot="1" noChangeAspect="1"/>
          </p:cNvSpPr>
          <p:nvPr>
            <p:ph type="sldImg" idx="2"/>
          </p:nvPr>
        </p:nvSpPr>
        <p:spPr>
          <a:xfrm>
            <a:off x="-90488" y="3371850"/>
            <a:ext cx="16182976" cy="9104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00200" y="12980988"/>
            <a:ext cx="12801600" cy="106219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5622250"/>
            <a:ext cx="6934200" cy="1352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064625" y="25622250"/>
            <a:ext cx="6934200" cy="1352550"/>
          </a:xfrm>
          <a:prstGeom prst="rect">
            <a:avLst/>
          </a:prstGeom>
        </p:spPr>
        <p:txBody>
          <a:bodyPr vert="horz" lIns="91440" tIns="45720" rIns="91440" bIns="45720" rtlCol="0" anchor="b"/>
          <a:lstStyle>
            <a:lvl1pPr algn="r">
              <a:defRPr sz="12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Title Placeholder 12">
            <a:extLst>
              <a:ext uri="{FF2B5EF4-FFF2-40B4-BE49-F238E27FC236}">
                <a16:creationId xmlns:a16="http://schemas.microsoft.com/office/drawing/2014/main" id="{A8B84D34-B51E-E44A-BB6D-F4E304DDDB0D}"/>
              </a:ext>
            </a:extLst>
          </p:cNvPr>
          <p:cNvSpPr>
            <a:spLocks noGrp="1"/>
          </p:cNvSpPr>
          <p:nvPr>
            <p:ph type="title" hasCustomPrompt="1"/>
          </p:nvPr>
        </p:nvSpPr>
        <p:spPr>
          <a:xfrm>
            <a:off x="3200400" y="5200650"/>
            <a:ext cx="44805600" cy="1866900"/>
          </a:xfrm>
          <a:prstGeom prst="rect">
            <a:avLst/>
          </a:prstGeom>
        </p:spPr>
        <p:txBody>
          <a:bodyPr vert="horz" lIns="91440" tIns="45720" rIns="91440" bIns="45720" rtlCol="0" anchor="ctr">
            <a:normAutofit/>
          </a:bodyPr>
          <a:lstStyle>
            <a:lvl1pPr>
              <a:defRPr sz="2800" i="1">
                <a:solidFill>
                  <a:schemeClr val="tx1"/>
                </a:solidFill>
              </a:defRPr>
            </a:lvl1pPr>
          </a:lstStyle>
          <a:p>
            <a:r>
              <a:rPr lang="en-US" dirty="0"/>
              <a:t>Name, Department and Institution here. Arial italic 32 point, BLACK</a:t>
            </a:r>
          </a:p>
        </p:txBody>
      </p:sp>
      <p:sp>
        <p:nvSpPr>
          <p:cNvPr id="38" name="Text Placeholder 37">
            <a:extLst>
              <a:ext uri="{FF2B5EF4-FFF2-40B4-BE49-F238E27FC236}">
                <a16:creationId xmlns:a16="http://schemas.microsoft.com/office/drawing/2014/main" id="{8DF4DD99-0CC6-7D48-8D4C-4C974DD5685C}"/>
              </a:ext>
            </a:extLst>
          </p:cNvPr>
          <p:cNvSpPr>
            <a:spLocks noGrp="1"/>
          </p:cNvSpPr>
          <p:nvPr>
            <p:ph type="body" sz="quarter" idx="14" hasCustomPrompt="1"/>
          </p:nvPr>
        </p:nvSpPr>
        <p:spPr>
          <a:xfrm>
            <a:off x="3218923" y="400050"/>
            <a:ext cx="36608279" cy="4800600"/>
          </a:xfrm>
          <a:prstGeom prst="rect">
            <a:avLst/>
          </a:prstGeom>
        </p:spPr>
        <p:txBody>
          <a:bodyPr anchor="ctr"/>
          <a:lstStyle>
            <a:lvl1pPr algn="l">
              <a:lnSpc>
                <a:spcPct val="100000"/>
              </a:lnSpc>
              <a:defRPr sz="7875">
                <a:solidFill>
                  <a:schemeClr val="bg1"/>
                </a:solidFill>
              </a:defRPr>
            </a:lvl1pPr>
          </a:lstStyle>
          <a:p>
            <a:pPr lvl="0"/>
            <a:r>
              <a:rPr lang="en-US" dirty="0"/>
              <a:t>EDIT MASTER TEXT STYLE, ARIAL 90PT, </a:t>
            </a:r>
            <a:br>
              <a:rPr lang="en-US" dirty="0"/>
            </a:br>
            <a:r>
              <a:rPr lang="en-US" dirty="0"/>
              <a:t>WHITE, ALL CAPS, MAX OF TWO LINES </a:t>
            </a:r>
          </a:p>
        </p:txBody>
      </p:sp>
      <p:sp>
        <p:nvSpPr>
          <p:cNvPr id="50" name="Text Placeholder 49">
            <a:extLst>
              <a:ext uri="{FF2B5EF4-FFF2-40B4-BE49-F238E27FC236}">
                <a16:creationId xmlns:a16="http://schemas.microsoft.com/office/drawing/2014/main" id="{6E63A4AB-3662-9B4F-83FE-1F7610EECD78}"/>
              </a:ext>
            </a:extLst>
          </p:cNvPr>
          <p:cNvSpPr>
            <a:spLocks noGrp="1"/>
          </p:cNvSpPr>
          <p:nvPr>
            <p:ph type="body" sz="quarter" idx="15" hasCustomPrompt="1"/>
          </p:nvPr>
        </p:nvSpPr>
        <p:spPr>
          <a:xfrm>
            <a:off x="3218923" y="8001000"/>
            <a:ext cx="14205479" cy="18669000"/>
          </a:xfrm>
          <a:prstGeom prst="rect">
            <a:avLst/>
          </a:prstGeom>
        </p:spPr>
        <p:txBody>
          <a:bodyPr/>
          <a:lstStyle>
            <a:lvl1pPr>
              <a:defRPr sz="3150" b="0">
                <a:solidFill>
                  <a:schemeClr val="tx1"/>
                </a:solidFill>
              </a:defRPr>
            </a:lvl1pPr>
          </a:lstStyle>
          <a:p>
            <a:r>
              <a:rPr lang="en-US" dirty="0"/>
              <a:t>Edit Master text styles – Body copy is Arial 36 point. Subheads are All CAPS, Arial BOLD, 44 point, Gold,  BOLD</a:t>
            </a:r>
          </a:p>
        </p:txBody>
      </p:sp>
      <p:sp>
        <p:nvSpPr>
          <p:cNvPr id="52" name="Text Placeholder 51">
            <a:extLst>
              <a:ext uri="{FF2B5EF4-FFF2-40B4-BE49-F238E27FC236}">
                <a16:creationId xmlns:a16="http://schemas.microsoft.com/office/drawing/2014/main" id="{A1D48423-E483-E54A-9444-B647F7BC6BEE}"/>
              </a:ext>
            </a:extLst>
          </p:cNvPr>
          <p:cNvSpPr>
            <a:spLocks noGrp="1"/>
          </p:cNvSpPr>
          <p:nvPr>
            <p:ph type="body" sz="quarter" idx="16" hasCustomPrompt="1"/>
          </p:nvPr>
        </p:nvSpPr>
        <p:spPr>
          <a:xfrm>
            <a:off x="18491200" y="8001000"/>
            <a:ext cx="14224000" cy="18669000"/>
          </a:xfrm>
          <a:prstGeom prst="rect">
            <a:avLst/>
          </a:prstGeom>
        </p:spPr>
        <p:txBody>
          <a:bodyPr/>
          <a:lstStyle>
            <a:lvl1pPr>
              <a:defRPr sz="3150" b="0">
                <a:solidFill>
                  <a:schemeClr val="tx1"/>
                </a:solidFill>
              </a:defRPr>
            </a:lvl1pPr>
          </a:lstStyle>
          <a:p>
            <a:r>
              <a:rPr lang="en-US" dirty="0"/>
              <a:t>Edit Master text styles – Body copy is Arial 36 point. Subheads are All CAPS, Arial BOLD, 44 point, Gold,  BOLD</a:t>
            </a:r>
          </a:p>
        </p:txBody>
      </p:sp>
      <p:sp>
        <p:nvSpPr>
          <p:cNvPr id="54" name="Text Placeholder 53">
            <a:extLst>
              <a:ext uri="{FF2B5EF4-FFF2-40B4-BE49-F238E27FC236}">
                <a16:creationId xmlns:a16="http://schemas.microsoft.com/office/drawing/2014/main" id="{64CD7E5E-8520-554F-91D5-A6FC037872F2}"/>
              </a:ext>
            </a:extLst>
          </p:cNvPr>
          <p:cNvSpPr>
            <a:spLocks noGrp="1"/>
          </p:cNvSpPr>
          <p:nvPr>
            <p:ph type="body" sz="quarter" idx="17" hasCustomPrompt="1"/>
          </p:nvPr>
        </p:nvSpPr>
        <p:spPr>
          <a:xfrm>
            <a:off x="33782000" y="8001000"/>
            <a:ext cx="14224000" cy="18669000"/>
          </a:xfrm>
          <a:prstGeom prst="rect">
            <a:avLst/>
          </a:prstGeom>
        </p:spPr>
        <p:txBody>
          <a:bodyPr/>
          <a:lstStyle>
            <a:lvl1pPr>
              <a:defRPr sz="3150" b="0">
                <a:solidFill>
                  <a:schemeClr val="tx1"/>
                </a:solidFill>
              </a:defRPr>
            </a:lvl1pPr>
          </a:lstStyle>
          <a:p>
            <a:r>
              <a:rPr lang="en-US" dirty="0"/>
              <a:t>Edit Master text styles – Body copy is Arial 36 point. Subheads are All CAPS, Arial BOLD, 44 point, Gold,  BOLD</a:t>
            </a:r>
          </a:p>
        </p:txBody>
      </p:sp>
    </p:spTree>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FE32D7-0093-784D-BA18-D74B9EF01B02}"/>
              </a:ext>
            </a:extLst>
          </p:cNvPr>
          <p:cNvSpPr/>
          <p:nvPr userDrawn="1"/>
        </p:nvSpPr>
        <p:spPr>
          <a:xfrm>
            <a:off x="533400" y="400050"/>
            <a:ext cx="50139600" cy="480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5"/>
          </a:p>
        </p:txBody>
      </p:sp>
      <p:pic>
        <p:nvPicPr>
          <p:cNvPr id="20" name="Picture 19">
            <a:extLst>
              <a:ext uri="{FF2B5EF4-FFF2-40B4-BE49-F238E27FC236}">
                <a16:creationId xmlns:a16="http://schemas.microsoft.com/office/drawing/2014/main" id="{2E467167-2583-3845-861D-2D7FB8866F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74133" y="1733550"/>
            <a:ext cx="10698869" cy="2534761"/>
          </a:xfrm>
          <a:prstGeom prst="rect">
            <a:avLst/>
          </a:prstGeom>
        </p:spPr>
      </p:pic>
      <p:sp>
        <p:nvSpPr>
          <p:cNvPr id="25" name="Rectangle 24">
            <a:extLst>
              <a:ext uri="{FF2B5EF4-FFF2-40B4-BE49-F238E27FC236}">
                <a16:creationId xmlns:a16="http://schemas.microsoft.com/office/drawing/2014/main" id="{7580213B-8737-F240-A0FF-4855BF466AEF}"/>
              </a:ext>
            </a:extLst>
          </p:cNvPr>
          <p:cNvSpPr/>
          <p:nvPr userDrawn="1"/>
        </p:nvSpPr>
        <p:spPr>
          <a:xfrm>
            <a:off x="533400" y="27403426"/>
            <a:ext cx="50139600" cy="100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5"/>
          </a:p>
        </p:txBody>
      </p:sp>
      <p:sp>
        <p:nvSpPr>
          <p:cNvPr id="32" name="Rectangle 31">
            <a:extLst>
              <a:ext uri="{FF2B5EF4-FFF2-40B4-BE49-F238E27FC236}">
                <a16:creationId xmlns:a16="http://schemas.microsoft.com/office/drawing/2014/main" id="{E2C01E8A-9C98-C143-BDBF-61D4F66C1374}"/>
              </a:ext>
            </a:extLst>
          </p:cNvPr>
          <p:cNvSpPr/>
          <p:nvPr userDrawn="1"/>
        </p:nvSpPr>
        <p:spPr>
          <a:xfrm>
            <a:off x="533400" y="5200650"/>
            <a:ext cx="50139600" cy="18669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5"/>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4388934" rtl="0" eaLnBrk="1" latinLnBrk="0" hangingPunct="1">
        <a:spcBef>
          <a:spcPct val="0"/>
        </a:spcBef>
        <a:buNone/>
        <a:defRPr sz="4725" b="0" kern="1200">
          <a:solidFill>
            <a:schemeClr val="bg2"/>
          </a:solidFill>
          <a:latin typeface="+mn-lt"/>
          <a:ea typeface="+mj-ea"/>
          <a:cs typeface="+mj-cs"/>
        </a:defRPr>
      </a:lvl1pPr>
    </p:titleStyle>
    <p:bodyStyle>
      <a:lvl1pPr marL="0" marR="0" indent="0" algn="l" defTabSz="4388934" rtl="0" eaLnBrk="1" fontAlgn="auto" latinLnBrk="0" hangingPunct="1">
        <a:lnSpc>
          <a:spcPct val="100000"/>
        </a:lnSpc>
        <a:spcBef>
          <a:spcPct val="20000"/>
        </a:spcBef>
        <a:spcAft>
          <a:spcPts val="0"/>
        </a:spcAft>
        <a:buClrTx/>
        <a:buSzTx/>
        <a:buFont typeface="Arial" pitchFamily="34" charset="0"/>
        <a:buNone/>
        <a:tabLst/>
        <a:defRPr sz="3849" b="1" kern="1200">
          <a:solidFill>
            <a:schemeClr val="accent1"/>
          </a:solidFill>
          <a:latin typeface="+mn-lt"/>
          <a:ea typeface="+mn-ea"/>
          <a:cs typeface="+mn-cs"/>
        </a:defRPr>
      </a:lvl1pPr>
      <a:lvl2pPr marL="25002" indent="0" algn="l" defTabSz="4388934" rtl="0" eaLnBrk="1" latinLnBrk="0" hangingPunct="1">
        <a:spcBef>
          <a:spcPct val="20000"/>
        </a:spcBef>
        <a:buFont typeface="Arial" pitchFamily="34" charset="0"/>
        <a:buNone/>
        <a:tabLst/>
        <a:defRPr sz="3150" kern="1200">
          <a:solidFill>
            <a:schemeClr val="tx1"/>
          </a:solidFill>
          <a:latin typeface="+mn-lt"/>
          <a:ea typeface="+mn-ea"/>
          <a:cs typeface="+mn-cs"/>
        </a:defRPr>
      </a:lvl2pPr>
      <a:lvl3pPr marL="25002" indent="0" algn="l" defTabSz="4388934" rtl="0" eaLnBrk="1" latinLnBrk="0" hangingPunct="1">
        <a:spcBef>
          <a:spcPct val="20000"/>
        </a:spcBef>
        <a:buFont typeface="Arial" pitchFamily="34" charset="0"/>
        <a:buNone/>
        <a:tabLst/>
        <a:defRPr sz="3150" kern="1200">
          <a:solidFill>
            <a:schemeClr val="tx1"/>
          </a:solidFill>
          <a:latin typeface="+mn-lt"/>
          <a:ea typeface="+mn-ea"/>
          <a:cs typeface="+mn-cs"/>
        </a:defRPr>
      </a:lvl3pPr>
      <a:lvl4pPr marL="25002" indent="0" algn="l" defTabSz="4388934" rtl="0" eaLnBrk="1" latinLnBrk="0" hangingPunct="1">
        <a:spcBef>
          <a:spcPct val="20000"/>
        </a:spcBef>
        <a:buFont typeface="Arial" pitchFamily="34" charset="0"/>
        <a:buNone/>
        <a:tabLst/>
        <a:defRPr sz="3150" kern="1200">
          <a:solidFill>
            <a:schemeClr val="tx1"/>
          </a:solidFill>
          <a:latin typeface="+mn-lt"/>
          <a:ea typeface="+mn-ea"/>
          <a:cs typeface="+mn-cs"/>
        </a:defRPr>
      </a:lvl4pPr>
      <a:lvl5pPr marL="25002" indent="0" algn="l" defTabSz="4388934" rtl="0" eaLnBrk="1" latinLnBrk="0" hangingPunct="1">
        <a:spcBef>
          <a:spcPct val="20000"/>
        </a:spcBef>
        <a:buFont typeface="Arial" pitchFamily="34" charset="0"/>
        <a:buNone/>
        <a:tabLst/>
        <a:defRPr sz="3150" kern="1200">
          <a:solidFill>
            <a:schemeClr val="tx1"/>
          </a:solidFill>
          <a:latin typeface="+mn-lt"/>
          <a:ea typeface="+mn-ea"/>
          <a:cs typeface="+mn-cs"/>
        </a:defRPr>
      </a:lvl5pPr>
      <a:lvl6pPr marL="12069571" indent="-1097233" algn="l" defTabSz="4388934" rtl="0" eaLnBrk="1" latinLnBrk="0" hangingPunct="1">
        <a:spcBef>
          <a:spcPct val="20000"/>
        </a:spcBef>
        <a:buFont typeface="Arial" pitchFamily="34" charset="0"/>
        <a:buChar char="•"/>
        <a:defRPr sz="9625" kern="1200">
          <a:solidFill>
            <a:schemeClr val="tx1"/>
          </a:solidFill>
          <a:latin typeface="+mn-lt"/>
          <a:ea typeface="+mn-ea"/>
          <a:cs typeface="+mn-cs"/>
        </a:defRPr>
      </a:lvl6pPr>
      <a:lvl7pPr marL="14264037" indent="-1097233" algn="l" defTabSz="4388934" rtl="0" eaLnBrk="1" latinLnBrk="0" hangingPunct="1">
        <a:spcBef>
          <a:spcPct val="20000"/>
        </a:spcBef>
        <a:buFont typeface="Arial" pitchFamily="34" charset="0"/>
        <a:buChar char="•"/>
        <a:defRPr sz="9625" kern="1200">
          <a:solidFill>
            <a:schemeClr val="tx1"/>
          </a:solidFill>
          <a:latin typeface="+mn-lt"/>
          <a:ea typeface="+mn-ea"/>
          <a:cs typeface="+mn-cs"/>
        </a:defRPr>
      </a:lvl7pPr>
      <a:lvl8pPr marL="16458504" indent="-1097233" algn="l" defTabSz="4388934" rtl="0" eaLnBrk="1" latinLnBrk="0" hangingPunct="1">
        <a:spcBef>
          <a:spcPct val="20000"/>
        </a:spcBef>
        <a:buFont typeface="Arial" pitchFamily="34" charset="0"/>
        <a:buChar char="•"/>
        <a:defRPr sz="9625" kern="1200">
          <a:solidFill>
            <a:schemeClr val="tx1"/>
          </a:solidFill>
          <a:latin typeface="+mn-lt"/>
          <a:ea typeface="+mn-ea"/>
          <a:cs typeface="+mn-cs"/>
        </a:defRPr>
      </a:lvl8pPr>
      <a:lvl9pPr marL="18652971" indent="-1097233" algn="l" defTabSz="4388934" rtl="0" eaLnBrk="1" latinLnBrk="0" hangingPunct="1">
        <a:spcBef>
          <a:spcPct val="20000"/>
        </a:spcBef>
        <a:buFont typeface="Arial" pitchFamily="34" charset="0"/>
        <a:buChar char="•"/>
        <a:defRPr sz="9625" kern="1200">
          <a:solidFill>
            <a:schemeClr val="tx1"/>
          </a:solidFill>
          <a:latin typeface="+mn-lt"/>
          <a:ea typeface="+mn-ea"/>
          <a:cs typeface="+mn-cs"/>
        </a:defRPr>
      </a:lvl9pPr>
    </p:bodyStyle>
    <p:otherStyle>
      <a:defPPr>
        <a:defRPr lang="en-US"/>
      </a:defPPr>
      <a:lvl1pPr marL="0" algn="l" defTabSz="4388934" rtl="0" eaLnBrk="1" latinLnBrk="0" hangingPunct="1">
        <a:defRPr sz="8575" kern="1200">
          <a:solidFill>
            <a:schemeClr val="tx1"/>
          </a:solidFill>
          <a:latin typeface="+mn-lt"/>
          <a:ea typeface="+mn-ea"/>
          <a:cs typeface="+mn-cs"/>
        </a:defRPr>
      </a:lvl1pPr>
      <a:lvl2pPr marL="2194467" algn="l" defTabSz="4388934" rtl="0" eaLnBrk="1" latinLnBrk="0" hangingPunct="1">
        <a:defRPr sz="8575" kern="1200">
          <a:solidFill>
            <a:schemeClr val="tx1"/>
          </a:solidFill>
          <a:latin typeface="+mn-lt"/>
          <a:ea typeface="+mn-ea"/>
          <a:cs typeface="+mn-cs"/>
        </a:defRPr>
      </a:lvl2pPr>
      <a:lvl3pPr marL="4388934" algn="l" defTabSz="4388934" rtl="0" eaLnBrk="1" latinLnBrk="0" hangingPunct="1">
        <a:defRPr sz="8575" kern="1200">
          <a:solidFill>
            <a:schemeClr val="tx1"/>
          </a:solidFill>
          <a:latin typeface="+mn-lt"/>
          <a:ea typeface="+mn-ea"/>
          <a:cs typeface="+mn-cs"/>
        </a:defRPr>
      </a:lvl3pPr>
      <a:lvl4pPr marL="6583401" algn="l" defTabSz="4388934" rtl="0" eaLnBrk="1" latinLnBrk="0" hangingPunct="1">
        <a:defRPr sz="8575" kern="1200">
          <a:solidFill>
            <a:schemeClr val="tx1"/>
          </a:solidFill>
          <a:latin typeface="+mn-lt"/>
          <a:ea typeface="+mn-ea"/>
          <a:cs typeface="+mn-cs"/>
        </a:defRPr>
      </a:lvl4pPr>
      <a:lvl5pPr marL="8777870" algn="l" defTabSz="4388934" rtl="0" eaLnBrk="1" latinLnBrk="0" hangingPunct="1">
        <a:defRPr sz="8575" kern="1200">
          <a:solidFill>
            <a:schemeClr val="tx1"/>
          </a:solidFill>
          <a:latin typeface="+mn-lt"/>
          <a:ea typeface="+mn-ea"/>
          <a:cs typeface="+mn-cs"/>
        </a:defRPr>
      </a:lvl5pPr>
      <a:lvl6pPr marL="10972337" algn="l" defTabSz="4388934" rtl="0" eaLnBrk="1" latinLnBrk="0" hangingPunct="1">
        <a:defRPr sz="8575" kern="1200">
          <a:solidFill>
            <a:schemeClr val="tx1"/>
          </a:solidFill>
          <a:latin typeface="+mn-lt"/>
          <a:ea typeface="+mn-ea"/>
          <a:cs typeface="+mn-cs"/>
        </a:defRPr>
      </a:lvl6pPr>
      <a:lvl7pPr marL="13166804" algn="l" defTabSz="4388934" rtl="0" eaLnBrk="1" latinLnBrk="0" hangingPunct="1">
        <a:defRPr sz="8575" kern="1200">
          <a:solidFill>
            <a:schemeClr val="tx1"/>
          </a:solidFill>
          <a:latin typeface="+mn-lt"/>
          <a:ea typeface="+mn-ea"/>
          <a:cs typeface="+mn-cs"/>
        </a:defRPr>
      </a:lvl7pPr>
      <a:lvl8pPr marL="15361271" algn="l" defTabSz="4388934" rtl="0" eaLnBrk="1" latinLnBrk="0" hangingPunct="1">
        <a:defRPr sz="8575" kern="1200">
          <a:solidFill>
            <a:schemeClr val="tx1"/>
          </a:solidFill>
          <a:latin typeface="+mn-lt"/>
          <a:ea typeface="+mn-ea"/>
          <a:cs typeface="+mn-cs"/>
        </a:defRPr>
      </a:lvl8pPr>
      <a:lvl9pPr marL="17555738" algn="l" defTabSz="4388934" rtl="0" eaLnBrk="1" latinLnBrk="0" hangingPunct="1">
        <a:defRPr sz="8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36" userDrawn="1">
          <p15:clr>
            <a:srgbClr val="F26B43"/>
          </p15:clr>
        </p15:guide>
        <p15:guide id="2" orient="horz" pos="252" userDrawn="1">
          <p15:clr>
            <a:srgbClr val="F26B43"/>
          </p15:clr>
        </p15:guide>
        <p15:guide id="3" pos="31920" userDrawn="1">
          <p15:clr>
            <a:srgbClr val="F26B43"/>
          </p15:clr>
        </p15:guide>
        <p15:guide id="4" orient="horz" pos="17892" userDrawn="1">
          <p15:clr>
            <a:srgbClr val="F26B43"/>
          </p15:clr>
        </p15:guide>
        <p15:guide id="7" pos="2016" userDrawn="1">
          <p15:clr>
            <a:srgbClr val="F26B43"/>
          </p15:clr>
        </p15:guide>
        <p15:guide id="14" pos="30240" userDrawn="1">
          <p15:clr>
            <a:srgbClr val="F26B43"/>
          </p15:clr>
        </p15:guide>
        <p15:guide id="15" pos="10976" userDrawn="1">
          <p15:clr>
            <a:srgbClr val="F26B43"/>
          </p15:clr>
        </p15:guide>
        <p15:guide id="16" pos="11648" userDrawn="1">
          <p15:clr>
            <a:srgbClr val="F26B43"/>
          </p15:clr>
        </p15:guide>
        <p15:guide id="17" pos="20608" userDrawn="1">
          <p15:clr>
            <a:srgbClr val="F26B43"/>
          </p15:clr>
        </p15:guide>
        <p15:guide id="18" pos="21280" userDrawn="1">
          <p15:clr>
            <a:srgbClr val="F26B43"/>
          </p15:clr>
        </p15:guide>
        <p15:guide id="19" orient="horz" pos="5040" userDrawn="1">
          <p15:clr>
            <a:srgbClr val="F26B43"/>
          </p15:clr>
        </p15:guide>
        <p15:guide id="20" orient="horz" pos="168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17C6-9BEC-F148-963D-2C52693B7B57}"/>
              </a:ext>
            </a:extLst>
          </p:cNvPr>
          <p:cNvSpPr>
            <a:spLocks noGrp="1"/>
          </p:cNvSpPr>
          <p:nvPr>
            <p:ph type="title"/>
          </p:nvPr>
        </p:nvSpPr>
        <p:spPr/>
        <p:txBody>
          <a:bodyPr>
            <a:normAutofit/>
          </a:bodyPr>
          <a:lstStyle/>
          <a:p>
            <a:pPr algn="ctr"/>
            <a:r>
              <a:rPr lang="en-US" sz="5400" i="0" dirty="0"/>
              <a:t>Denizard-Thompson N, Palakshappa D, Vallevand AL, DiGiacobbe G, Damman AM, Miller DP</a:t>
            </a:r>
            <a:r>
              <a:rPr lang="en-US" sz="6000" dirty="0"/>
              <a:t/>
            </a:r>
            <a:br>
              <a:rPr lang="en-US" sz="6000" dirty="0"/>
            </a:br>
            <a:r>
              <a:rPr lang="en-US" sz="6000" dirty="0"/>
              <a:t>Wake Forest School of Medicine</a:t>
            </a:r>
          </a:p>
        </p:txBody>
      </p:sp>
      <p:sp>
        <p:nvSpPr>
          <p:cNvPr id="3" name="Text Placeholder 2">
            <a:extLst>
              <a:ext uri="{FF2B5EF4-FFF2-40B4-BE49-F238E27FC236}">
                <a16:creationId xmlns:a16="http://schemas.microsoft.com/office/drawing/2014/main" id="{CFC37501-C3F3-EE41-B31B-F681F77953B2}"/>
              </a:ext>
            </a:extLst>
          </p:cNvPr>
          <p:cNvSpPr>
            <a:spLocks noGrp="1"/>
          </p:cNvSpPr>
          <p:nvPr>
            <p:ph type="body" sz="quarter" idx="14"/>
          </p:nvPr>
        </p:nvSpPr>
        <p:spPr/>
        <p:txBody>
          <a:bodyPr/>
          <a:lstStyle/>
          <a:p>
            <a:r>
              <a:rPr lang="en-US" sz="8000" dirty="0"/>
              <a:t>Equipping Tomorrow’s Physicians to Care for Underserved Populations through Community Engagement and Instruction on Social Determinants during the Clinical Clerkships</a:t>
            </a:r>
          </a:p>
        </p:txBody>
      </p:sp>
      <p:sp>
        <p:nvSpPr>
          <p:cNvPr id="4" name="Text Placeholder 3">
            <a:extLst>
              <a:ext uri="{FF2B5EF4-FFF2-40B4-BE49-F238E27FC236}">
                <a16:creationId xmlns:a16="http://schemas.microsoft.com/office/drawing/2014/main" id="{2A37BCA0-F00B-B14B-A88C-DC195F516ED9}"/>
              </a:ext>
            </a:extLst>
          </p:cNvPr>
          <p:cNvSpPr>
            <a:spLocks noGrp="1"/>
          </p:cNvSpPr>
          <p:nvPr>
            <p:ph type="body" sz="quarter" idx="15"/>
          </p:nvPr>
        </p:nvSpPr>
        <p:spPr>
          <a:xfrm>
            <a:off x="1295400" y="7743825"/>
            <a:ext cx="13563600" cy="18926175"/>
          </a:xfrm>
        </p:spPr>
        <p:txBody>
          <a:bodyPr/>
          <a:lstStyle/>
          <a:p>
            <a:pPr>
              <a:lnSpc>
                <a:spcPct val="110000"/>
              </a:lnSpc>
            </a:pPr>
            <a:r>
              <a:rPr lang="en-US" sz="4000" b="1" dirty="0">
                <a:solidFill>
                  <a:schemeClr val="accent1"/>
                </a:solidFill>
                <a:latin typeface="Arial" pitchFamily="34" charset="0"/>
                <a:cs typeface="Arial" pitchFamily="34" charset="0"/>
              </a:rPr>
              <a:t>BACKGROUND:</a:t>
            </a:r>
          </a:p>
          <a:p>
            <a:pPr marL="500052" indent="-500052">
              <a:lnSpc>
                <a:spcPct val="110000"/>
              </a:lnSpc>
              <a:spcAft>
                <a:spcPts val="2100"/>
              </a:spcAft>
              <a:buFont typeface="Arial" panose="020B0604020202020204" pitchFamily="34" charset="0"/>
              <a:buChar char="•"/>
            </a:pPr>
            <a:r>
              <a:rPr lang="en-US" sz="3600" dirty="0"/>
              <a:t>Social determinants of health (SDH), conditions in which people are born, live, and age, lead to significant disparities in health </a:t>
            </a:r>
          </a:p>
          <a:p>
            <a:pPr marL="500052" indent="-500052">
              <a:lnSpc>
                <a:spcPct val="110000"/>
              </a:lnSpc>
              <a:spcAft>
                <a:spcPts val="2100"/>
              </a:spcAft>
              <a:buFont typeface="Arial" panose="020B0604020202020204" pitchFamily="34" charset="0"/>
              <a:buChar char="•"/>
            </a:pPr>
            <a:r>
              <a:rPr lang="en-US" sz="3600" dirty="0" smtClean="0"/>
              <a:t>Physicians </a:t>
            </a:r>
            <a:r>
              <a:rPr lang="en-US" sz="3600" dirty="0"/>
              <a:t>often have a limited understanding of the SDH and few medical schools have curricula in how to address these </a:t>
            </a:r>
            <a:r>
              <a:rPr lang="en-US" sz="3600" dirty="0" smtClean="0"/>
              <a:t>factors</a:t>
            </a:r>
            <a:endParaRPr lang="en-US" sz="3600" dirty="0"/>
          </a:p>
          <a:p>
            <a:pPr marL="500052" indent="-500052">
              <a:lnSpc>
                <a:spcPct val="110000"/>
              </a:lnSpc>
              <a:spcAft>
                <a:spcPts val="2100"/>
              </a:spcAft>
              <a:buFont typeface="Arial" panose="020B0604020202020204" pitchFamily="34" charset="0"/>
              <a:buChar char="•"/>
            </a:pPr>
            <a:r>
              <a:rPr lang="en-US" sz="3600" dirty="0" smtClean="0"/>
              <a:t>We </a:t>
            </a:r>
            <a:r>
              <a:rPr lang="en-US" sz="3600" dirty="0"/>
              <a:t>developed and evaluated a longitudinal curriculum that was integrated into the clinical clerkships to help students better understand the SDH and the unique needs of underserved </a:t>
            </a:r>
            <a:r>
              <a:rPr lang="en-US" sz="3600" dirty="0" smtClean="0"/>
              <a:t>populations </a:t>
            </a:r>
          </a:p>
          <a:p>
            <a:pPr>
              <a:lnSpc>
                <a:spcPct val="110000"/>
              </a:lnSpc>
              <a:spcAft>
                <a:spcPts val="2100"/>
              </a:spcAft>
            </a:pPr>
            <a:r>
              <a:rPr lang="en-US" sz="4000" b="1" dirty="0">
                <a:solidFill>
                  <a:srgbClr val="9E7E38"/>
                </a:solidFill>
                <a:latin typeface="Arial" pitchFamily="34" charset="0"/>
                <a:cs typeface="Arial" pitchFamily="34" charset="0"/>
              </a:rPr>
              <a:t>METHODS:</a:t>
            </a:r>
            <a:endParaRPr lang="en-US" sz="3200" dirty="0" smtClean="0">
              <a:latin typeface="Arial" pitchFamily="34" charset="0"/>
              <a:cs typeface="Arial" pitchFamily="34" charset="0"/>
            </a:endParaRPr>
          </a:p>
          <a:p>
            <a:pPr marL="500052" indent="-500052">
              <a:lnSpc>
                <a:spcPct val="110000"/>
              </a:lnSpc>
              <a:spcBef>
                <a:spcPts val="756"/>
              </a:spcBef>
              <a:spcAft>
                <a:spcPts val="2100"/>
              </a:spcAft>
              <a:buFont typeface="Arial" panose="020B0604020202020204" pitchFamily="34" charset="0"/>
              <a:buChar char="•"/>
            </a:pPr>
            <a:r>
              <a:rPr lang="en-US" sz="3600" dirty="0"/>
              <a:t>We implemented the curriculum and conducted a longitudinal cohort study of medical students at one medical school. </a:t>
            </a:r>
            <a:endParaRPr lang="en-US" sz="3600" dirty="0" smtClean="0"/>
          </a:p>
          <a:p>
            <a:pPr marL="500052" indent="-500052">
              <a:lnSpc>
                <a:spcPct val="110000"/>
              </a:lnSpc>
              <a:spcBef>
                <a:spcPts val="756"/>
              </a:spcBef>
              <a:spcAft>
                <a:spcPts val="2100"/>
              </a:spcAft>
              <a:buFont typeface="Arial" panose="020B0604020202020204" pitchFamily="34" charset="0"/>
              <a:buChar char="•"/>
            </a:pPr>
            <a:r>
              <a:rPr lang="en-US" sz="3600" dirty="0" smtClean="0"/>
              <a:t>We </a:t>
            </a:r>
            <a:r>
              <a:rPr lang="en-US" sz="3600" dirty="0"/>
              <a:t>collected data on the first two cohorts that participated in the curricula: MS2019 participated from June 2017-June 2018 and MS2020 participated June 2018-March 2019. </a:t>
            </a:r>
            <a:endParaRPr lang="en-US" sz="3600" dirty="0" smtClean="0"/>
          </a:p>
          <a:p>
            <a:pPr marL="500052" indent="-500052">
              <a:lnSpc>
                <a:spcPct val="110000"/>
              </a:lnSpc>
              <a:spcBef>
                <a:spcPts val="756"/>
              </a:spcBef>
              <a:spcAft>
                <a:spcPts val="2100"/>
              </a:spcAft>
              <a:buFont typeface="Arial" panose="020B0604020202020204" pitchFamily="34" charset="0"/>
              <a:buChar char="•"/>
            </a:pPr>
            <a:r>
              <a:rPr lang="en-US" sz="3600" dirty="0" smtClean="0"/>
              <a:t>The </a:t>
            </a:r>
            <a:r>
              <a:rPr lang="en-US" sz="3600" dirty="0"/>
              <a:t>curriculum consists of a series of ten modules focused on </a:t>
            </a:r>
            <a:r>
              <a:rPr lang="pt-PT" sz="3600" dirty="0"/>
              <a:t>SDH </a:t>
            </a:r>
            <a:r>
              <a:rPr lang="en-US" sz="3600" dirty="0" smtClean="0"/>
              <a:t>and collaborations </a:t>
            </a:r>
            <a:r>
              <a:rPr lang="en-US" sz="3600" dirty="0"/>
              <a:t>with community </a:t>
            </a:r>
            <a:r>
              <a:rPr lang="en-US" sz="3600" dirty="0" smtClean="0"/>
              <a:t>organizations </a:t>
            </a:r>
          </a:p>
          <a:p>
            <a:pPr marL="500052" indent="-500052">
              <a:lnSpc>
                <a:spcPct val="110000"/>
              </a:lnSpc>
              <a:spcAft>
                <a:spcPts val="2100"/>
              </a:spcAft>
              <a:buFont typeface="Arial" panose="020B0604020202020204" pitchFamily="34" charset="0"/>
              <a:buChar char="•"/>
            </a:pPr>
            <a:r>
              <a:rPr lang="en-US" sz="3600" dirty="0" smtClean="0"/>
              <a:t>Pre- </a:t>
            </a:r>
            <a:r>
              <a:rPr lang="en-US" sz="3600" dirty="0"/>
              <a:t>and post- surveys to evaluate the change in students’ knowledge and </a:t>
            </a:r>
            <a:r>
              <a:rPr lang="en-US" sz="3600" dirty="0" smtClean="0"/>
              <a:t>confidence. Administered </a:t>
            </a:r>
            <a:r>
              <a:rPr lang="en-US" sz="3600" dirty="0"/>
              <a:t>the post survey to the MS2018 class who served as a control group </a:t>
            </a:r>
          </a:p>
          <a:p>
            <a:pPr marL="500052" indent="-500052">
              <a:lnSpc>
                <a:spcPct val="110000"/>
              </a:lnSpc>
              <a:spcBef>
                <a:spcPts val="756"/>
              </a:spcBef>
              <a:spcAft>
                <a:spcPts val="2100"/>
              </a:spcAft>
              <a:buFont typeface="Arial" panose="020B0604020202020204" pitchFamily="34" charset="0"/>
              <a:buChar char="•"/>
            </a:pPr>
            <a:r>
              <a:rPr lang="en-US" sz="3600" dirty="0"/>
              <a:t>We used non-parametric Mann-Whitney and Wilcoxon Rank Sum tests to evaluate for change in students’ confidence and knowledge after completing the curriculum and to evaluate for end of year differences between the MS2019 and MS2020 (curriculum) and MS2018 (control) classes. </a:t>
            </a:r>
            <a:endParaRPr lang="en-US" sz="4400" b="1" dirty="0">
              <a:solidFill>
                <a:srgbClr val="9E7E38"/>
              </a:solidFill>
              <a:latin typeface="Arial" pitchFamily="34" charset="0"/>
              <a:cs typeface="Arial" pitchFamily="34" charset="0"/>
            </a:endParaRPr>
          </a:p>
          <a:p>
            <a:endParaRPr lang="en-US" sz="3200" dirty="0"/>
          </a:p>
        </p:txBody>
      </p:sp>
      <p:sp>
        <p:nvSpPr>
          <p:cNvPr id="5" name="Text Placeholder 4">
            <a:extLst>
              <a:ext uri="{FF2B5EF4-FFF2-40B4-BE49-F238E27FC236}">
                <a16:creationId xmlns:a16="http://schemas.microsoft.com/office/drawing/2014/main" id="{DA1BCE88-E7DC-D846-B2C8-6E0E09040A97}"/>
              </a:ext>
            </a:extLst>
          </p:cNvPr>
          <p:cNvSpPr>
            <a:spLocks noGrp="1"/>
          </p:cNvSpPr>
          <p:nvPr>
            <p:ph type="body" sz="quarter" idx="16"/>
          </p:nvPr>
        </p:nvSpPr>
        <p:spPr>
          <a:xfrm>
            <a:off x="16154400" y="7820025"/>
            <a:ext cx="16002000" cy="19383375"/>
          </a:xfrm>
        </p:spPr>
        <p:txBody>
          <a:bodyPr/>
          <a:lstStyle/>
          <a:p>
            <a:pPr>
              <a:spcAft>
                <a:spcPts val="2100"/>
              </a:spcAft>
            </a:pPr>
            <a:r>
              <a:rPr lang="en-US" sz="4000" b="1" dirty="0" smtClean="0">
                <a:solidFill>
                  <a:schemeClr val="accent1"/>
                </a:solidFill>
                <a:latin typeface="Arial" panose="020B0604020202020204" pitchFamily="34" charset="0"/>
                <a:cs typeface="Arial" panose="020B0604020202020204" pitchFamily="34" charset="0"/>
              </a:rPr>
              <a:t>RESULTS:</a:t>
            </a:r>
          </a:p>
          <a:p>
            <a:pPr>
              <a:spcAft>
                <a:spcPts val="2100"/>
              </a:spcAft>
            </a:pPr>
            <a:r>
              <a:rPr lang="en-US" sz="3600" b="1" dirty="0" smtClean="0"/>
              <a:t>Table: </a:t>
            </a:r>
            <a:r>
              <a:rPr lang="en-US" sz="3600" b="1" dirty="0"/>
              <a:t>Linear Mixed Effects Model evaluating change in Total Confidence and Knowledge Score over </a:t>
            </a:r>
            <a:r>
              <a:rPr lang="en-US" sz="3600" b="1" dirty="0" smtClean="0"/>
              <a:t>Time</a:t>
            </a:r>
          </a:p>
          <a:p>
            <a:pPr>
              <a:spcAft>
                <a:spcPts val="2100"/>
              </a:spcAft>
            </a:pPr>
            <a:endParaRPr lang="en-US" b="1" dirty="0"/>
          </a:p>
          <a:p>
            <a:pPr>
              <a:spcAft>
                <a:spcPts val="2100"/>
              </a:spcAft>
            </a:pPr>
            <a:endParaRPr lang="en-US" b="1" dirty="0" smtClean="0"/>
          </a:p>
          <a:p>
            <a:pPr>
              <a:spcAft>
                <a:spcPts val="2100"/>
              </a:spcAft>
            </a:pPr>
            <a:endParaRPr lang="en-US" b="1" dirty="0"/>
          </a:p>
          <a:p>
            <a:pPr>
              <a:spcAft>
                <a:spcPts val="2100"/>
              </a:spcAft>
            </a:pPr>
            <a:endParaRPr lang="en-US" b="1" dirty="0" smtClean="0"/>
          </a:p>
          <a:p>
            <a:pPr>
              <a:spcAft>
                <a:spcPts val="2100"/>
              </a:spcAft>
            </a:pPr>
            <a:endParaRPr lang="en-US" b="1" dirty="0"/>
          </a:p>
          <a:p>
            <a:pPr>
              <a:spcAft>
                <a:spcPts val="2100"/>
              </a:spcAft>
            </a:pPr>
            <a:endParaRPr lang="en-US" b="1" dirty="0" smtClean="0"/>
          </a:p>
          <a:p>
            <a:pPr>
              <a:spcAft>
                <a:spcPts val="2100"/>
              </a:spcAft>
            </a:pPr>
            <a:endParaRPr lang="en-US" b="1" dirty="0"/>
          </a:p>
          <a:p>
            <a:pPr>
              <a:spcAft>
                <a:spcPts val="2100"/>
              </a:spcAft>
            </a:pPr>
            <a:endParaRPr lang="en-US" b="1" dirty="0" smtClean="0"/>
          </a:p>
          <a:p>
            <a:pPr>
              <a:spcAft>
                <a:spcPts val="2100"/>
              </a:spcAft>
            </a:pPr>
            <a:endParaRPr lang="en-US" b="1" dirty="0"/>
          </a:p>
          <a:p>
            <a:pPr>
              <a:spcAft>
                <a:spcPts val="2100"/>
              </a:spcAft>
            </a:pPr>
            <a:endParaRPr lang="en-US" b="1" dirty="0" smtClean="0"/>
          </a:p>
          <a:p>
            <a:pPr>
              <a:spcAft>
                <a:spcPts val="2100"/>
              </a:spcAft>
            </a:pPr>
            <a:endParaRPr lang="en-US" b="1" dirty="0"/>
          </a:p>
          <a:p>
            <a:pPr>
              <a:spcAft>
                <a:spcPts val="2100"/>
              </a:spcAft>
            </a:pPr>
            <a:endParaRPr lang="en-US" b="1" dirty="0" smtClean="0"/>
          </a:p>
          <a:p>
            <a:pPr>
              <a:spcAft>
                <a:spcPts val="2100"/>
              </a:spcAft>
            </a:pPr>
            <a:endParaRPr lang="en-US" b="1" dirty="0"/>
          </a:p>
          <a:p>
            <a:pPr>
              <a:spcAft>
                <a:spcPts val="2100"/>
              </a:spcAft>
            </a:pPr>
            <a:endParaRPr lang="en-US" b="1" dirty="0" smtClean="0"/>
          </a:p>
          <a:p>
            <a:pPr>
              <a:spcAft>
                <a:spcPts val="2100"/>
              </a:spcAft>
            </a:pPr>
            <a:endParaRPr lang="en-US" b="1" dirty="0"/>
          </a:p>
          <a:p>
            <a:pPr>
              <a:spcAft>
                <a:spcPts val="2100"/>
              </a:spcAft>
            </a:pPr>
            <a:endParaRPr lang="en-US" b="1" dirty="0" smtClean="0"/>
          </a:p>
          <a:p>
            <a:pPr marL="457200" indent="-457200">
              <a:spcAft>
                <a:spcPts val="2100"/>
              </a:spcAft>
              <a:buFont typeface="Arial" panose="020B0604020202020204" pitchFamily="34" charset="0"/>
              <a:buChar char="•"/>
            </a:pPr>
            <a:r>
              <a:rPr lang="en-US" sz="3600" dirty="0" smtClean="0"/>
              <a:t>We </a:t>
            </a:r>
            <a:r>
              <a:rPr lang="en-US" sz="3600" dirty="0"/>
              <a:t>found a significant increase in the </a:t>
            </a:r>
            <a:r>
              <a:rPr lang="en-US" sz="3600" dirty="0" smtClean="0"/>
              <a:t>total score </a:t>
            </a:r>
            <a:r>
              <a:rPr lang="en-US" sz="3600" dirty="0"/>
              <a:t>over time for both </a:t>
            </a:r>
            <a:r>
              <a:rPr lang="en-US" sz="3600" dirty="0" smtClean="0"/>
              <a:t>classes</a:t>
            </a:r>
          </a:p>
          <a:p>
            <a:pPr marL="457200" indent="-457200">
              <a:spcAft>
                <a:spcPts val="2100"/>
              </a:spcAft>
              <a:buFont typeface="Arial" panose="020B0604020202020204" pitchFamily="34" charset="0"/>
              <a:buChar char="•"/>
            </a:pPr>
            <a:r>
              <a:rPr lang="en-US" sz="3600" dirty="0"/>
              <a:t>S</a:t>
            </a:r>
            <a:r>
              <a:rPr lang="en-US" sz="3600" dirty="0" smtClean="0"/>
              <a:t>ignificant </a:t>
            </a:r>
            <a:r>
              <a:rPr lang="en-US" sz="3600" dirty="0"/>
              <a:t>differences between baseline and end of clerkship (15.7 vs 23.9, </a:t>
            </a:r>
            <a:r>
              <a:rPr lang="en-US" sz="3600" i="1" dirty="0"/>
              <a:t>p</a:t>
            </a:r>
            <a:r>
              <a:rPr lang="en-US" sz="3600" dirty="0"/>
              <a:t> = .001) and baseline and end of school (15.7 vs 23.9, </a:t>
            </a:r>
            <a:r>
              <a:rPr lang="en-US" sz="3600" i="1" dirty="0"/>
              <a:t>p</a:t>
            </a:r>
            <a:r>
              <a:rPr lang="en-US" sz="3600" dirty="0"/>
              <a:t> = .001) mean estimates, but not between the end of clerkship and end of school (23.87 vs 23.93, </a:t>
            </a:r>
            <a:r>
              <a:rPr lang="en-US" sz="3600" i="1" dirty="0"/>
              <a:t>p</a:t>
            </a:r>
            <a:r>
              <a:rPr lang="en-US" sz="3600" dirty="0"/>
              <a:t> = 1.000)</a:t>
            </a:r>
            <a:endParaRPr lang="en-US" sz="3600" b="1" dirty="0"/>
          </a:p>
          <a:p>
            <a:pPr>
              <a:spcAft>
                <a:spcPts val="2100"/>
              </a:spcAft>
            </a:pPr>
            <a:endParaRPr lang="en-US" sz="3849" dirty="0"/>
          </a:p>
        </p:txBody>
      </p:sp>
      <p:sp>
        <p:nvSpPr>
          <p:cNvPr id="6" name="Text Placeholder 5">
            <a:extLst>
              <a:ext uri="{FF2B5EF4-FFF2-40B4-BE49-F238E27FC236}">
                <a16:creationId xmlns:a16="http://schemas.microsoft.com/office/drawing/2014/main" id="{F49BE36E-F342-3849-994B-B47EEE8598E0}"/>
              </a:ext>
            </a:extLst>
          </p:cNvPr>
          <p:cNvSpPr>
            <a:spLocks noGrp="1"/>
          </p:cNvSpPr>
          <p:nvPr>
            <p:ph type="body" sz="quarter" idx="17"/>
          </p:nvPr>
        </p:nvSpPr>
        <p:spPr>
          <a:xfrm>
            <a:off x="32537400" y="7743825"/>
            <a:ext cx="17830799" cy="18926175"/>
          </a:xfrm>
        </p:spPr>
        <p:txBody>
          <a:bodyPr/>
          <a:lstStyle/>
          <a:p>
            <a:r>
              <a:rPr lang="en-US" sz="3600" b="1" dirty="0" smtClean="0"/>
              <a:t>Figure : </a:t>
            </a:r>
            <a:r>
              <a:rPr lang="en-US" sz="3600" b="1" dirty="0"/>
              <a:t>Difference in End of Year Survey Scores</a:t>
            </a:r>
          </a:p>
          <a:p>
            <a:endParaRPr lang="en-US" b="1" i="1" dirty="0" smtClean="0">
              <a:solidFill>
                <a:schemeClr val="accent1"/>
              </a:solidFill>
              <a:latin typeface="Arial" panose="020B0604020202020204" pitchFamily="34" charset="0"/>
              <a:cs typeface="Arial" panose="020B0604020202020204" pitchFamily="34" charset="0"/>
            </a:endParaRPr>
          </a:p>
          <a:p>
            <a:endParaRPr lang="en-US" i="1" dirty="0" smtClean="0"/>
          </a:p>
          <a:p>
            <a:pPr lvl="0"/>
            <a:endParaRPr lang="en-US" sz="3849" b="1" dirty="0">
              <a:solidFill>
                <a:srgbClr val="9E7E38"/>
              </a:solidFill>
              <a:latin typeface="Arial" pitchFamily="34" charset="0"/>
              <a:cs typeface="Arial" pitchFamily="34" charset="0"/>
            </a:endParaRPr>
          </a:p>
          <a:p>
            <a:pPr lvl="0"/>
            <a:endParaRPr lang="en-US" sz="3849" b="1" dirty="0">
              <a:solidFill>
                <a:srgbClr val="9E7E38"/>
              </a:solidFill>
              <a:latin typeface="Arial" pitchFamily="34" charset="0"/>
              <a:cs typeface="Arial" pitchFamily="34" charset="0"/>
            </a:endParaRPr>
          </a:p>
          <a:p>
            <a:pPr lvl="0"/>
            <a:endParaRPr lang="en-US" sz="3849" b="1" dirty="0">
              <a:solidFill>
                <a:srgbClr val="9E7E38"/>
              </a:solidFill>
              <a:latin typeface="Arial" pitchFamily="34" charset="0"/>
              <a:cs typeface="Arial" pitchFamily="34" charset="0"/>
            </a:endParaRPr>
          </a:p>
          <a:p>
            <a:pPr lvl="0"/>
            <a:endParaRPr lang="en-US" sz="3849" b="1" dirty="0" smtClean="0">
              <a:solidFill>
                <a:srgbClr val="9E7E38"/>
              </a:solidFill>
              <a:latin typeface="Arial" pitchFamily="34" charset="0"/>
              <a:cs typeface="Arial" pitchFamily="34" charset="0"/>
            </a:endParaRPr>
          </a:p>
          <a:p>
            <a:pPr lvl="0"/>
            <a:endParaRPr lang="en-US" sz="3849" b="1" dirty="0">
              <a:solidFill>
                <a:srgbClr val="9E7E38"/>
              </a:solidFill>
              <a:latin typeface="Arial" pitchFamily="34" charset="0"/>
              <a:cs typeface="Arial" pitchFamily="34" charset="0"/>
            </a:endParaRPr>
          </a:p>
          <a:p>
            <a:pPr lvl="0"/>
            <a:endParaRPr lang="en-US" sz="3849" b="1" dirty="0" smtClean="0">
              <a:solidFill>
                <a:srgbClr val="9E7E38"/>
              </a:solidFill>
              <a:latin typeface="Arial" pitchFamily="34" charset="0"/>
              <a:cs typeface="Arial" pitchFamily="34" charset="0"/>
            </a:endParaRPr>
          </a:p>
          <a:p>
            <a:pPr lvl="0"/>
            <a:endParaRPr lang="en-US" sz="3849" b="1" dirty="0">
              <a:solidFill>
                <a:srgbClr val="9E7E38"/>
              </a:solidFill>
              <a:latin typeface="Arial" pitchFamily="34" charset="0"/>
              <a:cs typeface="Arial" pitchFamily="34" charset="0"/>
            </a:endParaRPr>
          </a:p>
          <a:p>
            <a:pPr lvl="0"/>
            <a:endParaRPr lang="en-US" sz="3849" b="1" dirty="0" smtClean="0">
              <a:solidFill>
                <a:srgbClr val="9E7E38"/>
              </a:solidFill>
              <a:latin typeface="Arial" pitchFamily="34" charset="0"/>
              <a:cs typeface="Arial" pitchFamily="34" charset="0"/>
            </a:endParaRPr>
          </a:p>
          <a:p>
            <a:pPr lvl="0"/>
            <a:endParaRPr lang="en-US" sz="3849" b="1" dirty="0">
              <a:solidFill>
                <a:srgbClr val="9E7E38"/>
              </a:solidFill>
              <a:latin typeface="Arial" pitchFamily="34" charset="0"/>
              <a:cs typeface="Arial" pitchFamily="34" charset="0"/>
            </a:endParaRPr>
          </a:p>
          <a:p>
            <a:pPr lvl="0"/>
            <a:endParaRPr lang="en-US" sz="3849" b="1" dirty="0" smtClean="0">
              <a:solidFill>
                <a:srgbClr val="9E7E38"/>
              </a:solidFill>
              <a:latin typeface="Arial" pitchFamily="34" charset="0"/>
              <a:cs typeface="Arial" pitchFamily="34" charset="0"/>
            </a:endParaRPr>
          </a:p>
          <a:p>
            <a:pPr lvl="0"/>
            <a:endParaRPr lang="en-US" sz="3849" b="1" dirty="0">
              <a:solidFill>
                <a:srgbClr val="9E7E38"/>
              </a:solidFill>
              <a:latin typeface="Arial" pitchFamily="34" charset="0"/>
              <a:cs typeface="Arial" pitchFamily="34" charset="0"/>
            </a:endParaRPr>
          </a:p>
          <a:p>
            <a:pPr lvl="0"/>
            <a:endParaRPr lang="en-US" sz="3849" b="1" dirty="0" smtClean="0">
              <a:solidFill>
                <a:srgbClr val="9E7E38"/>
              </a:solidFill>
              <a:latin typeface="Arial" pitchFamily="34" charset="0"/>
              <a:cs typeface="Arial" pitchFamily="34" charset="0"/>
            </a:endParaRPr>
          </a:p>
          <a:p>
            <a:pPr lvl="0"/>
            <a:endParaRPr lang="en-US" sz="3849" b="1" dirty="0">
              <a:solidFill>
                <a:srgbClr val="9E7E38"/>
              </a:solidFill>
              <a:latin typeface="Arial" pitchFamily="34" charset="0"/>
              <a:cs typeface="Arial" pitchFamily="34" charset="0"/>
            </a:endParaRPr>
          </a:p>
          <a:p>
            <a:pPr lvl="0"/>
            <a:endParaRPr lang="en-US" sz="3849" b="1" dirty="0" smtClean="0">
              <a:solidFill>
                <a:srgbClr val="9E7E38"/>
              </a:solidFill>
              <a:latin typeface="Arial" pitchFamily="34" charset="0"/>
              <a:cs typeface="Arial" pitchFamily="34" charset="0"/>
            </a:endParaRPr>
          </a:p>
          <a:p>
            <a:pPr lvl="0"/>
            <a:endParaRPr lang="en-US" sz="3849" b="1" dirty="0">
              <a:solidFill>
                <a:srgbClr val="9E7E38"/>
              </a:solidFill>
              <a:latin typeface="Arial" pitchFamily="34" charset="0"/>
              <a:cs typeface="Arial" pitchFamily="34" charset="0"/>
            </a:endParaRPr>
          </a:p>
          <a:p>
            <a:pPr lvl="0"/>
            <a:endParaRPr lang="en-US" sz="3849" b="1" dirty="0">
              <a:solidFill>
                <a:srgbClr val="9E7E38"/>
              </a:solidFill>
              <a:latin typeface="Arial" pitchFamily="34" charset="0"/>
              <a:cs typeface="Arial" pitchFamily="34" charset="0"/>
            </a:endParaRPr>
          </a:p>
          <a:p>
            <a:pPr lvl="0"/>
            <a:r>
              <a:rPr lang="en-US" sz="4000" b="1" dirty="0" smtClean="0">
                <a:solidFill>
                  <a:srgbClr val="9E7E38"/>
                </a:solidFill>
                <a:latin typeface="Arial" pitchFamily="34" charset="0"/>
                <a:cs typeface="Arial" pitchFamily="34" charset="0"/>
              </a:rPr>
              <a:t>CONCLUSIONS</a:t>
            </a:r>
            <a:r>
              <a:rPr lang="en-US" sz="4000" b="1" dirty="0">
                <a:solidFill>
                  <a:srgbClr val="9E7E38"/>
                </a:solidFill>
                <a:latin typeface="Arial" pitchFamily="34" charset="0"/>
                <a:cs typeface="Arial" pitchFamily="34" charset="0"/>
              </a:rPr>
              <a:t>:</a:t>
            </a:r>
          </a:p>
          <a:p>
            <a:pPr marL="500052" indent="-500052">
              <a:spcBef>
                <a:spcPts val="0"/>
              </a:spcBef>
              <a:buFont typeface="Arial" panose="020B0604020202020204" pitchFamily="34" charset="0"/>
              <a:buChar char="•"/>
            </a:pPr>
            <a:r>
              <a:rPr lang="en-US" sz="3600" dirty="0" smtClean="0"/>
              <a:t>A </a:t>
            </a:r>
            <a:r>
              <a:rPr lang="en-US" sz="3600" dirty="0"/>
              <a:t>longitudinal curriculum that combined didactic learning and community engagement in the SDH improved students’ self-reported confidence and knowledge with working with underserved </a:t>
            </a:r>
            <a:r>
              <a:rPr lang="en-US" sz="3600" dirty="0" smtClean="0"/>
              <a:t>populations </a:t>
            </a:r>
          </a:p>
          <a:p>
            <a:pPr>
              <a:spcBef>
                <a:spcPts val="0"/>
              </a:spcBef>
            </a:pPr>
            <a:endParaRPr lang="en-US" sz="3600" dirty="0" smtClean="0"/>
          </a:p>
          <a:p>
            <a:pPr marL="500052" indent="-500052">
              <a:spcBef>
                <a:spcPts val="0"/>
              </a:spcBef>
              <a:buFont typeface="Arial" panose="020B0604020202020204" pitchFamily="34" charset="0"/>
              <a:buChar char="•"/>
            </a:pPr>
            <a:r>
              <a:rPr lang="en-US" sz="3600" dirty="0" smtClean="0"/>
              <a:t>Students </a:t>
            </a:r>
            <a:r>
              <a:rPr lang="en-US" sz="3600" dirty="0"/>
              <a:t>who participated in the curriculum reported higher knowledge and confidence than students who did not receive the </a:t>
            </a:r>
            <a:r>
              <a:rPr lang="en-US" sz="3600" dirty="0" smtClean="0"/>
              <a:t>curriculum</a:t>
            </a:r>
          </a:p>
          <a:p>
            <a:pPr>
              <a:spcBef>
                <a:spcPts val="0"/>
              </a:spcBef>
            </a:pPr>
            <a:endParaRPr lang="en-US" sz="3600" dirty="0" smtClean="0"/>
          </a:p>
          <a:p>
            <a:pPr marL="500052" indent="-500052">
              <a:spcBef>
                <a:spcPts val="0"/>
              </a:spcBef>
              <a:buFont typeface="Arial" panose="020B0604020202020204" pitchFamily="34" charset="0"/>
              <a:buChar char="•"/>
            </a:pPr>
            <a:r>
              <a:rPr lang="en-US" sz="3600" dirty="0" smtClean="0"/>
              <a:t>Future </a:t>
            </a:r>
            <a:r>
              <a:rPr lang="en-US" sz="3600" dirty="0"/>
              <a:t>research should focus on how the curriculum changes students’ behaviors </a:t>
            </a:r>
            <a:r>
              <a:rPr lang="en-US" sz="3600" dirty="0" smtClean="0"/>
              <a:t>&amp; developing validated measures to assess students’ understanding of SDH</a:t>
            </a:r>
            <a:endParaRPr lang="en-US" sz="3600" dirty="0"/>
          </a:p>
          <a:p>
            <a:endParaRPr lang="en-US" b="1" i="1" dirty="0" smtClean="0">
              <a:solidFill>
                <a:schemeClr val="accent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a:srcRect l="4385" t="4886" b="5084"/>
          <a:stretch/>
        </p:blipFill>
        <p:spPr>
          <a:xfrm>
            <a:off x="35509199" y="8991600"/>
            <a:ext cx="11887200" cy="11193057"/>
          </a:xfrm>
          <a:prstGeom prst="rect">
            <a:avLst/>
          </a:prstGeom>
          <a:noFill/>
          <a:ln w="25400">
            <a:solidFill>
              <a:schemeClr val="accent1"/>
            </a:solidFill>
          </a:ln>
        </p:spPr>
      </p:pic>
      <p:pic>
        <p:nvPicPr>
          <p:cNvPr id="16" name="Picture 15"/>
          <p:cNvPicPr>
            <a:picLocks noChangeAspect="1"/>
          </p:cNvPicPr>
          <p:nvPr/>
        </p:nvPicPr>
        <p:blipFill rotWithShape="1">
          <a:blip r:embed="rId5"/>
          <a:srcRect b="1907"/>
          <a:stretch/>
        </p:blipFill>
        <p:spPr>
          <a:xfrm>
            <a:off x="16154400" y="10001250"/>
            <a:ext cx="15163800" cy="14137085"/>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444400" y="28041600"/>
            <a:ext cx="609600" cy="609600"/>
          </a:xfrm>
          <a:prstGeom prst="rect">
            <a:avLst/>
          </a:prstGeom>
        </p:spPr>
      </p:pic>
    </p:spTree>
    <p:extLst>
      <p:ext uri="{BB962C8B-B14F-4D97-AF65-F5344CB8AC3E}">
        <p14:creationId xmlns:p14="http://schemas.microsoft.com/office/powerpoint/2010/main" val="885656096"/>
      </p:ext>
    </p:extLst>
  </p:cSld>
  <p:clrMapOvr>
    <a:masterClrMapping/>
  </p:clrMapOvr>
  <mc:AlternateContent xmlns:mc="http://schemas.openxmlformats.org/markup-compatibility/2006" xmlns:p14="http://schemas.microsoft.com/office/powerpoint/2010/main">
    <mc:Choice Requires="p14">
      <p:transition spd="slow" p14:dur="2000" advTm="195522"/>
    </mc:Choice>
    <mc:Fallback xmlns="">
      <p:transition spd="slow" advTm="195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wfsom_36x48_horizontal_poster_template">
  <a:themeElements>
    <a:clrScheme name="Fluid Energy Poster">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8wX36h_3Column_poster_template.potx [Read-Only]" id="{5C096736-C4DE-4252-B333-7947E613446D}" vid="{30A9EDC0-6C4D-4D74-9D4D-4F71815F8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11A1C473963441BD86150D67F8ACB6" ma:contentTypeVersion="16" ma:contentTypeDescription="Create a new document." ma:contentTypeScope="" ma:versionID="b6027ac7c4c30af25b9aba57a64d9322">
  <xsd:schema xmlns:xsd="http://www.w3.org/2001/XMLSchema" xmlns:xs="http://www.w3.org/2001/XMLSchema" xmlns:p="http://schemas.microsoft.com/office/2006/metadata/properties" xmlns:ns2="2e2fa44a-b297-4cb3-ae00-3700515fc5c7" xmlns:ns3="990867f7-ed38-4c21-b441-c544514c8362" targetNamespace="http://schemas.microsoft.com/office/2006/metadata/properties" ma:root="true" ma:fieldsID="133d9d9c0223997ef7a48798d8ee9476" ns2:_="" ns3:_="">
    <xsd:import namespace="2e2fa44a-b297-4cb3-ae00-3700515fc5c7"/>
    <xsd:import namespace="990867f7-ed38-4c21-b441-c544514c8362"/>
    <xsd:element name="properties">
      <xsd:complexType>
        <xsd:sequence>
          <xsd:element name="documentManagement">
            <xsd:complexType>
              <xsd:all>
                <xsd:element ref="ns2:Template_x0020_Type"/>
                <xsd:element ref="ns2:Thumbnail" minOccurs="0"/>
                <xsd:element ref="ns2:LookupLocation" minOccurs="0"/>
                <xsd:element ref="ns2:Size" minOccurs="0"/>
                <xsd:element ref="ns2:Description0" minOccurs="0"/>
                <xsd:element ref="ns2:Viewer_x0020_Type" minOccurs="0"/>
                <xsd:element ref="ns2:Format" minOccurs="0"/>
                <xsd:element ref="ns2:Notes0" minOccurs="0"/>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fa44a-b297-4cb3-ae00-3700515fc5c7" elementFormDefault="qualified">
    <xsd:import namespace="http://schemas.microsoft.com/office/2006/documentManagement/types"/>
    <xsd:import namespace="http://schemas.microsoft.com/office/infopath/2007/PartnerControls"/>
    <xsd:element name="Template_x0020_Type" ma:index="2" ma:displayName="Template Type" ma:format="Dropdown" ma:internalName="Template_x0020_Type">
      <xsd:simpleType>
        <xsd:restriction base="dms:Choice">
          <xsd:enumeration value="Research Poster Templates"/>
          <xsd:enumeration value="PowerPoint Presentation Templates"/>
          <xsd:enumeration value="Clinical Trials Memo Templates (Word)"/>
          <xsd:enumeration value="Memo Templates"/>
          <xsd:enumeration value="Newsletter Templates"/>
          <xsd:enumeration value="Fax Forms"/>
        </xsd:restriction>
      </xsd:simpleType>
    </xsd:element>
    <xsd:element name="Thumbnail" ma:index="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LookupLocation" ma:index="4" nillable="true" ma:displayName="Location" ma:list="{8c3d8ae5-af0e-43eb-a7ed-e0f5c1415c9c}" ma:internalName="LookupLocation" ma:readOnly="false" ma:showField="Title">
      <xsd:simpleType>
        <xsd:restriction base="dms:Lookup"/>
      </xsd:simpleType>
    </xsd:element>
    <xsd:element name="Size" ma:index="5" nillable="true" ma:displayName="Size" ma:internalName="Size">
      <xsd:simpleType>
        <xsd:restriction base="dms:Text">
          <xsd:maxLength value="255"/>
        </xsd:restriction>
      </xsd:simpleType>
    </xsd:element>
    <xsd:element name="Description0" ma:index="6" nillable="true" ma:displayName="Description" ma:internalName="Description0">
      <xsd:simpleType>
        <xsd:restriction base="dms:Text">
          <xsd:maxLength value="255"/>
        </xsd:restriction>
      </xsd:simpleType>
    </xsd:element>
    <xsd:element name="Viewer_x0020_Type" ma:index="7" nillable="true" ma:displayName="Viewer Type" ma:format="Dropdown" ma:internalName="Viewer_x0020_Type">
      <xsd:simpleType>
        <xsd:restriction base="dms:Choice">
          <xsd:enumeration value="Internal"/>
          <xsd:enumeration value="External"/>
        </xsd:restriction>
      </xsd:simpleType>
    </xsd:element>
    <xsd:element name="Format" ma:index="14" nillable="true" ma:displayName="Format" ma:format="Dropdown" ma:internalName="Format">
      <xsd:simpleType>
        <xsd:restriction base="dms:Choice">
          <xsd:enumeration value="Standard"/>
          <xsd:enumeration value="Widescreen"/>
        </xsd:restriction>
      </xsd:simpleType>
    </xsd:element>
    <xsd:element name="Notes0" ma:index="15" nillable="true" ma:displayName="Notes" ma:internalName="Notes0">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867f7-ed38-4c21-b441-c544514c83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humbnail xmlns="2e2fa44a-b297-4cb3-ae00-3700515fc5c7">
      <Url xsi:nil="true"/>
      <Description xsi:nil="true"/>
    </Thumbnail>
    <Template_x0020_Type xmlns="2e2fa44a-b297-4cb3-ae00-3700515fc5c7">Research Poster Templates</Template_x0020_Type>
    <Viewer_x0020_Type xmlns="2e2fa44a-b297-4cb3-ae00-3700515fc5c7" xsi:nil="true"/>
    <Notes0 xmlns="2e2fa44a-b297-4cb3-ae00-3700515fc5c7" xsi:nil="true"/>
    <Description0 xmlns="2e2fa44a-b297-4cb3-ae00-3700515fc5c7" xsi:nil="true"/>
    <LookupLocation xmlns="2e2fa44a-b297-4cb3-ae00-3700515fc5c7" xsi:nil="true"/>
    <Size xmlns="2e2fa44a-b297-4cb3-ae00-3700515fc5c7" xsi:nil="true"/>
    <Format xmlns="2e2fa44a-b297-4cb3-ae00-3700515fc5c7" xsi:nil="true"/>
    <SharedWithUsers xmlns="990867f7-ed38-4c21-b441-c544514c8362">
      <UserInfo>
        <DisplayName>Kathleen P. Lambert</DisplayName>
        <AccountId>358</AccountId>
        <AccountType/>
      </UserInfo>
      <UserInfo>
        <DisplayName>Jonathan Russell Brock</DisplayName>
        <AccountId>1202</AccountId>
        <AccountType/>
      </UserInfo>
      <UserInfo>
        <DisplayName>Sarah Jane Garvick</DisplayName>
        <AccountId>3325</AccountId>
        <AccountType/>
      </UserInfo>
      <UserInfo>
        <DisplayName>Camila Pulgar</DisplayName>
        <AccountId>473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FBE11-01F3-49E8-8302-E1F725E4A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fa44a-b297-4cb3-ae00-3700515fc5c7"/>
    <ds:schemaRef ds:uri="990867f7-ed38-4c21-b441-c544514c8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18C41C-A8B1-4429-9EB8-6F729BCC68FF}">
  <ds:schemaRefs>
    <ds:schemaRef ds:uri="2e2fa44a-b297-4cb3-ae00-3700515fc5c7"/>
    <ds:schemaRef ds:uri="http://purl.org/dc/elements/1.1/"/>
    <ds:schemaRef ds:uri="http://schemas.microsoft.com/office/2006/metadata/properties"/>
    <ds:schemaRef ds:uri="http://schemas.microsoft.com/office/2006/documentManagement/types"/>
    <ds:schemaRef ds:uri="990867f7-ed38-4c21-b441-c544514c8362"/>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8598EFF-D216-4FCD-884A-BC4C70492F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48wX36h_3Column_poster_template</Template>
  <TotalTime>216</TotalTime>
  <Words>425</Words>
  <Application>Microsoft Office PowerPoint</Application>
  <PresentationFormat>Custom</PresentationFormat>
  <Paragraphs>57</Paragraphs>
  <Slides>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wfsom_36x48_horizontal_poster_template</vt:lpstr>
      <vt:lpstr>Denizard-Thompson N, Palakshappa D, Vallevand AL, DiGiacobbe G, Damman AM, Miller DP Wake Forest School of Medicine</vt:lpstr>
    </vt:vector>
  </TitlesOfParts>
  <Company>WFBH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Marie Damman</dc:creator>
  <cp:lastModifiedBy>Clare Petrie</cp:lastModifiedBy>
  <cp:revision>37</cp:revision>
  <cp:lastPrinted>2011-04-05T15:15:46Z</cp:lastPrinted>
  <dcterms:created xsi:type="dcterms:W3CDTF">2019-04-17T00:19:49Z</dcterms:created>
  <dcterms:modified xsi:type="dcterms:W3CDTF">2021-02-15T15:33:23Z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0x0101006C11A1C473963441BD86150D67F8ACB6</vt:lpwstr>
  </property>
</Properties>
</file>