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3" r:id="rId3"/>
    <p:sldId id="264" r:id="rId4"/>
    <p:sldId id="265" r:id="rId5"/>
    <p:sldId id="266" r:id="rId6"/>
    <p:sldId id="268" r:id="rId7"/>
    <p:sldId id="267" r:id="rId8"/>
    <p:sldId id="269" r:id="rId9"/>
    <p:sldId id="270" r:id="rId10"/>
    <p:sldId id="271" r:id="rId11"/>
    <p:sldId id="272" r:id="rId12"/>
    <p:sldId id="273" r:id="rId13"/>
    <p:sldId id="274" r:id="rId14"/>
    <p:sldId id="275" r:id="rId15"/>
    <p:sldId id="277" r:id="rId16"/>
    <p:sldId id="276" r:id="rId17"/>
    <p:sldId id="278" r:id="rId18"/>
    <p:sldId id="280" r:id="rId19"/>
    <p:sldId id="279" r:id="rId20"/>
    <p:sldId id="282" r:id="rId21"/>
    <p:sldId id="281" r:id="rId22"/>
  </p:sldIdLst>
  <p:sldSz cx="43891200" cy="32918400"/>
  <p:notesSz cx="6858000" cy="9144000"/>
  <p:custDataLst>
    <p:tags r:id="rId24"/>
  </p:custDataLst>
  <p:defaultTextStyle>
    <a:defPPr>
      <a:defRPr lang="en-US"/>
    </a:defPPr>
    <a:lvl1pPr algn="l" rtl="0" fontAlgn="base">
      <a:spcBef>
        <a:spcPct val="0"/>
      </a:spcBef>
      <a:spcAft>
        <a:spcPct val="0"/>
      </a:spcAft>
      <a:defRPr sz="3800" kern="1200">
        <a:solidFill>
          <a:schemeClr val="tx1"/>
        </a:solidFill>
        <a:latin typeface="Arial"/>
        <a:ea typeface="+mn-ea"/>
        <a:cs typeface="+mn-cs"/>
      </a:defRPr>
    </a:lvl1pPr>
    <a:lvl2pPr marL="457200" algn="l" rtl="0" fontAlgn="base">
      <a:spcBef>
        <a:spcPct val="0"/>
      </a:spcBef>
      <a:spcAft>
        <a:spcPct val="0"/>
      </a:spcAft>
      <a:defRPr sz="3800" kern="1200">
        <a:solidFill>
          <a:schemeClr val="tx1"/>
        </a:solidFill>
        <a:latin typeface="Arial"/>
        <a:ea typeface="+mn-ea"/>
        <a:cs typeface="+mn-cs"/>
      </a:defRPr>
    </a:lvl2pPr>
    <a:lvl3pPr marL="914400" algn="l" rtl="0" fontAlgn="base">
      <a:spcBef>
        <a:spcPct val="0"/>
      </a:spcBef>
      <a:spcAft>
        <a:spcPct val="0"/>
      </a:spcAft>
      <a:defRPr sz="3800" kern="1200">
        <a:solidFill>
          <a:schemeClr val="tx1"/>
        </a:solidFill>
        <a:latin typeface="Arial"/>
        <a:ea typeface="+mn-ea"/>
        <a:cs typeface="+mn-cs"/>
      </a:defRPr>
    </a:lvl3pPr>
    <a:lvl4pPr marL="1371600" algn="l" rtl="0" fontAlgn="base">
      <a:spcBef>
        <a:spcPct val="0"/>
      </a:spcBef>
      <a:spcAft>
        <a:spcPct val="0"/>
      </a:spcAft>
      <a:defRPr sz="3800" kern="1200">
        <a:solidFill>
          <a:schemeClr val="tx1"/>
        </a:solidFill>
        <a:latin typeface="Arial"/>
        <a:ea typeface="+mn-ea"/>
        <a:cs typeface="+mn-cs"/>
      </a:defRPr>
    </a:lvl4pPr>
    <a:lvl5pPr marL="1828800" algn="l" rtl="0" fontAlgn="base">
      <a:spcBef>
        <a:spcPct val="0"/>
      </a:spcBef>
      <a:spcAft>
        <a:spcPct val="0"/>
      </a:spcAft>
      <a:defRPr sz="3800" kern="1200">
        <a:solidFill>
          <a:schemeClr val="tx1"/>
        </a:solidFill>
        <a:latin typeface="Arial"/>
        <a:ea typeface="+mn-ea"/>
        <a:cs typeface="+mn-cs"/>
      </a:defRPr>
    </a:lvl5pPr>
    <a:lvl6pPr marL="2286000" algn="l" defTabSz="914400" rtl="0" eaLnBrk="1" latinLnBrk="0" hangingPunct="1">
      <a:defRPr sz="3800" kern="1200">
        <a:solidFill>
          <a:schemeClr val="tx1"/>
        </a:solidFill>
        <a:latin typeface="Arial"/>
        <a:ea typeface="+mn-ea"/>
        <a:cs typeface="+mn-cs"/>
      </a:defRPr>
    </a:lvl6pPr>
    <a:lvl7pPr marL="2743200" algn="l" defTabSz="914400" rtl="0" eaLnBrk="1" latinLnBrk="0" hangingPunct="1">
      <a:defRPr sz="3800" kern="1200">
        <a:solidFill>
          <a:schemeClr val="tx1"/>
        </a:solidFill>
        <a:latin typeface="Arial"/>
        <a:ea typeface="+mn-ea"/>
        <a:cs typeface="+mn-cs"/>
      </a:defRPr>
    </a:lvl7pPr>
    <a:lvl8pPr marL="3200400" algn="l" defTabSz="914400" rtl="0" eaLnBrk="1" latinLnBrk="0" hangingPunct="1">
      <a:defRPr sz="3800" kern="1200">
        <a:solidFill>
          <a:schemeClr val="tx1"/>
        </a:solidFill>
        <a:latin typeface="Arial"/>
        <a:ea typeface="+mn-ea"/>
        <a:cs typeface="+mn-cs"/>
      </a:defRPr>
    </a:lvl8pPr>
    <a:lvl9pPr marL="3657600" algn="l" defTabSz="914400" rtl="0" eaLnBrk="1" latinLnBrk="0" hangingPunct="1">
      <a:defRPr sz="3800" kern="1200">
        <a:solidFill>
          <a:schemeClr val="tx1"/>
        </a:solidFill>
        <a:latin typeface="Arial"/>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260"/>
    <a:srgbClr val="138677"/>
    <a:srgbClr val="03AD80"/>
    <a:srgbClr val="95D5CD"/>
    <a:srgbClr val="94D1D5"/>
    <a:srgbClr val="A6F4CB"/>
    <a:srgbClr val="008080"/>
    <a:srgbClr val="DDDDDD"/>
    <a:srgbClr val="3366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599"/>
  </p:normalViewPr>
  <p:slideViewPr>
    <p:cSldViewPr>
      <p:cViewPr varScale="1">
        <p:scale>
          <a:sx n="14" d="100"/>
          <a:sy n="14" d="100"/>
        </p:scale>
        <p:origin x="1524" y="66"/>
      </p:cViewPr>
      <p:guideLst>
        <p:guide orient="horz" pos="10368"/>
        <p:guide pos="13824"/>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xtLst/>
        </p:spPr>
        <p:txBody>
          <a:bodyPr vert="horz" wrap="square" lIns="91440" tIns="45720" rIns="91440" bIns="45720" anchor="t" anchorCtr="0" compatLnSpc="1">
            <a:prstTxWarp prst="textNoShape">
              <a:avLst/>
            </a:prstTxWarp>
          </a:bodyPr>
          <a:lstStyle>
            <a:defPPr>
              <a:defRPr kern="1200" smtId="4294967295"/>
            </a:defPPr>
            <a:lvl1pPr>
              <a:defRPr sz="1200"/>
            </a:lvl1pPr>
          </a:lstStyle>
          <a:p>
            <a:pPr>
              <a:defRPr/>
            </a:pPr>
            <a:endParaRPr lang="en-US" dirty="0"/>
          </a:p>
        </p:txBody>
      </p:sp>
      <p:sp>
        <p:nvSpPr>
          <p:cNvPr id="9219" name="Rectangle 3"/>
          <p:cNvSpPr>
            <a:spLocks noGrp="1" noChangeArrowheads="1"/>
          </p:cNvSpPr>
          <p:nvPr>
            <p:ph type="dt" idx="1"/>
          </p:nvPr>
        </p:nvSpPr>
        <p:spPr bwMode="auto">
          <a:xfrm>
            <a:off x="3884613" y="0"/>
            <a:ext cx="2971800" cy="457200"/>
          </a:xfrm>
          <a:prstGeom prst="rect">
            <a:avLst/>
          </a:prstGeom>
          <a:noFill/>
          <a:ln>
            <a:noFill/>
          </a:ln>
          <a:extLst/>
        </p:spPr>
        <p:txBody>
          <a:bodyPr vert="horz" wrap="square" lIns="91440" tIns="45720" rIns="91440" bIns="45720" anchor="t" anchorCtr="0" compatLnSpc="1">
            <a:prstTxWarp prst="textNoShape">
              <a:avLst/>
            </a:prstTxWarp>
          </a:bodyPr>
          <a:lstStyle>
            <a:defPPr>
              <a:defRPr kern="1200" smtId="4294967295"/>
            </a:defPPr>
            <a:lvl1pPr algn="r">
              <a:defRPr sz="1200"/>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a:noFill/>
          </a:ln>
          <a:extLst/>
        </p:spPr>
        <p:txBody>
          <a:bodyPr vert="horz" wrap="square" lIns="91440" tIns="45720" rIns="91440" bIns="45720" anchor="t" anchorCtr="0" compatLnSpc="1">
            <a:prstTxWarp prst="textNoShape">
              <a:avLst/>
            </a:prstTxWarp>
          </a:bodyPr>
          <a:lstStyle>
            <a:defPPr>
              <a:defRPr kern="1200" smtId="4294967295"/>
            </a:def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a:noFill/>
          </a:ln>
          <a:extLst/>
        </p:spPr>
        <p:txBody>
          <a:bodyPr vert="horz" wrap="square" lIns="91440" tIns="45720" rIns="91440" bIns="45720" anchor="b" anchorCtr="0" compatLnSpc="1">
            <a:prstTxWarp prst="textNoShape">
              <a:avLst/>
            </a:prstTxWarp>
          </a:bodyPr>
          <a:lstStyle>
            <a:defPPr>
              <a:defRPr kern="1200" smtId="4294967295"/>
            </a:defPPr>
            <a:lvl1pPr>
              <a:defRPr sz="1200"/>
            </a:lvl1pPr>
          </a:lstStyle>
          <a:p>
            <a:pPr>
              <a:defRPr/>
            </a:pPr>
            <a:endParaRPr lang="en-US" dirty="0"/>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a:noFill/>
          </a:ln>
          <a:extLst/>
        </p:spPr>
        <p:txBody>
          <a:bodyPr vert="horz" wrap="square" lIns="91440" tIns="45720" rIns="91440" bIns="45720" anchor="b" anchorCtr="0" compatLnSpc="1">
            <a:prstTxWarp prst="textNoShape">
              <a:avLst/>
            </a:prstTxWarp>
          </a:bodyPr>
          <a:lstStyle>
            <a:defPPr>
              <a:defRPr kern="1200" smtId="4294967295"/>
            </a:defPPr>
            <a:lvl1pPr algn="r">
              <a:defRPr sz="1200"/>
            </a:lvl1pPr>
          </a:lstStyle>
          <a:p>
            <a:pPr>
              <a:defRPr/>
            </a:pPr>
            <a:fld id="{B95F3361-2405-48EE-818C-467D1C2230F9}" type="slidenum">
              <a:rPr lang="en-US"/>
              <a:pPr>
                <a:defRPr/>
              </a:pPr>
              <a:t>‹#›</a:t>
            </a:fld>
            <a:endParaRPr lang="en-US" dirty="0"/>
          </a:p>
        </p:txBody>
      </p:sp>
    </p:spTree>
    <p:extLst>
      <p:ext uri="{BB962C8B-B14F-4D97-AF65-F5344CB8AC3E}">
        <p14:creationId xmlns:p14="http://schemas.microsoft.com/office/powerpoint/2010/main" val="3842736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kern="1200" smtId="4294967295"/>
            </a:defPPr>
            <a:lvl1pPr eaLnBrk="0" hangingPunct="0">
              <a:defRPr sz="3800">
                <a:solidFill>
                  <a:schemeClr val="tx1"/>
                </a:solidFill>
                <a:latin typeface="Arial"/>
              </a:defRPr>
            </a:lvl1pPr>
            <a:lvl2pPr marL="742950" indent="-285750" eaLnBrk="0" hangingPunct="0">
              <a:defRPr sz="3800">
                <a:solidFill>
                  <a:schemeClr val="tx1"/>
                </a:solidFill>
                <a:latin typeface="Arial"/>
              </a:defRPr>
            </a:lvl2pPr>
            <a:lvl3pPr marL="1143000" indent="-228600" eaLnBrk="0" hangingPunct="0">
              <a:defRPr sz="3800">
                <a:solidFill>
                  <a:schemeClr val="tx1"/>
                </a:solidFill>
                <a:latin typeface="Arial"/>
              </a:defRPr>
            </a:lvl3pPr>
            <a:lvl4pPr marL="1600200" indent="-228600" eaLnBrk="0" hangingPunct="0">
              <a:defRPr sz="3800">
                <a:solidFill>
                  <a:schemeClr val="tx1"/>
                </a:solidFill>
                <a:latin typeface="Arial"/>
              </a:defRPr>
            </a:lvl4pPr>
            <a:lvl5pPr marL="2057400" indent="-228600" eaLnBrk="0" hangingPunct="0">
              <a:defRPr sz="3800">
                <a:solidFill>
                  <a:schemeClr val="tx1"/>
                </a:solidFill>
                <a:latin typeface="Arial"/>
              </a:defRPr>
            </a:lvl5pPr>
            <a:lvl6pPr marL="2514600" indent="-228600" eaLnBrk="0" fontAlgn="base" hangingPunct="0">
              <a:spcBef>
                <a:spcPct val="0"/>
              </a:spcBef>
              <a:spcAft>
                <a:spcPct val="0"/>
              </a:spcAft>
              <a:defRPr sz="3800">
                <a:solidFill>
                  <a:schemeClr val="tx1"/>
                </a:solidFill>
                <a:latin typeface="Arial"/>
              </a:defRPr>
            </a:lvl6pPr>
            <a:lvl7pPr marL="2971800" indent="-228600" eaLnBrk="0" fontAlgn="base" hangingPunct="0">
              <a:spcBef>
                <a:spcPct val="0"/>
              </a:spcBef>
              <a:spcAft>
                <a:spcPct val="0"/>
              </a:spcAft>
              <a:defRPr sz="3800">
                <a:solidFill>
                  <a:schemeClr val="tx1"/>
                </a:solidFill>
                <a:latin typeface="Arial"/>
              </a:defRPr>
            </a:lvl7pPr>
            <a:lvl8pPr marL="3429000" indent="-228600" eaLnBrk="0" fontAlgn="base" hangingPunct="0">
              <a:spcBef>
                <a:spcPct val="0"/>
              </a:spcBef>
              <a:spcAft>
                <a:spcPct val="0"/>
              </a:spcAft>
              <a:defRPr sz="3800">
                <a:solidFill>
                  <a:schemeClr val="tx1"/>
                </a:solidFill>
                <a:latin typeface="Arial"/>
              </a:defRPr>
            </a:lvl8pPr>
            <a:lvl9pPr marL="3886200" indent="-228600" eaLnBrk="0" fontAlgn="base" hangingPunct="0">
              <a:spcBef>
                <a:spcPct val="0"/>
              </a:spcBef>
              <a:spcAft>
                <a:spcPct val="0"/>
              </a:spcAft>
              <a:defRPr sz="3800">
                <a:solidFill>
                  <a:schemeClr val="tx1"/>
                </a:solidFill>
                <a:latin typeface="Arial"/>
              </a:defRPr>
            </a:lvl9pPr>
          </a:lstStyle>
          <a:p>
            <a:pPr eaLnBrk="1" hangingPunct="1"/>
            <a:fld id="{78EE7683-CAC2-4B7F-B858-28F016B0AEB9}" type="slidenum">
              <a:rPr lang="en-US" sz="1200" smtClean="0"/>
              <a:pPr eaLnBrk="1" hangingPunct="1"/>
              <a:t>1</a:t>
            </a:fld>
            <a:endParaRPr lang="en-US" sz="1200" dirty="0"/>
          </a:p>
        </p:txBody>
      </p:sp>
      <p:sp>
        <p:nvSpPr>
          <p:cNvPr id="4099" name="Rectangle 2"/>
          <p:cNvSpPr>
            <a:spLocks noGrp="1" noRot="1" noChangeAspect="1" noChangeArrowheads="1" noTextEdit="1"/>
          </p:cNvSpPr>
          <p:nvPr>
            <p:ph type="sldImg"/>
          </p:nvPr>
        </p:nvSpPr>
        <p:spPr/>
      </p:sp>
      <p:sp>
        <p:nvSpPr>
          <p:cNvPr id="41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kern="1200" smtId="4294967295"/>
            </a:defPPr>
          </a:lstStyle>
          <a:p>
            <a:pPr eaLnBrk="1" hangingPunct="1"/>
            <a:endParaRPr lang="en-US" dirty="0"/>
          </a:p>
        </p:txBody>
      </p:sp>
    </p:spTree>
    <p:extLst>
      <p:ext uri="{BB962C8B-B14F-4D97-AF65-F5344CB8AC3E}">
        <p14:creationId xmlns:p14="http://schemas.microsoft.com/office/powerpoint/2010/main" val="404162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368d00fc0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368d00fc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sz="1200">
              <a:latin typeface="Calibri"/>
              <a:ea typeface="Calibri"/>
              <a:cs typeface="Calibri"/>
              <a:sym typeface="Calibri"/>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315422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368d00fc0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368d00fc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sz="1200">
              <a:latin typeface="Calibri"/>
              <a:ea typeface="Calibri"/>
              <a:cs typeface="Calibri"/>
              <a:sym typeface="Calibri"/>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114088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635c787689_0_20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635c787689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450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635c787689_0_2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635c787689_0_2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6457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635c787689_0_2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635c787689_0_2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188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kern="1200" smtId="4294967295"/>
            </a:defPPr>
            <a:lvl1pPr eaLnBrk="0" hangingPunct="0">
              <a:defRPr sz="3800">
                <a:solidFill>
                  <a:schemeClr val="tx1"/>
                </a:solidFill>
                <a:latin typeface="Arial"/>
              </a:defRPr>
            </a:lvl1pPr>
            <a:lvl2pPr marL="742950" indent="-285750" eaLnBrk="0" hangingPunct="0">
              <a:defRPr sz="3800">
                <a:solidFill>
                  <a:schemeClr val="tx1"/>
                </a:solidFill>
                <a:latin typeface="Arial"/>
              </a:defRPr>
            </a:lvl2pPr>
            <a:lvl3pPr marL="1143000" indent="-228600" eaLnBrk="0" hangingPunct="0">
              <a:defRPr sz="3800">
                <a:solidFill>
                  <a:schemeClr val="tx1"/>
                </a:solidFill>
                <a:latin typeface="Arial"/>
              </a:defRPr>
            </a:lvl3pPr>
            <a:lvl4pPr marL="1600200" indent="-228600" eaLnBrk="0" hangingPunct="0">
              <a:defRPr sz="3800">
                <a:solidFill>
                  <a:schemeClr val="tx1"/>
                </a:solidFill>
                <a:latin typeface="Arial"/>
              </a:defRPr>
            </a:lvl4pPr>
            <a:lvl5pPr marL="2057400" indent="-228600" eaLnBrk="0" hangingPunct="0">
              <a:defRPr sz="3800">
                <a:solidFill>
                  <a:schemeClr val="tx1"/>
                </a:solidFill>
                <a:latin typeface="Arial"/>
              </a:defRPr>
            </a:lvl5pPr>
            <a:lvl6pPr marL="2514600" indent="-228600" eaLnBrk="0" fontAlgn="base" hangingPunct="0">
              <a:spcBef>
                <a:spcPct val="0"/>
              </a:spcBef>
              <a:spcAft>
                <a:spcPct val="0"/>
              </a:spcAft>
              <a:defRPr sz="3800">
                <a:solidFill>
                  <a:schemeClr val="tx1"/>
                </a:solidFill>
                <a:latin typeface="Arial"/>
              </a:defRPr>
            </a:lvl6pPr>
            <a:lvl7pPr marL="2971800" indent="-228600" eaLnBrk="0" fontAlgn="base" hangingPunct="0">
              <a:spcBef>
                <a:spcPct val="0"/>
              </a:spcBef>
              <a:spcAft>
                <a:spcPct val="0"/>
              </a:spcAft>
              <a:defRPr sz="3800">
                <a:solidFill>
                  <a:schemeClr val="tx1"/>
                </a:solidFill>
                <a:latin typeface="Arial"/>
              </a:defRPr>
            </a:lvl7pPr>
            <a:lvl8pPr marL="3429000" indent="-228600" eaLnBrk="0" fontAlgn="base" hangingPunct="0">
              <a:spcBef>
                <a:spcPct val="0"/>
              </a:spcBef>
              <a:spcAft>
                <a:spcPct val="0"/>
              </a:spcAft>
              <a:defRPr sz="3800">
                <a:solidFill>
                  <a:schemeClr val="tx1"/>
                </a:solidFill>
                <a:latin typeface="Arial"/>
              </a:defRPr>
            </a:lvl8pPr>
            <a:lvl9pPr marL="3886200" indent="-228600" eaLnBrk="0" fontAlgn="base" hangingPunct="0">
              <a:spcBef>
                <a:spcPct val="0"/>
              </a:spcBef>
              <a:spcAft>
                <a:spcPct val="0"/>
              </a:spcAft>
              <a:defRPr sz="3800">
                <a:solidFill>
                  <a:schemeClr val="tx1"/>
                </a:solidFill>
                <a:latin typeface="Arial"/>
              </a:defRPr>
            </a:lvl9pPr>
          </a:lstStyle>
          <a:p>
            <a:pPr eaLnBrk="1" hangingPunct="1"/>
            <a:fld id="{78EE7683-CAC2-4B7F-B858-28F016B0AEB9}" type="slidenum">
              <a:rPr lang="en-US" sz="1200" smtClean="0"/>
              <a:pPr eaLnBrk="1" hangingPunct="1"/>
              <a:t>21</a:t>
            </a:fld>
            <a:endParaRPr lang="en-US" sz="1200" dirty="0"/>
          </a:p>
        </p:txBody>
      </p:sp>
      <p:sp>
        <p:nvSpPr>
          <p:cNvPr id="4099" name="Rectangle 2"/>
          <p:cNvSpPr>
            <a:spLocks noGrp="1" noRot="1" noChangeAspect="1" noChangeArrowheads="1" noTextEdit="1"/>
          </p:cNvSpPr>
          <p:nvPr>
            <p:ph type="sldImg"/>
          </p:nvPr>
        </p:nvSpPr>
        <p:spPr/>
      </p:sp>
      <p:sp>
        <p:nvSpPr>
          <p:cNvPr id="41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kern="1200" smtId="4294967295"/>
            </a:defPPr>
          </a:lstStyle>
          <a:p>
            <a:pPr eaLnBrk="1" hangingPunct="1"/>
            <a:endParaRPr lang="en-US" dirty="0"/>
          </a:p>
        </p:txBody>
      </p:sp>
    </p:spTree>
    <p:extLst>
      <p:ext uri="{BB962C8B-B14F-4D97-AF65-F5344CB8AC3E}">
        <p14:creationId xmlns:p14="http://schemas.microsoft.com/office/powerpoint/2010/main" val="201990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defPPr>
              <a:defRPr kern="1200" smtId="4294967295"/>
            </a:defPPr>
          </a:lstStyle>
          <a:p>
            <a:r>
              <a:rPr lang="en-US"/>
              <a:t>Click to edit Master title style</a:t>
            </a:r>
          </a:p>
        </p:txBody>
      </p:sp>
      <p:sp>
        <p:nvSpPr>
          <p:cNvPr id="3" name="Subtitle 2"/>
          <p:cNvSpPr>
            <a:spLocks noGrp="1"/>
          </p:cNvSpPr>
          <p:nvPr>
            <p:ph type="subTitle" idx="1"/>
          </p:nvPr>
        </p:nvSpPr>
        <p:spPr>
          <a:xfrm>
            <a:off x="6583363" y="18653125"/>
            <a:ext cx="30724475" cy="8413750"/>
          </a:xfrm>
        </p:spPr>
        <p:txBody>
          <a:bodyPr/>
          <a:lstStyle>
            <a:defPPr>
              <a:defRPr kern="1200" smtId="4294967295"/>
            </a:defPPr>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dirty="0"/>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dirty="0"/>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CB043562-595C-41E0-A431-AB378AFFB518}" type="slidenum">
              <a:rPr lang="en-US"/>
              <a:pPr>
                <a:defRPr/>
              </a:pPr>
              <a:t>‹#›</a:t>
            </a:fld>
            <a:endParaRPr lang="en-US" dirty="0"/>
          </a:p>
        </p:txBody>
      </p:sp>
    </p:spTree>
    <p:extLst>
      <p:ext uri="{BB962C8B-B14F-4D97-AF65-F5344CB8AC3E}">
        <p14:creationId xmlns:p14="http://schemas.microsoft.com/office/powerpoint/2010/main" val="411955256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dirty="0"/>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dirty="0"/>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11865ABB-973D-4162-96BF-63AD8AB82A90}" type="slidenum">
              <a:rPr lang="en-US"/>
              <a:pPr>
                <a:defRPr/>
              </a:pPr>
              <a:t>‹#›</a:t>
            </a:fld>
            <a:endParaRPr lang="en-US" dirty="0"/>
          </a:p>
        </p:txBody>
      </p:sp>
    </p:spTree>
    <p:extLst>
      <p:ext uri="{BB962C8B-B14F-4D97-AF65-F5344CB8AC3E}">
        <p14:creationId xmlns:p14="http://schemas.microsoft.com/office/powerpoint/2010/main" val="428143995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9225"/>
          </a:xfrm>
        </p:spPr>
        <p:txBody>
          <a:bodyPr vert="eaVert"/>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2193925" y="1317625"/>
            <a:ext cx="29475112" cy="28089225"/>
          </a:xfr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dirty="0"/>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dirty="0"/>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638E2FC5-3957-4F45-8892-8AA180862785}" type="slidenum">
              <a:rPr lang="en-US"/>
              <a:pPr>
                <a:defRPr/>
              </a:pPr>
              <a:t>‹#›</a:t>
            </a:fld>
            <a:endParaRPr lang="en-US" dirty="0"/>
          </a:p>
        </p:txBody>
      </p:sp>
    </p:spTree>
    <p:extLst>
      <p:ext uri="{BB962C8B-B14F-4D97-AF65-F5344CB8AC3E}">
        <p14:creationId xmlns:p14="http://schemas.microsoft.com/office/powerpoint/2010/main" val="175926670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defPPr>
              <a:defRPr kern="1200" smtId="4294967295"/>
            </a:defPPr>
          </a:lstStyle>
          <a:p>
            <a:r>
              <a:rPr lang="en-US"/>
              <a:t>Click to edit Master title style</a:t>
            </a:r>
          </a:p>
        </p:txBody>
      </p:sp>
      <p:sp>
        <p:nvSpPr>
          <p:cNvPr id="3" name="Text Placeholder 2"/>
          <p:cNvSpPr>
            <a:spLocks noGrp="1"/>
          </p:cNvSpPr>
          <p:nvPr>
            <p:ph type="body" sz="half" idx="1"/>
          </p:nvPr>
        </p:nvSpPr>
        <p:spPr>
          <a:xfrm>
            <a:off x="2193925" y="7680325"/>
            <a:ext cx="19675475" cy="21726525"/>
          </a:xfrm>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22021800" y="7680325"/>
            <a:ext cx="19675475" cy="21726525"/>
          </a:xfrm>
        </p:spPr>
        <p:txBody>
          <a:bodyPr/>
          <a:lstStyle>
            <a:defPPr>
              <a:defRPr kern="1200" smtId="4294967295"/>
            </a:defPPr>
          </a:lstStyle>
          <a:p>
            <a:pPr lvl="0"/>
            <a:endParaRPr lang="en-US" noProof="0" dirty="0"/>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dirty="0"/>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dirty="0"/>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4FA04B66-8F62-42BD-B0EA-2923AA341B7B}" type="slidenum">
              <a:rPr lang="en-US"/>
              <a:pPr>
                <a:defRPr/>
              </a:pPr>
              <a:t>‹#›</a:t>
            </a:fld>
            <a:endParaRPr lang="en-US" dirty="0"/>
          </a:p>
        </p:txBody>
      </p:sp>
    </p:spTree>
    <p:extLst>
      <p:ext uri="{BB962C8B-B14F-4D97-AF65-F5344CB8AC3E}">
        <p14:creationId xmlns:p14="http://schemas.microsoft.com/office/powerpoint/2010/main" val="178465889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1496160" y="2848162"/>
            <a:ext cx="40898880" cy="366528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1496160" y="7375838"/>
            <a:ext cx="40898880" cy="21864960"/>
          </a:xfrm>
          <a:prstGeom prst="rect">
            <a:avLst/>
          </a:prstGeom>
        </p:spPr>
        <p:txBody>
          <a:bodyPr spcFirstLastPara="1" wrap="square" lIns="91425" tIns="91425" rIns="91425" bIns="91425" anchor="t" anchorCtr="0">
            <a:noAutofit/>
          </a:bodyPr>
          <a:lstStyle>
            <a:lvl1pPr marL="2194560" lvl="0" indent="-1645920">
              <a:spcBef>
                <a:spcPts val="0"/>
              </a:spcBef>
              <a:spcAft>
                <a:spcPts val="0"/>
              </a:spcAft>
              <a:buSzPts val="1800"/>
              <a:buChar char="●"/>
              <a:defRPr/>
            </a:lvl1pPr>
            <a:lvl2pPr marL="4389120" lvl="1" indent="-1524000">
              <a:spcBef>
                <a:spcPts val="7680"/>
              </a:spcBef>
              <a:spcAft>
                <a:spcPts val="0"/>
              </a:spcAft>
              <a:buSzPts val="1400"/>
              <a:buChar char="○"/>
              <a:defRPr/>
            </a:lvl2pPr>
            <a:lvl3pPr marL="6583680" lvl="2" indent="-1524000">
              <a:spcBef>
                <a:spcPts val="7680"/>
              </a:spcBef>
              <a:spcAft>
                <a:spcPts val="0"/>
              </a:spcAft>
              <a:buSzPts val="1400"/>
              <a:buChar char="■"/>
              <a:defRPr/>
            </a:lvl3pPr>
            <a:lvl4pPr marL="8778240" lvl="3" indent="-1524000">
              <a:spcBef>
                <a:spcPts val="7680"/>
              </a:spcBef>
              <a:spcAft>
                <a:spcPts val="0"/>
              </a:spcAft>
              <a:buSzPts val="1400"/>
              <a:buChar char="●"/>
              <a:defRPr/>
            </a:lvl4pPr>
            <a:lvl5pPr marL="10972800" lvl="4" indent="-1524000">
              <a:spcBef>
                <a:spcPts val="7680"/>
              </a:spcBef>
              <a:spcAft>
                <a:spcPts val="0"/>
              </a:spcAft>
              <a:buSzPts val="1400"/>
              <a:buChar char="○"/>
              <a:defRPr/>
            </a:lvl5pPr>
            <a:lvl6pPr marL="13167360" lvl="5" indent="-1524000">
              <a:spcBef>
                <a:spcPts val="7680"/>
              </a:spcBef>
              <a:spcAft>
                <a:spcPts val="0"/>
              </a:spcAft>
              <a:buSzPts val="1400"/>
              <a:buChar char="■"/>
              <a:defRPr/>
            </a:lvl6pPr>
            <a:lvl7pPr marL="15361920" lvl="6" indent="-1524000">
              <a:spcBef>
                <a:spcPts val="7680"/>
              </a:spcBef>
              <a:spcAft>
                <a:spcPts val="0"/>
              </a:spcAft>
              <a:buSzPts val="1400"/>
              <a:buChar char="●"/>
              <a:defRPr/>
            </a:lvl7pPr>
            <a:lvl8pPr marL="17556480" lvl="7" indent="-1524000">
              <a:spcBef>
                <a:spcPts val="7680"/>
              </a:spcBef>
              <a:spcAft>
                <a:spcPts val="0"/>
              </a:spcAft>
              <a:buSzPts val="1400"/>
              <a:buChar char="○"/>
              <a:defRPr/>
            </a:lvl8pPr>
            <a:lvl9pPr marL="19751040" lvl="8" indent="-1524000">
              <a:spcBef>
                <a:spcPts val="7680"/>
              </a:spcBef>
              <a:spcAft>
                <a:spcPts val="7680"/>
              </a:spcAft>
              <a:buSzPts val="1400"/>
              <a:buChar char="■"/>
              <a:defRPr/>
            </a:lvl9pPr>
          </a:lstStyle>
          <a:p>
            <a:endParaRPr/>
          </a:p>
        </p:txBody>
      </p:sp>
      <p:sp>
        <p:nvSpPr>
          <p:cNvPr id="20" name="Google Shape;20;p4"/>
          <p:cNvSpPr txBox="1">
            <a:spLocks noGrp="1"/>
          </p:cNvSpPr>
          <p:nvPr>
            <p:ph type="sldNum" idx="12"/>
          </p:nvPr>
        </p:nvSpPr>
        <p:spPr>
          <a:xfrm>
            <a:off x="40667798" y="29844590"/>
            <a:ext cx="2633760" cy="251904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6304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idx="1"/>
          </p:nvPr>
        </p:nvSpPr>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dirty="0"/>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dirty="0"/>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E844B6AF-379B-4B34-AAC6-97D3032A49C6}" type="slidenum">
              <a:rPr lang="en-US"/>
              <a:pPr>
                <a:defRPr/>
              </a:pPr>
              <a:t>‹#›</a:t>
            </a:fld>
            <a:endParaRPr lang="en-US" dirty="0"/>
          </a:p>
        </p:txBody>
      </p:sp>
    </p:spTree>
    <p:extLst>
      <p:ext uri="{BB962C8B-B14F-4D97-AF65-F5344CB8AC3E}">
        <p14:creationId xmlns:p14="http://schemas.microsoft.com/office/powerpoint/2010/main" val="181661525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defPPr>
              <a:defRPr kern="1200" smtId="4294967295"/>
            </a:defPPr>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defPPr>
              <a:defRPr kern="1200" smtId="4294967295"/>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dirty="0"/>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dirty="0"/>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B44BFBC0-7F94-4CE5-A00D-18BE726F285A}" type="slidenum">
              <a:rPr lang="en-US"/>
              <a:pPr>
                <a:defRPr/>
              </a:pPr>
              <a:t>‹#›</a:t>
            </a:fld>
            <a:endParaRPr lang="en-US" dirty="0"/>
          </a:p>
        </p:txBody>
      </p:sp>
    </p:spTree>
    <p:extLst>
      <p:ext uri="{BB962C8B-B14F-4D97-AF65-F5344CB8AC3E}">
        <p14:creationId xmlns:p14="http://schemas.microsoft.com/office/powerpoint/2010/main" val="416515911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sz="half" idx="1"/>
          </p:nvPr>
        </p:nvSpPr>
        <p:spPr>
          <a:xfrm>
            <a:off x="2193925" y="7680325"/>
            <a:ext cx="19675475" cy="21726525"/>
          </a:xfr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6525"/>
          </a:xfr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dirty="0"/>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dirty="0"/>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CDF645C6-96DC-4F21-9A48-95AFF68A54A2}" type="slidenum">
              <a:rPr lang="en-US"/>
              <a:pPr>
                <a:defRPr/>
              </a:pPr>
              <a:t>‹#›</a:t>
            </a:fld>
            <a:endParaRPr lang="en-US" dirty="0"/>
          </a:p>
        </p:txBody>
      </p:sp>
    </p:spTree>
    <p:extLst>
      <p:ext uri="{BB962C8B-B14F-4D97-AF65-F5344CB8AC3E}">
        <p14:creationId xmlns:p14="http://schemas.microsoft.com/office/powerpoint/2010/main" val="388354793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vl1pPr>
              <a:defRPr/>
            </a:lvl1pPr>
          </a:lstStyle>
          <a:p>
            <a:r>
              <a:rPr lang="en-US"/>
              <a:t>Click to edit Master title style</a:t>
            </a:r>
          </a:p>
        </p:txBody>
      </p:sp>
      <p:sp>
        <p:nvSpPr>
          <p:cNvPr id="3" name="Text Placeholder 2"/>
          <p:cNvSpPr>
            <a:spLocks noGrp="1"/>
          </p:cNvSpPr>
          <p:nvPr>
            <p:ph type="body" idx="1"/>
          </p:nvPr>
        </p:nvSpPr>
        <p:spPr>
          <a:xfrm>
            <a:off x="2193925" y="7369175"/>
            <a:ext cx="19392900" cy="3070225"/>
          </a:xfr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2"/>
          </a:xfr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5"/>
            <a:ext cx="19400838" cy="3070225"/>
          </a:xfr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8" cy="18965862"/>
          </a:xfr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defPPr>
              <a:defRPr kern="1200" smtId="4294967295"/>
            </a:defPPr>
            <a:lvl1pPr>
              <a:defRPr/>
            </a:lvl1pPr>
          </a:lstStyle>
          <a:p>
            <a:pPr>
              <a:defRPr/>
            </a:pPr>
            <a:endParaRPr lang="en-US" dirty="0"/>
          </a:p>
        </p:txBody>
      </p:sp>
      <p:sp>
        <p:nvSpPr>
          <p:cNvPr id="8" name="Rectangle 5"/>
          <p:cNvSpPr>
            <a:spLocks noGrp="1" noChangeArrowheads="1"/>
          </p:cNvSpPr>
          <p:nvPr>
            <p:ph type="ftr" sz="quarter" idx="11"/>
          </p:nvPr>
        </p:nvSpPr>
        <p:spPr/>
        <p:txBody>
          <a:bodyPr/>
          <a:lstStyle>
            <a:defPPr>
              <a:defRPr kern="1200" smtId="4294967295"/>
            </a:defPPr>
            <a:lvl1pPr>
              <a:defRPr/>
            </a:lvl1pPr>
          </a:lstStyle>
          <a:p>
            <a:pPr>
              <a:defRPr/>
            </a:pPr>
            <a:endParaRPr lang="en-US" dirty="0"/>
          </a:p>
        </p:txBody>
      </p:sp>
      <p:sp>
        <p:nvSpPr>
          <p:cNvPr id="9" name="Rectangle 6"/>
          <p:cNvSpPr>
            <a:spLocks noGrp="1" noChangeArrowheads="1"/>
          </p:cNvSpPr>
          <p:nvPr>
            <p:ph type="sldNum" sz="quarter" idx="12"/>
          </p:nvPr>
        </p:nvSpPr>
        <p:spPr/>
        <p:txBody>
          <a:bodyPr/>
          <a:lstStyle>
            <a:defPPr>
              <a:defRPr kern="1200" smtId="4294967295"/>
            </a:defPPr>
            <a:lvl1pPr>
              <a:defRPr/>
            </a:lvl1pPr>
          </a:lstStyle>
          <a:p>
            <a:pPr>
              <a:defRPr/>
            </a:pPr>
            <a:fld id="{C2B12CE4-144C-4A27-8B3F-7EB79E6B2146}" type="slidenum">
              <a:rPr lang="en-US"/>
              <a:pPr>
                <a:defRPr/>
              </a:pPr>
              <a:t>‹#›</a:t>
            </a:fld>
            <a:endParaRPr lang="en-US" dirty="0"/>
          </a:p>
        </p:txBody>
      </p:sp>
    </p:spTree>
    <p:extLst>
      <p:ext uri="{BB962C8B-B14F-4D97-AF65-F5344CB8AC3E}">
        <p14:creationId xmlns:p14="http://schemas.microsoft.com/office/powerpoint/2010/main" val="18185236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Rectangle 4"/>
          <p:cNvSpPr>
            <a:spLocks noGrp="1" noChangeArrowheads="1"/>
          </p:cNvSpPr>
          <p:nvPr>
            <p:ph type="dt" sz="half" idx="10"/>
          </p:nvPr>
        </p:nvSpPr>
        <p:spPr/>
        <p:txBody>
          <a:bodyPr/>
          <a:lstStyle>
            <a:defPPr>
              <a:defRPr kern="1200" smtId="4294967295"/>
            </a:defPPr>
            <a:lvl1pPr>
              <a:defRPr/>
            </a:lvl1pPr>
          </a:lstStyle>
          <a:p>
            <a:pPr>
              <a:defRPr/>
            </a:pPr>
            <a:endParaRPr lang="en-US" dirty="0"/>
          </a:p>
        </p:txBody>
      </p:sp>
      <p:sp>
        <p:nvSpPr>
          <p:cNvPr id="4" name="Rectangle 5"/>
          <p:cNvSpPr>
            <a:spLocks noGrp="1" noChangeArrowheads="1"/>
          </p:cNvSpPr>
          <p:nvPr>
            <p:ph type="ftr" sz="quarter" idx="11"/>
          </p:nvPr>
        </p:nvSpPr>
        <p:spPr/>
        <p:txBody>
          <a:bodyPr/>
          <a:lstStyle>
            <a:defPPr>
              <a:defRPr kern="1200" smtId="4294967295"/>
            </a:defPPr>
            <a:lvl1pPr>
              <a:defRPr/>
            </a:lvl1pPr>
          </a:lstStyle>
          <a:p>
            <a:pPr>
              <a:defRPr/>
            </a:pPr>
            <a:endParaRPr lang="en-US" dirty="0"/>
          </a:p>
        </p:txBody>
      </p:sp>
      <p:sp>
        <p:nvSpPr>
          <p:cNvPr id="5" name="Rectangle 6"/>
          <p:cNvSpPr>
            <a:spLocks noGrp="1" noChangeArrowheads="1"/>
          </p:cNvSpPr>
          <p:nvPr>
            <p:ph type="sldNum" sz="quarter" idx="12"/>
          </p:nvPr>
        </p:nvSpPr>
        <p:spPr/>
        <p:txBody>
          <a:bodyPr/>
          <a:lstStyle>
            <a:defPPr>
              <a:defRPr kern="1200" smtId="4294967295"/>
            </a:defPPr>
            <a:lvl1pPr>
              <a:defRPr/>
            </a:lvl1pPr>
          </a:lstStyle>
          <a:p>
            <a:pPr>
              <a:defRPr/>
            </a:pPr>
            <a:fld id="{8F1FAA83-0A80-48DF-A2A9-D01CE04D8E50}" type="slidenum">
              <a:rPr lang="en-US"/>
              <a:pPr>
                <a:defRPr/>
              </a:pPr>
              <a:t>‹#›</a:t>
            </a:fld>
            <a:endParaRPr lang="en-US" dirty="0"/>
          </a:p>
        </p:txBody>
      </p:sp>
    </p:spTree>
    <p:extLst>
      <p:ext uri="{BB962C8B-B14F-4D97-AF65-F5344CB8AC3E}">
        <p14:creationId xmlns:p14="http://schemas.microsoft.com/office/powerpoint/2010/main" val="6583789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defPPr>
              <a:defRPr kern="1200" smtId="4294967295"/>
            </a:defPPr>
            <a:lvl1pPr>
              <a:defRPr/>
            </a:lvl1pPr>
          </a:lstStyle>
          <a:p>
            <a:pPr>
              <a:defRPr/>
            </a:pPr>
            <a:endParaRPr lang="en-US" dirty="0"/>
          </a:p>
        </p:txBody>
      </p:sp>
      <p:sp>
        <p:nvSpPr>
          <p:cNvPr id="3" name="Rectangle 5"/>
          <p:cNvSpPr>
            <a:spLocks noGrp="1" noChangeArrowheads="1"/>
          </p:cNvSpPr>
          <p:nvPr>
            <p:ph type="ftr" sz="quarter" idx="11"/>
          </p:nvPr>
        </p:nvSpPr>
        <p:spPr/>
        <p:txBody>
          <a:bodyPr/>
          <a:lstStyle>
            <a:defPPr>
              <a:defRPr kern="1200" smtId="4294967295"/>
            </a:defPPr>
            <a:lvl1pPr>
              <a:defRPr/>
            </a:lvl1pPr>
          </a:lstStyle>
          <a:p>
            <a:pPr>
              <a:defRPr/>
            </a:pPr>
            <a:endParaRPr lang="en-US" dirty="0"/>
          </a:p>
        </p:txBody>
      </p:sp>
      <p:sp>
        <p:nvSpPr>
          <p:cNvPr id="4" name="Rectangle 6"/>
          <p:cNvSpPr>
            <a:spLocks noGrp="1" noChangeArrowheads="1"/>
          </p:cNvSpPr>
          <p:nvPr>
            <p:ph type="sldNum" sz="quarter" idx="12"/>
          </p:nvPr>
        </p:nvSpPr>
        <p:spPr/>
        <p:txBody>
          <a:bodyPr/>
          <a:lstStyle>
            <a:defPPr>
              <a:defRPr kern="1200" smtId="4294967295"/>
            </a:defPPr>
            <a:lvl1pPr>
              <a:defRPr/>
            </a:lvl1pPr>
          </a:lstStyle>
          <a:p>
            <a:pPr>
              <a:defRPr/>
            </a:pPr>
            <a:fld id="{8203DA95-0AAE-48A7-9DEF-F9FD3932C4A9}" type="slidenum">
              <a:rPr lang="en-US"/>
              <a:pPr>
                <a:defRPr/>
              </a:pPr>
              <a:t>‹#›</a:t>
            </a:fld>
            <a:endParaRPr lang="en-US" dirty="0"/>
          </a:p>
        </p:txBody>
      </p:sp>
    </p:spTree>
    <p:extLst>
      <p:ext uri="{BB962C8B-B14F-4D97-AF65-F5344CB8AC3E}">
        <p14:creationId xmlns:p14="http://schemas.microsoft.com/office/powerpoint/2010/main" val="74586203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defPPr>
              <a:defRPr kern="1200" smtId="4294967295"/>
            </a:defPPr>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p:spPr>
        <p:txBody>
          <a:bodyPr/>
          <a:lstStyle>
            <a:defPPr>
              <a:defRPr kern="1200" smtId="4294967295"/>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dirty="0"/>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dirty="0"/>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D77038B2-2801-40BE-BC48-C628781FF49E}" type="slidenum">
              <a:rPr lang="en-US"/>
              <a:pPr>
                <a:defRPr/>
              </a:pPr>
              <a:t>‹#›</a:t>
            </a:fld>
            <a:endParaRPr lang="en-US" dirty="0"/>
          </a:p>
        </p:txBody>
      </p:sp>
    </p:spTree>
    <p:extLst>
      <p:ext uri="{BB962C8B-B14F-4D97-AF65-F5344CB8AC3E}">
        <p14:creationId xmlns:p14="http://schemas.microsoft.com/office/powerpoint/2010/main" val="396973015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2"/>
            <a:ext cx="26335038" cy="2720975"/>
          </a:xfrm>
        </p:spPr>
        <p:txBody>
          <a:bodyPr anchor="b"/>
          <a:lstStyle>
            <a:defPPr>
              <a:defRPr kern="1200" smtId="4294967295"/>
            </a:defPPr>
            <a:lvl1pPr algn="l">
              <a:defRPr sz="2000" b="1"/>
            </a:lvl1pPr>
          </a:lstStyle>
          <a:p>
            <a:r>
              <a:rPr lang="en-US"/>
              <a:t>Click to edit Master title style</a:t>
            </a:r>
          </a:p>
        </p:txBody>
      </p:sp>
      <p:sp>
        <p:nvSpPr>
          <p:cNvPr id="3" name="Picture Placeholder 2"/>
          <p:cNvSpPr>
            <a:spLocks noGrp="1"/>
          </p:cNvSpPr>
          <p:nvPr>
            <p:ph type="pic" idx="1"/>
          </p:nvPr>
        </p:nvSpPr>
        <p:spPr>
          <a:xfrm>
            <a:off x="8602663" y="2941638"/>
            <a:ext cx="26335038" cy="19750088"/>
          </a:xfrm>
        </p:spPr>
        <p:txBody>
          <a:bodyPr/>
          <a:lstStyle>
            <a:defPPr>
              <a:defRPr kern="1200" smtId="4294967295"/>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602663" y="25763538"/>
            <a:ext cx="26335038" cy="3862387"/>
          </a:xfr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dirty="0"/>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dirty="0"/>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700A3960-9A0E-4A4A-BE72-10B88343DD28}" type="slidenum">
              <a:rPr lang="en-US"/>
              <a:pPr>
                <a:defRPr/>
              </a:pPr>
              <a:t>‹#›</a:t>
            </a:fld>
            <a:endParaRPr lang="en-US" dirty="0"/>
          </a:p>
        </p:txBody>
      </p:sp>
    </p:spTree>
    <p:extLst>
      <p:ext uri="{BB962C8B-B14F-4D97-AF65-F5344CB8AC3E}">
        <p14:creationId xmlns:p14="http://schemas.microsoft.com/office/powerpoint/2010/main" val="25863028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0207" tIns="235104" rIns="470207" bIns="235104" anchor="ctr" anchorCtr="0" compatLnSpc="1">
            <a:prstTxWarp prst="textNoShape">
              <a:avLst/>
            </a:prstTxWarp>
          </a:bodyPr>
          <a:lstStyle>
            <a:defPPr>
              <a:defRPr kern="1200" smtId="4294967295"/>
            </a:defPPr>
          </a:lstStyle>
          <a:p>
            <a:pPr lvl="0"/>
            <a:r>
              <a:rPr lang="en-US"/>
              <a:t>Click to edit Master title style</a:t>
            </a:r>
          </a:p>
        </p:txBody>
      </p:sp>
      <p:sp>
        <p:nvSpPr>
          <p:cNvPr id="1027" name="Rectangle 3"/>
          <p:cNvSpPr>
            <a:spLocks noGrp="1" noChangeArrowheads="1"/>
          </p:cNvSpPr>
          <p:nvPr>
            <p:ph type="body" idx="1"/>
          </p:nvPr>
        </p:nvSpPr>
        <p:spPr bwMode="auto">
          <a:xfrm>
            <a:off x="2193925" y="7680325"/>
            <a:ext cx="39503350" cy="2172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0207" tIns="235104" rIns="470207" bIns="235104" anchor="t" anchorCtr="0" compatLnSpc="1">
            <a:prstTxWarp prst="textNoShape">
              <a:avLst/>
            </a:prstTxWarp>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93925" y="29978350"/>
            <a:ext cx="10242550" cy="2286000"/>
          </a:xfrm>
          <a:prstGeom prst="rect">
            <a:avLst/>
          </a:prstGeom>
          <a:noFill/>
          <a:ln>
            <a:noFill/>
          </a:ln>
          <a:extLst/>
        </p:spPr>
        <p:txBody>
          <a:bodyPr vert="horz" wrap="square" lIns="470207" tIns="235104" rIns="470207" bIns="235104" anchor="t" anchorCtr="0" compatLnSpc="1">
            <a:prstTxWarp prst="textNoShape">
              <a:avLst/>
            </a:prstTxWarp>
          </a:bodyPr>
          <a:lstStyle>
            <a:defPPr>
              <a:defRPr kern="1200" smtId="4294967295"/>
            </a:defPPr>
            <a:lvl1pPr>
              <a:defRPr sz="7100" smtClean="0"/>
            </a:lvl1pPr>
          </a:lstStyle>
          <a:p>
            <a:pPr>
              <a:defRPr/>
            </a:pPr>
            <a:endParaRPr lang="en-US" dirty="0"/>
          </a:p>
        </p:txBody>
      </p:sp>
      <p:sp>
        <p:nvSpPr>
          <p:cNvPr id="1029" name="Rectangle 5"/>
          <p:cNvSpPr>
            <a:spLocks noGrp="1" noChangeArrowheads="1"/>
          </p:cNvSpPr>
          <p:nvPr>
            <p:ph type="ftr" sz="quarter" idx="3"/>
          </p:nvPr>
        </p:nvSpPr>
        <p:spPr bwMode="auto">
          <a:xfrm>
            <a:off x="14995525" y="29978350"/>
            <a:ext cx="13900150" cy="2286000"/>
          </a:xfrm>
          <a:prstGeom prst="rect">
            <a:avLst/>
          </a:prstGeom>
          <a:noFill/>
          <a:ln>
            <a:noFill/>
          </a:ln>
          <a:extLst/>
        </p:spPr>
        <p:txBody>
          <a:bodyPr vert="horz" wrap="square" lIns="470207" tIns="235104" rIns="470207" bIns="235104" anchor="t" anchorCtr="0" compatLnSpc="1">
            <a:prstTxWarp prst="textNoShape">
              <a:avLst/>
            </a:prstTxWarp>
          </a:bodyPr>
          <a:lstStyle>
            <a:defPPr>
              <a:defRPr kern="1200" smtId="4294967295"/>
            </a:defPPr>
            <a:lvl1pPr algn="ctr">
              <a:defRPr sz="7100" smtClean="0"/>
            </a:lvl1pPr>
          </a:lstStyle>
          <a:p>
            <a:pPr>
              <a:defRPr/>
            </a:pPr>
            <a:endParaRPr lang="en-US" dirty="0"/>
          </a:p>
        </p:txBody>
      </p:sp>
      <p:sp>
        <p:nvSpPr>
          <p:cNvPr id="1030" name="Rectangle 6"/>
          <p:cNvSpPr>
            <a:spLocks noGrp="1" noChangeArrowheads="1"/>
          </p:cNvSpPr>
          <p:nvPr>
            <p:ph type="sldNum" sz="quarter" idx="4"/>
          </p:nvPr>
        </p:nvSpPr>
        <p:spPr bwMode="auto">
          <a:xfrm>
            <a:off x="31454725" y="29978350"/>
            <a:ext cx="10242550" cy="2286000"/>
          </a:xfrm>
          <a:prstGeom prst="rect">
            <a:avLst/>
          </a:prstGeom>
          <a:noFill/>
          <a:ln>
            <a:noFill/>
          </a:ln>
          <a:extLst/>
        </p:spPr>
        <p:txBody>
          <a:bodyPr vert="horz" wrap="square" lIns="470207" tIns="235104" rIns="470207" bIns="235104" anchor="t" anchorCtr="0" compatLnSpc="1">
            <a:prstTxWarp prst="textNoShape">
              <a:avLst/>
            </a:prstTxWarp>
          </a:bodyPr>
          <a:lstStyle>
            <a:defPPr>
              <a:defRPr kern="1200" smtId="4294967295"/>
            </a:defPPr>
            <a:lvl1pPr algn="r">
              <a:defRPr sz="7100" smtClean="0"/>
            </a:lvl1pPr>
          </a:lstStyle>
          <a:p>
            <a:pPr>
              <a:defRPr/>
            </a:pPr>
            <a:fld id="{2839560C-692A-406E-AC47-35009443A5A0}" type="slidenum">
              <a:rPr lang="en-US"/>
              <a:pPr>
                <a:defRPr/>
              </a:pPr>
              <a:t>‹#›</a:t>
            </a:fld>
            <a:endParaRPr lang="en-US" dirty="0"/>
          </a:p>
        </p:txBody>
      </p:sp>
      <p:pic>
        <p:nvPicPr>
          <p:cNvPr id="1031" name="New picture"/>
          <p:cNvPicPr/>
          <p:nvPr/>
        </p:nvPicPr>
        <p:blipFill>
          <a:blip r:embed="rId15"/>
          <a:stretch>
            <a:fillRect/>
          </a:stretch>
        </p:blipFill>
        <p:spPr>
          <a:xfrm rot="16200000">
            <a:off x="-11506200" y="16459200"/>
            <a:ext cx="14274800" cy="4368800"/>
          </a:xfrm>
          <a:prstGeom prst="rect">
            <a:avLst/>
          </a:prstGeom>
        </p:spPr>
      </p:pic>
      <p:pic>
        <p:nvPicPr>
          <p:cNvPr id="1032" name="New picture"/>
          <p:cNvPicPr/>
          <p:nvPr/>
        </p:nvPicPr>
        <p:blipFill>
          <a:blip r:embed="rId15"/>
          <a:stretch>
            <a:fillRect/>
          </a:stretch>
        </p:blipFill>
        <p:spPr>
          <a:xfrm rot="5400000">
            <a:off x="41122600" y="16459200"/>
            <a:ext cx="14274800" cy="4368800"/>
          </a:xfrm>
          <a:prstGeom prst="rect">
            <a:avLst/>
          </a:prstGeom>
        </p:spPr>
      </p:pic>
      <p:pic>
        <p:nvPicPr>
          <p:cNvPr id="1033" name="New picture"/>
          <p:cNvPicPr/>
          <p:nvPr/>
        </p:nvPicPr>
        <p:blipFill>
          <a:blip r:embed="rId16"/>
          <a:stretch>
            <a:fillRect/>
          </a:stretch>
        </p:blipFill>
        <p:spPr>
          <a:xfrm>
            <a:off x="6959600" y="33426400"/>
            <a:ext cx="29972000" cy="1549400"/>
          </a:xfrm>
          <a:prstGeom prst="rect">
            <a:avLst/>
          </a:prstGeom>
        </p:spPr>
      </p:pic>
      <p:sp>
        <p:nvSpPr>
          <p:cNvPr id="1034" name="New shape"/>
          <p:cNvSpPr/>
          <p:nvPr/>
        </p:nvSpPr>
        <p:spPr>
          <a:xfrm>
            <a:off x="695960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880" dirty="0" smtId="4294967295">
                <a:solidFill>
                  <a:srgbClr val="808080"/>
                </a:solidFill>
              </a:rPr>
              <a:t>Template ID: philosophicalseafoam  Size: 48x36</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defPPr>
        <a:defRPr kern="1200" smtId="4294967295"/>
      </a:defPPr>
      <a:lvl1pPr algn="ctr" defTabSz="4703763" rtl="0" eaLnBrk="0" fontAlgn="base" hangingPunct="0">
        <a:spcBef>
          <a:spcPct val="0"/>
        </a:spcBef>
        <a:spcAft>
          <a:spcPct val="0"/>
        </a:spcAft>
        <a:defRPr sz="22700">
          <a:solidFill>
            <a:schemeClr val="tx2"/>
          </a:solidFill>
          <a:latin typeface="+mj-lt"/>
          <a:ea typeface="+mj-ea"/>
          <a:cs typeface="+mj-cs"/>
        </a:defRPr>
      </a:lvl1pPr>
      <a:lvl2pPr algn="ctr" defTabSz="4703763" rtl="0" eaLnBrk="0" fontAlgn="base" hangingPunct="0">
        <a:spcBef>
          <a:spcPct val="0"/>
        </a:spcBef>
        <a:spcAft>
          <a:spcPct val="0"/>
        </a:spcAft>
        <a:defRPr sz="22700">
          <a:solidFill>
            <a:schemeClr val="tx2"/>
          </a:solidFill>
          <a:latin typeface="Arial"/>
        </a:defRPr>
      </a:lvl2pPr>
      <a:lvl3pPr algn="ctr" defTabSz="4703763" rtl="0" eaLnBrk="0" fontAlgn="base" hangingPunct="0">
        <a:spcBef>
          <a:spcPct val="0"/>
        </a:spcBef>
        <a:spcAft>
          <a:spcPct val="0"/>
        </a:spcAft>
        <a:defRPr sz="22700">
          <a:solidFill>
            <a:schemeClr val="tx2"/>
          </a:solidFill>
          <a:latin typeface="Arial"/>
        </a:defRPr>
      </a:lvl3pPr>
      <a:lvl4pPr algn="ctr" defTabSz="4703763" rtl="0" eaLnBrk="0" fontAlgn="base" hangingPunct="0">
        <a:spcBef>
          <a:spcPct val="0"/>
        </a:spcBef>
        <a:spcAft>
          <a:spcPct val="0"/>
        </a:spcAft>
        <a:defRPr sz="22700">
          <a:solidFill>
            <a:schemeClr val="tx2"/>
          </a:solidFill>
          <a:latin typeface="Arial"/>
        </a:defRPr>
      </a:lvl4pPr>
      <a:lvl5pPr algn="ctr" defTabSz="4703763" rtl="0" eaLnBrk="0" fontAlgn="base" hangingPunct="0">
        <a:spcBef>
          <a:spcPct val="0"/>
        </a:spcBef>
        <a:spcAft>
          <a:spcPct val="0"/>
        </a:spcAft>
        <a:defRPr sz="22700">
          <a:solidFill>
            <a:schemeClr val="tx2"/>
          </a:solidFill>
          <a:latin typeface="Arial"/>
        </a:defRPr>
      </a:lvl5pPr>
      <a:lvl6pPr marL="457200" algn="ctr" defTabSz="4703763" rtl="0" fontAlgn="base">
        <a:spcBef>
          <a:spcPct val="0"/>
        </a:spcBef>
        <a:spcAft>
          <a:spcPct val="0"/>
        </a:spcAft>
        <a:defRPr sz="22700">
          <a:solidFill>
            <a:schemeClr val="tx2"/>
          </a:solidFill>
          <a:latin typeface="Arial"/>
        </a:defRPr>
      </a:lvl6pPr>
      <a:lvl7pPr marL="914400" algn="ctr" defTabSz="4703763" rtl="0" fontAlgn="base">
        <a:spcBef>
          <a:spcPct val="0"/>
        </a:spcBef>
        <a:spcAft>
          <a:spcPct val="0"/>
        </a:spcAft>
        <a:defRPr sz="22700">
          <a:solidFill>
            <a:schemeClr val="tx2"/>
          </a:solidFill>
          <a:latin typeface="Arial"/>
        </a:defRPr>
      </a:lvl7pPr>
      <a:lvl8pPr marL="1371600" algn="ctr" defTabSz="4703763" rtl="0" fontAlgn="base">
        <a:spcBef>
          <a:spcPct val="0"/>
        </a:spcBef>
        <a:spcAft>
          <a:spcPct val="0"/>
        </a:spcAft>
        <a:defRPr sz="22700">
          <a:solidFill>
            <a:schemeClr val="tx2"/>
          </a:solidFill>
          <a:latin typeface="Arial"/>
        </a:defRPr>
      </a:lvl8pPr>
      <a:lvl9pPr marL="1828800" algn="ctr" defTabSz="4703763" rtl="0" fontAlgn="base">
        <a:spcBef>
          <a:spcPct val="0"/>
        </a:spcBef>
        <a:spcAft>
          <a:spcPct val="0"/>
        </a:spcAft>
        <a:defRPr sz="22700">
          <a:solidFill>
            <a:schemeClr val="tx2"/>
          </a:solidFill>
          <a:latin typeface="Arial"/>
        </a:defRPr>
      </a:lvl9pPr>
    </p:titleStyle>
    <p:bodyStyle>
      <a:defPPr>
        <a:defRPr kern="1200" smtId="4294967295"/>
      </a:defPPr>
      <a:lvl1pPr marL="1762125" indent="-1762125" algn="l" defTabSz="4703763" rtl="0" eaLnBrk="0" fontAlgn="base" hangingPunct="0">
        <a:spcBef>
          <a:spcPct val="20000"/>
        </a:spcBef>
        <a:spcAft>
          <a:spcPct val="0"/>
        </a:spcAft>
        <a:buChar char="•"/>
        <a:defRPr sz="16500">
          <a:solidFill>
            <a:schemeClr val="tx1"/>
          </a:solidFill>
          <a:latin typeface="+mn-lt"/>
          <a:ea typeface="+mn-ea"/>
          <a:cs typeface="+mn-cs"/>
        </a:defRPr>
      </a:lvl1pPr>
      <a:lvl2pPr marL="3822700" indent="-1471613" algn="l" defTabSz="4703763" rtl="0" eaLnBrk="0" fontAlgn="base" hangingPunct="0">
        <a:spcBef>
          <a:spcPct val="20000"/>
        </a:spcBef>
        <a:spcAft>
          <a:spcPct val="0"/>
        </a:spcAft>
        <a:buChar char="–"/>
        <a:defRPr sz="14400">
          <a:solidFill>
            <a:schemeClr val="tx1"/>
          </a:solidFill>
          <a:latin typeface="+mn-lt"/>
        </a:defRPr>
      </a:lvl2pPr>
      <a:lvl3pPr marL="5875338" indent="-1171575" algn="l" defTabSz="4703763" rtl="0" eaLnBrk="0" fontAlgn="base" hangingPunct="0">
        <a:spcBef>
          <a:spcPct val="20000"/>
        </a:spcBef>
        <a:spcAft>
          <a:spcPct val="0"/>
        </a:spcAft>
        <a:buChar char="•"/>
        <a:defRPr sz="12400">
          <a:solidFill>
            <a:schemeClr val="tx1"/>
          </a:solidFill>
          <a:latin typeface="+mn-lt"/>
        </a:defRPr>
      </a:lvl3pPr>
      <a:lvl4pPr marL="8228013" indent="-1173163" algn="l" defTabSz="4703763" rtl="0" eaLnBrk="0" fontAlgn="base" hangingPunct="0">
        <a:spcBef>
          <a:spcPct val="20000"/>
        </a:spcBef>
        <a:spcAft>
          <a:spcPct val="0"/>
        </a:spcAft>
        <a:buChar char="–"/>
        <a:defRPr sz="10300">
          <a:solidFill>
            <a:schemeClr val="tx1"/>
          </a:solidFill>
          <a:latin typeface="+mn-lt"/>
        </a:defRPr>
      </a:lvl4pPr>
      <a:lvl5pPr marL="10582275" indent="-1176338" algn="l" defTabSz="4703763" rtl="0" eaLnBrk="0" fontAlgn="base" hangingPunct="0">
        <a:spcBef>
          <a:spcPct val="20000"/>
        </a:spcBef>
        <a:spcAft>
          <a:spcPct val="0"/>
        </a:spcAft>
        <a:buChar char="»"/>
        <a:defRPr sz="10300">
          <a:solidFill>
            <a:schemeClr val="tx1"/>
          </a:solidFill>
          <a:latin typeface="+mn-lt"/>
        </a:defRPr>
      </a:lvl5pPr>
      <a:lvl6pPr marL="11039475" indent="-1176338" algn="l" defTabSz="4703763" rtl="0" fontAlgn="base">
        <a:spcBef>
          <a:spcPct val="20000"/>
        </a:spcBef>
        <a:spcAft>
          <a:spcPct val="0"/>
        </a:spcAft>
        <a:buChar char="»"/>
        <a:defRPr sz="10300">
          <a:solidFill>
            <a:schemeClr val="tx1"/>
          </a:solidFill>
          <a:latin typeface="+mn-lt"/>
        </a:defRPr>
      </a:lvl6pPr>
      <a:lvl7pPr marL="11496675" indent="-1176338" algn="l" defTabSz="4703763" rtl="0" fontAlgn="base">
        <a:spcBef>
          <a:spcPct val="20000"/>
        </a:spcBef>
        <a:spcAft>
          <a:spcPct val="0"/>
        </a:spcAft>
        <a:buChar char="»"/>
        <a:defRPr sz="10300">
          <a:solidFill>
            <a:schemeClr val="tx1"/>
          </a:solidFill>
          <a:latin typeface="+mn-lt"/>
        </a:defRPr>
      </a:lvl7pPr>
      <a:lvl8pPr marL="11953875" indent="-1176338" algn="l" defTabSz="4703763" rtl="0" fontAlgn="base">
        <a:spcBef>
          <a:spcPct val="20000"/>
        </a:spcBef>
        <a:spcAft>
          <a:spcPct val="0"/>
        </a:spcAft>
        <a:buChar char="»"/>
        <a:defRPr sz="10300">
          <a:solidFill>
            <a:schemeClr val="tx1"/>
          </a:solidFill>
          <a:latin typeface="+mn-lt"/>
        </a:defRPr>
      </a:lvl8pPr>
      <a:lvl9pPr marL="12411075" indent="-1176338" algn="l" defTabSz="4703763" rtl="0" fontAlgn="base">
        <a:spcBef>
          <a:spcPct val="20000"/>
        </a:spcBef>
        <a:spcAft>
          <a:spcPct val="0"/>
        </a:spcAft>
        <a:buChar char="»"/>
        <a:defRPr sz="103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hyperlink" Target="https://www.nejm.org/doi/full/10.1056/NEJMms2004740" TargetMode="External"/><Relationship Id="rId12" Type="http://schemas.openxmlformats.org/officeDocument/2006/relationships/image" Target="../media/image7.e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census.gov/quickfacts/fact/table/US/IPE120217" TargetMode="External"/><Relationship Id="rId11" Type="http://schemas.openxmlformats.org/officeDocument/2006/relationships/image" Target="../media/image6.emf"/><Relationship Id="rId5" Type="http://schemas.openxmlformats.org/officeDocument/2006/relationships/hyperlink" Target="https://www.ncbi.nlm.nih.gov/pubmed/15490546" TargetMode="External"/><Relationship Id="rId10" Type="http://schemas.openxmlformats.org/officeDocument/2006/relationships/image" Target="../media/image5.emf"/><Relationship Id="rId4" Type="http://schemas.openxmlformats.org/officeDocument/2006/relationships/notesSlide" Target="../notesSlides/notesSlide1.xml"/><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3.xml"/><Relationship Id="rId7" Type="http://schemas.openxmlformats.org/officeDocument/2006/relationships/image" Target="../media/image2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hyperlink" Target="https://www.nejm.org/doi/full/10.1056/NEJMms2004740" TargetMode="External"/><Relationship Id="rId12" Type="http://schemas.openxmlformats.org/officeDocument/2006/relationships/image" Target="../media/image7.em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census.gov/quickfacts/fact/table/US/IPE120217" TargetMode="External"/><Relationship Id="rId11" Type="http://schemas.openxmlformats.org/officeDocument/2006/relationships/image" Target="../media/image6.emf"/><Relationship Id="rId5" Type="http://schemas.openxmlformats.org/officeDocument/2006/relationships/hyperlink" Target="https://www.ncbi.nlm.nih.gov/pubmed/15490546" TargetMode="External"/><Relationship Id="rId10" Type="http://schemas.openxmlformats.org/officeDocument/2006/relationships/image" Target="../media/image5.emf"/><Relationship Id="rId4" Type="http://schemas.openxmlformats.org/officeDocument/2006/relationships/notesSlide" Target="../notesSlides/notesSlide7.xml"/><Relationship Id="rId9" Type="http://schemas.openxmlformats.org/officeDocument/2006/relationships/image" Target="../media/image4.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5D5CD"/>
        </a:solidFill>
        <a:effectLst/>
      </p:bgPr>
    </p:bg>
    <p:spTree>
      <p:nvGrpSpPr>
        <p:cNvPr id="1" name=""/>
        <p:cNvGrpSpPr/>
        <p:nvPr/>
      </p:nvGrpSpPr>
      <p:grpSpPr>
        <a:xfrm>
          <a:off x="0" y="0"/>
          <a:ext cx="0" cy="0"/>
          <a:chOff x="0" y="0"/>
          <a:chExt cx="0" cy="0"/>
        </a:xfrm>
      </p:grpSpPr>
      <p:sp>
        <p:nvSpPr>
          <p:cNvPr id="36" name="Rectangle 13"/>
          <p:cNvSpPr txBox="1">
            <a:spLocks noChangeArrowheads="1"/>
          </p:cNvSpPr>
          <p:nvPr/>
        </p:nvSpPr>
        <p:spPr bwMode="auto">
          <a:xfrm>
            <a:off x="0" y="156595"/>
            <a:ext cx="43893659" cy="6168557"/>
          </a:xfrm>
          <a:prstGeom prst="rect">
            <a:avLst/>
          </a:prstGeom>
          <a:solidFill>
            <a:srgbClr val="028260"/>
          </a:solidFill>
          <a:ln w="60325" cap="flat">
            <a:noFill/>
            <a:miter lim="800000"/>
          </a:ln>
        </p:spPr>
        <p:txBody>
          <a:bodyPr vert="horz" wrap="square" lIns="376203" tIns="188102" rIns="376203" bIns="188102" anchor="ctr" anchorCtr="0" compatLnSpc="1">
            <a:prstTxWarp prst="textNoShape">
              <a:avLst/>
            </a:prstTxWarp>
          </a:bodyPr>
          <a:lstStyle>
            <a:defPPr>
              <a:defRPr kern="1200" smtId="4294967295"/>
            </a:defPPr>
            <a:lvl1pPr algn="ctr" defTabSz="3762375" rtl="0" eaLnBrk="0" fontAlgn="base" hangingPunct="0">
              <a:spcBef>
                <a:spcPct val="0"/>
              </a:spcBef>
              <a:spcAft>
                <a:spcPct val="0"/>
              </a:spcAft>
              <a:defRPr sz="18200">
                <a:solidFill>
                  <a:schemeClr val="tx2"/>
                </a:solidFill>
                <a:latin typeface="+mj-lt"/>
                <a:ea typeface="+mj-ea"/>
                <a:cs typeface="+mj-cs"/>
              </a:defRPr>
            </a:lvl1pPr>
            <a:lvl2pPr algn="ctr" defTabSz="3762375" rtl="0" eaLnBrk="0" fontAlgn="base" hangingPunct="0">
              <a:spcBef>
                <a:spcPct val="0"/>
              </a:spcBef>
              <a:spcAft>
                <a:spcPct val="0"/>
              </a:spcAft>
              <a:defRPr sz="18200">
                <a:solidFill>
                  <a:schemeClr val="tx2"/>
                </a:solidFill>
                <a:latin typeface="Arial"/>
              </a:defRPr>
            </a:lvl2pPr>
            <a:lvl3pPr algn="ctr" defTabSz="3762375" rtl="0" eaLnBrk="0" fontAlgn="base" hangingPunct="0">
              <a:spcBef>
                <a:spcPct val="0"/>
              </a:spcBef>
              <a:spcAft>
                <a:spcPct val="0"/>
              </a:spcAft>
              <a:defRPr sz="18200">
                <a:solidFill>
                  <a:schemeClr val="tx2"/>
                </a:solidFill>
                <a:latin typeface="Arial"/>
              </a:defRPr>
            </a:lvl3pPr>
            <a:lvl4pPr algn="ctr" defTabSz="3762375" rtl="0" eaLnBrk="0" fontAlgn="base" hangingPunct="0">
              <a:spcBef>
                <a:spcPct val="0"/>
              </a:spcBef>
              <a:spcAft>
                <a:spcPct val="0"/>
              </a:spcAft>
              <a:defRPr sz="18200">
                <a:solidFill>
                  <a:schemeClr val="tx2"/>
                </a:solidFill>
                <a:latin typeface="Arial"/>
              </a:defRPr>
            </a:lvl4pPr>
            <a:lvl5pPr algn="ctr" defTabSz="3762375" rtl="0" eaLnBrk="0" fontAlgn="base" hangingPunct="0">
              <a:spcBef>
                <a:spcPct val="0"/>
              </a:spcBef>
              <a:spcAft>
                <a:spcPct val="0"/>
              </a:spcAft>
              <a:defRPr sz="18200">
                <a:solidFill>
                  <a:schemeClr val="tx2"/>
                </a:solidFill>
                <a:latin typeface="Arial"/>
              </a:defRPr>
            </a:lvl5pPr>
            <a:lvl6pPr marL="457200" algn="ctr" defTabSz="3762375" rtl="0" fontAlgn="base">
              <a:spcBef>
                <a:spcPct val="0"/>
              </a:spcBef>
              <a:spcAft>
                <a:spcPct val="0"/>
              </a:spcAft>
              <a:defRPr sz="18200">
                <a:solidFill>
                  <a:schemeClr val="tx2"/>
                </a:solidFill>
                <a:latin typeface="Arial"/>
              </a:defRPr>
            </a:lvl6pPr>
            <a:lvl7pPr marL="914400" algn="ctr" defTabSz="3762375" rtl="0" fontAlgn="base">
              <a:spcBef>
                <a:spcPct val="0"/>
              </a:spcBef>
              <a:spcAft>
                <a:spcPct val="0"/>
              </a:spcAft>
              <a:defRPr sz="18200">
                <a:solidFill>
                  <a:schemeClr val="tx2"/>
                </a:solidFill>
                <a:latin typeface="Arial"/>
              </a:defRPr>
            </a:lvl7pPr>
            <a:lvl8pPr marL="1371600" algn="ctr" defTabSz="3762375" rtl="0" fontAlgn="base">
              <a:spcBef>
                <a:spcPct val="0"/>
              </a:spcBef>
              <a:spcAft>
                <a:spcPct val="0"/>
              </a:spcAft>
              <a:defRPr sz="18200">
                <a:solidFill>
                  <a:schemeClr val="tx2"/>
                </a:solidFill>
                <a:latin typeface="Arial"/>
              </a:defRPr>
            </a:lvl8pPr>
            <a:lvl9pPr marL="1828800" algn="ctr" defTabSz="3762375" rtl="0" fontAlgn="base">
              <a:spcBef>
                <a:spcPct val="0"/>
              </a:spcBef>
              <a:spcAft>
                <a:spcPct val="0"/>
              </a:spcAft>
              <a:defRPr sz="18200">
                <a:solidFill>
                  <a:schemeClr val="tx2"/>
                </a:solidFill>
                <a:latin typeface="Arial"/>
              </a:defRPr>
            </a:lvl9pPr>
          </a:lstStyle>
          <a:p>
            <a:pPr eaLnBrk="1" hangingPunct="1"/>
            <a:endParaRPr lang="en-US" sz="4800" i="1" dirty="0">
              <a:solidFill>
                <a:schemeClr val="bg1"/>
              </a:solidFill>
              <a:latin typeface="Lucida Grande" pitchFamily="2" charset="0"/>
            </a:endParaRPr>
          </a:p>
        </p:txBody>
      </p:sp>
      <p:sp>
        <p:nvSpPr>
          <p:cNvPr id="60" name="Title 11">
            <a:extLst>
              <a:ext uri="{FF2B5EF4-FFF2-40B4-BE49-F238E27FC236}">
                <a16:creationId xmlns:a16="http://schemas.microsoft.com/office/drawing/2014/main" id="{EE7A5C51-35F0-4B71-992D-43D344D16C04}"/>
              </a:ext>
            </a:extLst>
          </p:cNvPr>
          <p:cNvSpPr txBox="1"/>
          <p:nvPr/>
        </p:nvSpPr>
        <p:spPr>
          <a:xfrm>
            <a:off x="1371600" y="533400"/>
            <a:ext cx="41148000" cy="3561997"/>
          </a:xfrm>
          <a:prstGeom prst="rect">
            <a:avLst/>
          </a:prstGeom>
        </p:spPr>
        <p:txBody>
          <a:bodyPr lIns="128016" tIns="64008" rIns="128016" bIns="64008"/>
          <a:ls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a:lstStyle>
          <a:p>
            <a:pPr algn="ctr"/>
            <a:r>
              <a:rPr lang="en-US" sz="9600" b="1" dirty="0">
                <a:solidFill>
                  <a:schemeClr val="bg1"/>
                </a:solidFill>
                <a:latin typeface="Amaranth"/>
              </a:rPr>
              <a:t>Implicit Bias in Step 1 Practice Question Banks</a:t>
            </a:r>
            <a:endParaRPr lang="en-US" sz="9600" dirty="0">
              <a:solidFill>
                <a:schemeClr val="bg1"/>
              </a:solidFill>
              <a:latin typeface="Amaranth"/>
            </a:endParaRPr>
          </a:p>
        </p:txBody>
      </p:sp>
      <p:sp>
        <p:nvSpPr>
          <p:cNvPr id="61" name="Text Placeholder 16">
            <a:extLst>
              <a:ext uri="{FF2B5EF4-FFF2-40B4-BE49-F238E27FC236}">
                <a16:creationId xmlns:a16="http://schemas.microsoft.com/office/drawing/2014/main" id="{1F3AA395-C058-4F87-B3A3-A8A8BC543EF9}"/>
              </a:ext>
            </a:extLst>
          </p:cNvPr>
          <p:cNvSpPr txBox="1"/>
          <p:nvPr/>
        </p:nvSpPr>
        <p:spPr>
          <a:xfrm>
            <a:off x="888080" y="2895600"/>
            <a:ext cx="41148000" cy="2960811"/>
          </a:xfrm>
          <a:prstGeom prst="rect">
            <a:avLst/>
          </a:prstGeom>
        </p:spPr>
        <p:txBody>
          <a:bodyPr lIns="128016" tIns="64008" rIns="128016" bIns="64008">
            <a:spAutoFit/>
          </a:bodyPr>
          <a:ls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a:lstStyle>
          <a:p>
            <a:pPr algn="ctr"/>
            <a:r>
              <a:rPr lang="en-US" sz="5600" smtClean="0">
                <a:solidFill>
                  <a:schemeClr val="bg1"/>
                </a:solidFill>
                <a:latin typeface="Amaranth"/>
              </a:rPr>
              <a:t>Paul </a:t>
            </a:r>
            <a:r>
              <a:rPr lang="en-US" sz="5600" dirty="0" smtClean="0">
                <a:solidFill>
                  <a:schemeClr val="bg1"/>
                </a:solidFill>
                <a:latin typeface="Amaranth"/>
              </a:rPr>
              <a:t>Kent,</a:t>
            </a:r>
            <a:r>
              <a:rPr lang="en-US" sz="2400" i="1" baseline="30000" dirty="0" smtClean="0">
                <a:solidFill>
                  <a:schemeClr val="bg1"/>
                </a:solidFill>
              </a:rPr>
              <a:t> </a:t>
            </a:r>
            <a:r>
              <a:rPr lang="en-US" sz="5600" dirty="0" smtClean="0">
                <a:solidFill>
                  <a:schemeClr val="bg1"/>
                </a:solidFill>
                <a:latin typeface="Amaranth"/>
              </a:rPr>
              <a:t>MD</a:t>
            </a:r>
            <a:r>
              <a:rPr lang="en-US" sz="5600" baseline="30000" dirty="0" smtClean="0">
                <a:solidFill>
                  <a:schemeClr val="bg1"/>
                </a:solidFill>
                <a:latin typeface="Amaranth"/>
              </a:rPr>
              <a:t>1</a:t>
            </a:r>
            <a:r>
              <a:rPr lang="en-US" sz="5600" dirty="0" smtClean="0">
                <a:solidFill>
                  <a:schemeClr val="bg1"/>
                </a:solidFill>
                <a:latin typeface="Amaranth"/>
              </a:rPr>
              <a:t>, </a:t>
            </a:r>
            <a:r>
              <a:rPr lang="en-US" sz="5600" dirty="0" err="1" smtClean="0">
                <a:solidFill>
                  <a:schemeClr val="bg1"/>
                </a:solidFill>
                <a:latin typeface="Amaranth"/>
              </a:rPr>
              <a:t>Asantewaa</a:t>
            </a:r>
            <a:r>
              <a:rPr lang="en-US" sz="5600" dirty="0" smtClean="0">
                <a:solidFill>
                  <a:schemeClr val="bg1"/>
                </a:solidFill>
                <a:latin typeface="Amaranth"/>
              </a:rPr>
              <a:t> Ture, MD</a:t>
            </a:r>
            <a:r>
              <a:rPr lang="en-US" sz="5600" baseline="30000" dirty="0" smtClean="0">
                <a:solidFill>
                  <a:schemeClr val="bg1"/>
                </a:solidFill>
                <a:latin typeface="Amaranth"/>
              </a:rPr>
              <a:t>2</a:t>
            </a:r>
            <a:r>
              <a:rPr lang="en-US" sz="5600" dirty="0" smtClean="0">
                <a:solidFill>
                  <a:schemeClr val="bg1"/>
                </a:solidFill>
                <a:latin typeface="Amaranth"/>
              </a:rPr>
              <a:t>, Jeremy Chapman, MD</a:t>
            </a:r>
            <a:r>
              <a:rPr lang="en-US" sz="5600" baseline="30000" dirty="0" smtClean="0">
                <a:solidFill>
                  <a:schemeClr val="bg1"/>
                </a:solidFill>
                <a:latin typeface="Amaranth"/>
              </a:rPr>
              <a:t>3</a:t>
            </a:r>
            <a:r>
              <a:rPr lang="en-US" sz="5600" dirty="0" smtClean="0">
                <a:solidFill>
                  <a:schemeClr val="bg1"/>
                </a:solidFill>
                <a:latin typeface="Amaranth"/>
              </a:rPr>
              <a:t>, and James Gerhart, PhD</a:t>
            </a:r>
            <a:r>
              <a:rPr lang="en-US" sz="5600" baseline="30000" dirty="0" smtClean="0">
                <a:solidFill>
                  <a:schemeClr val="bg1"/>
                </a:solidFill>
                <a:latin typeface="Amaranth"/>
              </a:rPr>
              <a:t>4</a:t>
            </a:r>
            <a:endParaRPr lang="en-US" sz="3200" i="1" baseline="30000" dirty="0" smtClean="0">
              <a:solidFill>
                <a:schemeClr val="bg1"/>
              </a:solidFill>
            </a:endParaRPr>
          </a:p>
          <a:p>
            <a:pPr algn="r"/>
            <a:r>
              <a:rPr lang="en-US" sz="3200" i="1" baseline="30000" dirty="0" smtClean="0">
                <a:solidFill>
                  <a:schemeClr val="bg1"/>
                </a:solidFill>
              </a:rPr>
              <a:t>1</a:t>
            </a:r>
            <a:r>
              <a:rPr lang="en-US" sz="3200" i="1" dirty="0" smtClean="0">
                <a:solidFill>
                  <a:schemeClr val="bg1"/>
                </a:solidFill>
              </a:rPr>
              <a:t>Rush University Medical Center</a:t>
            </a:r>
          </a:p>
          <a:p>
            <a:pPr algn="r"/>
            <a:r>
              <a:rPr lang="en-US" sz="3200" i="1" baseline="30000" dirty="0" smtClean="0">
                <a:solidFill>
                  <a:schemeClr val="bg1"/>
                </a:solidFill>
              </a:rPr>
              <a:t>2</a:t>
            </a:r>
            <a:r>
              <a:rPr lang="en-US" sz="3200" i="1" dirty="0" smtClean="0">
                <a:solidFill>
                  <a:schemeClr val="bg1"/>
                </a:solidFill>
              </a:rPr>
              <a:t>Northwestern </a:t>
            </a:r>
            <a:r>
              <a:rPr lang="en-US" sz="3200" i="1" dirty="0">
                <a:solidFill>
                  <a:schemeClr val="bg1"/>
                </a:solidFill>
              </a:rPr>
              <a:t>Memorial Hospital </a:t>
            </a:r>
            <a:endParaRPr lang="en-US" sz="3200" dirty="0">
              <a:solidFill>
                <a:schemeClr val="bg1"/>
              </a:solidFill>
            </a:endParaRPr>
          </a:p>
          <a:p>
            <a:pPr algn="r"/>
            <a:r>
              <a:rPr lang="en-US" sz="3200" i="1" baseline="30000" dirty="0" smtClean="0">
                <a:solidFill>
                  <a:schemeClr val="bg1"/>
                </a:solidFill>
              </a:rPr>
              <a:t>3</a:t>
            </a:r>
            <a:r>
              <a:rPr lang="en-US" sz="3200" i="1" dirty="0" smtClean="0">
                <a:solidFill>
                  <a:schemeClr val="bg1"/>
                </a:solidFill>
              </a:rPr>
              <a:t>Children’s </a:t>
            </a:r>
            <a:r>
              <a:rPr lang="en-US" sz="3200" i="1" dirty="0">
                <a:solidFill>
                  <a:schemeClr val="bg1"/>
                </a:solidFill>
              </a:rPr>
              <a:t>Hospital of </a:t>
            </a:r>
            <a:r>
              <a:rPr lang="en-US" sz="3200" i="1" dirty="0" smtClean="0">
                <a:solidFill>
                  <a:schemeClr val="bg1"/>
                </a:solidFill>
              </a:rPr>
              <a:t>Wisconsin</a:t>
            </a:r>
            <a:endParaRPr lang="en-US" sz="3200" dirty="0">
              <a:solidFill>
                <a:schemeClr val="bg1"/>
              </a:solidFill>
            </a:endParaRPr>
          </a:p>
          <a:p>
            <a:pPr algn="r"/>
            <a:r>
              <a:rPr lang="en-US" sz="3200" i="1" baseline="30000" dirty="0" smtClean="0">
                <a:solidFill>
                  <a:schemeClr val="bg1"/>
                </a:solidFill>
              </a:rPr>
              <a:t>4</a:t>
            </a:r>
            <a:r>
              <a:rPr lang="en-US" sz="3200" i="1" dirty="0" smtClean="0">
                <a:solidFill>
                  <a:schemeClr val="bg1"/>
                </a:solidFill>
              </a:rPr>
              <a:t>Central </a:t>
            </a:r>
            <a:r>
              <a:rPr lang="en-US" sz="3200" i="1" dirty="0">
                <a:solidFill>
                  <a:schemeClr val="bg1"/>
                </a:solidFill>
              </a:rPr>
              <a:t>Michigan </a:t>
            </a:r>
            <a:r>
              <a:rPr lang="en-US" sz="3200" i="1" dirty="0" smtClean="0">
                <a:solidFill>
                  <a:schemeClr val="bg1"/>
                </a:solidFill>
              </a:rPr>
              <a:t>University</a:t>
            </a:r>
            <a:endParaRPr lang="en-US" sz="5600" dirty="0" smtClean="0">
              <a:solidFill>
                <a:schemeClr val="bg1"/>
              </a:solidFill>
              <a:latin typeface="Amaranth"/>
            </a:endParaRPr>
          </a:p>
        </p:txBody>
      </p:sp>
      <p:sp>
        <p:nvSpPr>
          <p:cNvPr id="41" name="Rectangle 40">
            <a:extLst>
              <a:ext uri="{FF2B5EF4-FFF2-40B4-BE49-F238E27FC236}">
                <a16:creationId xmlns:a16="http://schemas.microsoft.com/office/drawing/2014/main" id="{C24D4BC5-5256-4C2E-B3FB-87EA69B63AF3}"/>
              </a:ext>
            </a:extLst>
          </p:cNvPr>
          <p:cNvSpPr/>
          <p:nvPr/>
        </p:nvSpPr>
        <p:spPr>
          <a:xfrm>
            <a:off x="667088" y="7532428"/>
            <a:ext cx="10058400" cy="13670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45" name="Rectangle 44">
            <a:extLst>
              <a:ext uri="{FF2B5EF4-FFF2-40B4-BE49-F238E27FC236}">
                <a16:creationId xmlns:a16="http://schemas.microsoft.com/office/drawing/2014/main" id="{0F831EE1-8866-4A3E-8CAB-8624A11FF145}"/>
              </a:ext>
            </a:extLst>
          </p:cNvPr>
          <p:cNvSpPr/>
          <p:nvPr/>
        </p:nvSpPr>
        <p:spPr>
          <a:xfrm>
            <a:off x="11506200" y="7529446"/>
            <a:ext cx="10058400" cy="24694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48" name="Rectangle 47">
            <a:extLst>
              <a:ext uri="{FF2B5EF4-FFF2-40B4-BE49-F238E27FC236}">
                <a16:creationId xmlns:a16="http://schemas.microsoft.com/office/drawing/2014/main" id="{D026A6A3-D6D2-4951-8B04-EF51015D25DB}"/>
              </a:ext>
            </a:extLst>
          </p:cNvPr>
          <p:cNvSpPr/>
          <p:nvPr/>
        </p:nvSpPr>
        <p:spPr>
          <a:xfrm>
            <a:off x="22326600" y="7537898"/>
            <a:ext cx="10058400" cy="24694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51" name="Rectangle 50">
            <a:extLst>
              <a:ext uri="{FF2B5EF4-FFF2-40B4-BE49-F238E27FC236}">
                <a16:creationId xmlns:a16="http://schemas.microsoft.com/office/drawing/2014/main" id="{19BFD724-D51D-4DD6-A93A-40ABEA405C90}"/>
              </a:ext>
            </a:extLst>
          </p:cNvPr>
          <p:cNvSpPr/>
          <p:nvPr/>
        </p:nvSpPr>
        <p:spPr>
          <a:xfrm>
            <a:off x="32927373" y="8350408"/>
            <a:ext cx="10287000" cy="15271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54" name="Rectangle 53">
            <a:extLst>
              <a:ext uri="{FF2B5EF4-FFF2-40B4-BE49-F238E27FC236}">
                <a16:creationId xmlns:a16="http://schemas.microsoft.com/office/drawing/2014/main" id="{236036AE-C83F-4AC9-800C-C6574727635F}"/>
              </a:ext>
            </a:extLst>
          </p:cNvPr>
          <p:cNvSpPr/>
          <p:nvPr/>
        </p:nvSpPr>
        <p:spPr>
          <a:xfrm>
            <a:off x="671912" y="22337566"/>
            <a:ext cx="10058400" cy="9870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57" name="Rectangle 56">
            <a:extLst>
              <a:ext uri="{FF2B5EF4-FFF2-40B4-BE49-F238E27FC236}">
                <a16:creationId xmlns:a16="http://schemas.microsoft.com/office/drawing/2014/main" id="{65D5CB20-8752-4D75-A601-0EEB3443D27F}"/>
              </a:ext>
            </a:extLst>
          </p:cNvPr>
          <p:cNvSpPr/>
          <p:nvPr/>
        </p:nvSpPr>
        <p:spPr>
          <a:xfrm>
            <a:off x="32941506" y="24404823"/>
            <a:ext cx="10286999" cy="1631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58" name="TextBox 19">
            <a:extLst>
              <a:ext uri="{FF2B5EF4-FFF2-40B4-BE49-F238E27FC236}">
                <a16:creationId xmlns:a16="http://schemas.microsoft.com/office/drawing/2014/main" id="{B4F3D693-DA0F-454D-94C0-CEAA07C14AE3}"/>
              </a:ext>
            </a:extLst>
          </p:cNvPr>
          <p:cNvSpPr txBox="1">
            <a:spLocks noChangeArrowheads="1"/>
          </p:cNvSpPr>
          <p:nvPr/>
        </p:nvSpPr>
        <p:spPr bwMode="auto">
          <a:xfrm>
            <a:off x="32960031" y="24660783"/>
            <a:ext cx="10093994" cy="132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r>
              <a:rPr lang="en-US" sz="2000" dirty="0">
                <a:effectLst/>
                <a:latin typeface="+mj-lt"/>
              </a:rPr>
              <a:t>We would like to thank </a:t>
            </a:r>
            <a:r>
              <a:rPr lang="en-US" sz="2000" dirty="0" smtClean="0">
                <a:effectLst/>
                <a:latin typeface="+mj-lt"/>
              </a:rPr>
              <a:t>Steven Dvorak, DOD, Robert </a:t>
            </a:r>
            <a:r>
              <a:rPr lang="en-US" sz="2000" dirty="0">
                <a:effectLst/>
                <a:latin typeface="+mj-lt"/>
              </a:rPr>
              <a:t>Trevino, MD, PhD, Berkelee Asare, </a:t>
            </a:r>
            <a:r>
              <a:rPr lang="en-US" sz="2000" dirty="0" smtClean="0">
                <a:effectLst/>
                <a:latin typeface="+mj-lt"/>
              </a:rPr>
              <a:t>Antonio </a:t>
            </a:r>
            <a:r>
              <a:rPr lang="en-US" sz="2000" dirty="0">
                <a:effectLst/>
                <a:latin typeface="+mj-lt"/>
              </a:rPr>
              <a:t>Logan, and Vivek Ashok for </a:t>
            </a:r>
            <a:r>
              <a:rPr lang="en-US" sz="2000" dirty="0" smtClean="0">
                <a:effectLst/>
                <a:latin typeface="+mj-lt"/>
              </a:rPr>
              <a:t>their </a:t>
            </a:r>
            <a:r>
              <a:rPr lang="en-US" sz="2000" dirty="0">
                <a:effectLst/>
                <a:latin typeface="+mj-lt"/>
              </a:rPr>
              <a:t>dedication to this most important study.  </a:t>
            </a:r>
            <a:r>
              <a:rPr lang="en-US" sz="2000" dirty="0" smtClean="0">
                <a:effectLst/>
                <a:latin typeface="+mj-lt"/>
              </a:rPr>
              <a:t>We thank Dr. Braun for her foundational work.  We </a:t>
            </a:r>
            <a:r>
              <a:rPr lang="en-US" sz="2000" dirty="0">
                <a:effectLst/>
                <a:latin typeface="+mj-lt"/>
              </a:rPr>
              <a:t>would like to thank the Student National Medical Association and Satcher Fellowship Committee. </a:t>
            </a:r>
          </a:p>
        </p:txBody>
      </p:sp>
      <p:grpSp>
        <p:nvGrpSpPr>
          <p:cNvPr id="2" name="Group 1">
            <a:extLst>
              <a:ext uri="{FF2B5EF4-FFF2-40B4-BE49-F238E27FC236}">
                <a16:creationId xmlns:a16="http://schemas.microsoft.com/office/drawing/2014/main" id="{D0CB69E3-DCF6-4C97-BC9B-A1E688223F12}"/>
              </a:ext>
            </a:extLst>
          </p:cNvPr>
          <p:cNvGrpSpPr/>
          <p:nvPr/>
        </p:nvGrpSpPr>
        <p:grpSpPr>
          <a:xfrm>
            <a:off x="667088" y="7518936"/>
            <a:ext cx="10064968" cy="856940"/>
            <a:chOff x="568741" y="6844384"/>
            <a:chExt cx="10255592" cy="856940"/>
          </a:xfrm>
        </p:grpSpPr>
        <p:sp>
          <p:nvSpPr>
            <p:cNvPr id="44" name="Rectangle 43">
              <a:extLst>
                <a:ext uri="{FF2B5EF4-FFF2-40B4-BE49-F238E27FC236}">
                  <a16:creationId xmlns:a16="http://schemas.microsoft.com/office/drawing/2014/main" id="{4EDA12B6-07B5-44F9-8F8B-E1BE66469DB6}"/>
                </a:ext>
              </a:extLst>
            </p:cNvPr>
            <p:cNvSpPr>
              <a:spLocks noChangeArrowheads="1"/>
            </p:cNvSpPr>
            <p:nvPr/>
          </p:nvSpPr>
          <p:spPr bwMode="auto">
            <a:xfrm>
              <a:off x="568741" y="6844384"/>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dirty="0" smtClean="0">
                <a:solidFill>
                  <a:schemeClr val="bg1"/>
                </a:solidFill>
                <a:effectLst/>
                <a:latin typeface="Amaranth" panose="02000503050000020004" pitchFamily="2" charset="0"/>
              </a:endParaRPr>
            </a:p>
            <a:p>
              <a:pPr defTabSz="4702588">
                <a:defRPr/>
              </a:pPr>
              <a:r>
                <a:rPr lang="en-US" sz="3600" dirty="0" smtClean="0">
                  <a:solidFill>
                    <a:schemeClr val="bg1"/>
                  </a:solidFill>
                  <a:effectLst/>
                  <a:latin typeface="Amaranth" panose="02000503050000020004" pitchFamily="2" charset="0"/>
                </a:rPr>
                <a:t>Introduction</a:t>
              </a:r>
              <a:endParaRPr lang="en-US" sz="3600" dirty="0">
                <a:solidFill>
                  <a:schemeClr val="bg1"/>
                </a:solidFill>
                <a:effectLst/>
                <a:latin typeface="Amaranth" panose="02000503050000020004" pitchFamily="2" charset="0"/>
              </a:endParaRPr>
            </a:p>
            <a:p>
              <a:pPr defTabSz="4702588">
                <a:defRPr/>
              </a:pPr>
              <a:endParaRPr lang="en-US" sz="3600" dirty="0">
                <a:solidFill>
                  <a:schemeClr val="bg1"/>
                </a:solidFill>
                <a:effectLst/>
                <a:latin typeface="Amaranth" panose="02000503050000020004" pitchFamily="2" charset="0"/>
              </a:endParaRPr>
            </a:p>
          </p:txBody>
        </p:sp>
        <p:sp>
          <p:nvSpPr>
            <p:cNvPr id="24" name="Rectangle 23">
              <a:extLst>
                <a:ext uri="{FF2B5EF4-FFF2-40B4-BE49-F238E27FC236}">
                  <a16:creationId xmlns:a16="http://schemas.microsoft.com/office/drawing/2014/main" id="{37709006-6CB9-435B-A2BC-02804C248C6A}"/>
                </a:ext>
              </a:extLst>
            </p:cNvPr>
            <p:cNvSpPr>
              <a:spLocks noChangeArrowheads="1"/>
            </p:cNvSpPr>
            <p:nvPr/>
          </p:nvSpPr>
          <p:spPr bwMode="auto">
            <a:xfrm>
              <a:off x="9906000" y="6844384"/>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dirty="0">
                <a:solidFill>
                  <a:schemeClr val="bg1"/>
                </a:solidFill>
                <a:effectLst/>
                <a:latin typeface="Amaranth" panose="02000503050000020004" pitchFamily="2" charset="0"/>
              </a:endParaRPr>
            </a:p>
          </p:txBody>
        </p:sp>
      </p:grpSp>
      <p:sp>
        <p:nvSpPr>
          <p:cNvPr id="56" name="Rectangle 55">
            <a:extLst>
              <a:ext uri="{FF2B5EF4-FFF2-40B4-BE49-F238E27FC236}">
                <a16:creationId xmlns:a16="http://schemas.microsoft.com/office/drawing/2014/main" id="{8C463412-CC68-4A0F-AE72-68EF99EB2F46}"/>
              </a:ext>
            </a:extLst>
          </p:cNvPr>
          <p:cNvSpPr>
            <a:spLocks noChangeArrowheads="1"/>
          </p:cNvSpPr>
          <p:nvPr/>
        </p:nvSpPr>
        <p:spPr bwMode="auto">
          <a:xfrm>
            <a:off x="669500" y="21600189"/>
            <a:ext cx="10058400" cy="85694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smtClean="0">
                <a:effectLst/>
                <a:latin typeface="Amaranth" panose="02000503050000020004" pitchFamily="2" charset="0"/>
              </a:rPr>
              <a:t>Figure 1: Social Stigma Score Tool &amp; Examples</a:t>
            </a:r>
            <a:endParaRPr lang="en-US" sz="3600" dirty="0">
              <a:effectLst/>
              <a:latin typeface="Amaranth" panose="02000503050000020004" pitchFamily="2" charset="0"/>
            </a:endParaRPr>
          </a:p>
        </p:txBody>
      </p:sp>
      <p:grpSp>
        <p:nvGrpSpPr>
          <p:cNvPr id="6" name="Group 5">
            <a:extLst>
              <a:ext uri="{FF2B5EF4-FFF2-40B4-BE49-F238E27FC236}">
                <a16:creationId xmlns:a16="http://schemas.microsoft.com/office/drawing/2014/main" id="{DF9B3C55-6F91-4B4F-8E4B-F34CCF707594}"/>
              </a:ext>
            </a:extLst>
          </p:cNvPr>
          <p:cNvGrpSpPr/>
          <p:nvPr/>
        </p:nvGrpSpPr>
        <p:grpSpPr>
          <a:xfrm>
            <a:off x="11499932" y="7517019"/>
            <a:ext cx="10058400" cy="856942"/>
            <a:chOff x="11405911" y="6844384"/>
            <a:chExt cx="10248900" cy="856942"/>
          </a:xfrm>
        </p:grpSpPr>
        <p:sp>
          <p:nvSpPr>
            <p:cNvPr id="47" name="Rectangle 46">
              <a:extLst>
                <a:ext uri="{FF2B5EF4-FFF2-40B4-BE49-F238E27FC236}">
                  <a16:creationId xmlns:a16="http://schemas.microsoft.com/office/drawing/2014/main" id="{868B6862-5CC5-4906-AC03-EA9661AD1346}"/>
                </a:ext>
              </a:extLst>
            </p:cNvPr>
            <p:cNvSpPr>
              <a:spLocks noChangeArrowheads="1"/>
            </p:cNvSpPr>
            <p:nvPr/>
          </p:nvSpPr>
          <p:spPr bwMode="auto">
            <a:xfrm>
              <a:off x="11405911" y="6844386"/>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a:solidFill>
                    <a:schemeClr val="bg1"/>
                  </a:solidFill>
                  <a:effectLst/>
                  <a:latin typeface="Amaranth" panose="02000503050000020004" pitchFamily="2" charset="0"/>
                </a:rPr>
                <a:t>Methodology</a:t>
              </a:r>
            </a:p>
          </p:txBody>
        </p:sp>
        <p:sp>
          <p:nvSpPr>
            <p:cNvPr id="28" name="Rectangle 27">
              <a:extLst>
                <a:ext uri="{FF2B5EF4-FFF2-40B4-BE49-F238E27FC236}">
                  <a16:creationId xmlns:a16="http://schemas.microsoft.com/office/drawing/2014/main" id="{C0ECA15B-D57A-4C67-9B14-717A27179EE1}"/>
                </a:ext>
              </a:extLst>
            </p:cNvPr>
            <p:cNvSpPr>
              <a:spLocks noChangeArrowheads="1"/>
            </p:cNvSpPr>
            <p:nvPr/>
          </p:nvSpPr>
          <p:spPr bwMode="auto">
            <a:xfrm>
              <a:off x="20735249" y="6844384"/>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b="1" dirty="0">
                <a:solidFill>
                  <a:schemeClr val="bg1"/>
                </a:solidFill>
                <a:effectLst/>
              </a:endParaRPr>
            </a:p>
          </p:txBody>
        </p:sp>
      </p:grpSp>
      <p:grpSp>
        <p:nvGrpSpPr>
          <p:cNvPr id="7" name="Group 6">
            <a:extLst>
              <a:ext uri="{FF2B5EF4-FFF2-40B4-BE49-F238E27FC236}">
                <a16:creationId xmlns:a16="http://schemas.microsoft.com/office/drawing/2014/main" id="{1FE51DEE-2779-4243-9997-943271344DE1}"/>
              </a:ext>
            </a:extLst>
          </p:cNvPr>
          <p:cNvGrpSpPr/>
          <p:nvPr/>
        </p:nvGrpSpPr>
        <p:grpSpPr>
          <a:xfrm>
            <a:off x="22327952" y="7517019"/>
            <a:ext cx="10058400" cy="856942"/>
            <a:chOff x="22233931" y="6844384"/>
            <a:chExt cx="10248900" cy="856942"/>
          </a:xfrm>
        </p:grpSpPr>
        <p:sp>
          <p:nvSpPr>
            <p:cNvPr id="50" name="Rectangle 49">
              <a:extLst>
                <a:ext uri="{FF2B5EF4-FFF2-40B4-BE49-F238E27FC236}">
                  <a16:creationId xmlns:a16="http://schemas.microsoft.com/office/drawing/2014/main" id="{3D96BB99-3F6E-4E73-BA6B-A122D83B12A2}"/>
                </a:ext>
              </a:extLst>
            </p:cNvPr>
            <p:cNvSpPr>
              <a:spLocks noChangeArrowheads="1"/>
            </p:cNvSpPr>
            <p:nvPr/>
          </p:nvSpPr>
          <p:spPr bwMode="auto">
            <a:xfrm>
              <a:off x="22233931" y="6844386"/>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a:solidFill>
                    <a:schemeClr val="bg1"/>
                  </a:solidFill>
                  <a:effectLst/>
                  <a:latin typeface="Amaranth" panose="02000503050000020004" pitchFamily="2" charset="0"/>
                </a:rPr>
                <a:t>Results</a:t>
              </a:r>
            </a:p>
          </p:txBody>
        </p:sp>
        <p:sp>
          <p:nvSpPr>
            <p:cNvPr id="29" name="Rectangle 28">
              <a:extLst>
                <a:ext uri="{FF2B5EF4-FFF2-40B4-BE49-F238E27FC236}">
                  <a16:creationId xmlns:a16="http://schemas.microsoft.com/office/drawing/2014/main" id="{CFDFC62C-7DBC-4918-BD7E-6F82B8268D22}"/>
                </a:ext>
              </a:extLst>
            </p:cNvPr>
            <p:cNvSpPr>
              <a:spLocks noChangeArrowheads="1"/>
            </p:cNvSpPr>
            <p:nvPr/>
          </p:nvSpPr>
          <p:spPr bwMode="auto">
            <a:xfrm>
              <a:off x="31564498" y="6844384"/>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b="1" dirty="0">
                <a:solidFill>
                  <a:schemeClr val="bg1"/>
                </a:solidFill>
                <a:effectLst/>
              </a:endParaRPr>
            </a:p>
          </p:txBody>
        </p:sp>
      </p:grpSp>
      <p:grpSp>
        <p:nvGrpSpPr>
          <p:cNvPr id="5" name="Group 4">
            <a:extLst>
              <a:ext uri="{FF2B5EF4-FFF2-40B4-BE49-F238E27FC236}">
                <a16:creationId xmlns:a16="http://schemas.microsoft.com/office/drawing/2014/main" id="{E612FF66-216D-4C55-B19B-0FC36109F154}"/>
              </a:ext>
            </a:extLst>
          </p:cNvPr>
          <p:cNvGrpSpPr/>
          <p:nvPr/>
        </p:nvGrpSpPr>
        <p:grpSpPr>
          <a:xfrm>
            <a:off x="32960030" y="7515198"/>
            <a:ext cx="10254342" cy="855119"/>
            <a:chOff x="33061951" y="6840744"/>
            <a:chExt cx="10248900" cy="856940"/>
          </a:xfrm>
        </p:grpSpPr>
        <p:sp>
          <p:nvSpPr>
            <p:cNvPr id="53" name="Rectangle 52">
              <a:extLst>
                <a:ext uri="{FF2B5EF4-FFF2-40B4-BE49-F238E27FC236}">
                  <a16:creationId xmlns:a16="http://schemas.microsoft.com/office/drawing/2014/main" id="{0BE282AE-183A-4D49-B152-23A5A101BEA6}"/>
                </a:ext>
              </a:extLst>
            </p:cNvPr>
            <p:cNvSpPr>
              <a:spLocks noChangeArrowheads="1"/>
            </p:cNvSpPr>
            <p:nvPr/>
          </p:nvSpPr>
          <p:spPr bwMode="auto">
            <a:xfrm>
              <a:off x="33061951" y="6840744"/>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a:solidFill>
                    <a:schemeClr val="bg1"/>
                  </a:solidFill>
                  <a:effectLst/>
                  <a:latin typeface="Amaranth" panose="02000503050000020004" pitchFamily="2" charset="0"/>
                </a:rPr>
                <a:t>Conclusion</a:t>
              </a:r>
            </a:p>
          </p:txBody>
        </p:sp>
        <p:sp>
          <p:nvSpPr>
            <p:cNvPr id="30" name="Rectangle 29">
              <a:extLst>
                <a:ext uri="{FF2B5EF4-FFF2-40B4-BE49-F238E27FC236}">
                  <a16:creationId xmlns:a16="http://schemas.microsoft.com/office/drawing/2014/main" id="{52B128EB-2DA8-44BC-A200-793469645B05}"/>
                </a:ext>
              </a:extLst>
            </p:cNvPr>
            <p:cNvSpPr>
              <a:spLocks noChangeArrowheads="1"/>
            </p:cNvSpPr>
            <p:nvPr/>
          </p:nvSpPr>
          <p:spPr bwMode="auto">
            <a:xfrm>
              <a:off x="42392519" y="6840744"/>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dirty="0">
                <a:solidFill>
                  <a:schemeClr val="bg1"/>
                </a:solidFill>
                <a:effectLst/>
                <a:latin typeface="Amaranth" panose="02000503050000020004" pitchFamily="2" charset="0"/>
              </a:endParaRPr>
            </a:p>
          </p:txBody>
        </p:sp>
      </p:grpSp>
      <p:grpSp>
        <p:nvGrpSpPr>
          <p:cNvPr id="3" name="Group 2">
            <a:extLst>
              <a:ext uri="{FF2B5EF4-FFF2-40B4-BE49-F238E27FC236}">
                <a16:creationId xmlns:a16="http://schemas.microsoft.com/office/drawing/2014/main" id="{E3CB2D51-0CFB-4547-9E7E-2EBEE98CC73F}"/>
              </a:ext>
            </a:extLst>
          </p:cNvPr>
          <p:cNvGrpSpPr/>
          <p:nvPr/>
        </p:nvGrpSpPr>
        <p:grpSpPr>
          <a:xfrm>
            <a:off x="32922366" y="23752018"/>
            <a:ext cx="10292006" cy="860582"/>
            <a:chOff x="33064410" y="18071703"/>
            <a:chExt cx="10248900" cy="860582"/>
          </a:xfrm>
        </p:grpSpPr>
        <p:sp>
          <p:nvSpPr>
            <p:cNvPr id="59" name="Rectangle 58">
              <a:extLst>
                <a:ext uri="{FF2B5EF4-FFF2-40B4-BE49-F238E27FC236}">
                  <a16:creationId xmlns:a16="http://schemas.microsoft.com/office/drawing/2014/main" id="{5EDC1F28-88BB-4DAD-9112-B4904B4A7E46}"/>
                </a:ext>
              </a:extLst>
            </p:cNvPr>
            <p:cNvSpPr>
              <a:spLocks noChangeArrowheads="1"/>
            </p:cNvSpPr>
            <p:nvPr/>
          </p:nvSpPr>
          <p:spPr bwMode="auto">
            <a:xfrm>
              <a:off x="33064410" y="18075345"/>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a:solidFill>
                    <a:schemeClr val="bg1"/>
                  </a:solidFill>
                  <a:effectLst/>
                  <a:latin typeface="Amaranth" panose="02000503050000020004" pitchFamily="2" charset="0"/>
                </a:rPr>
                <a:t>Acknowledgements</a:t>
              </a:r>
            </a:p>
          </p:txBody>
        </p:sp>
        <p:sp>
          <p:nvSpPr>
            <p:cNvPr id="31" name="Rectangle 30">
              <a:extLst>
                <a:ext uri="{FF2B5EF4-FFF2-40B4-BE49-F238E27FC236}">
                  <a16:creationId xmlns:a16="http://schemas.microsoft.com/office/drawing/2014/main" id="{BD8DDA4A-F946-471D-8C5F-A6BA61420577}"/>
                </a:ext>
              </a:extLst>
            </p:cNvPr>
            <p:cNvSpPr>
              <a:spLocks noChangeArrowheads="1"/>
            </p:cNvSpPr>
            <p:nvPr/>
          </p:nvSpPr>
          <p:spPr bwMode="auto">
            <a:xfrm>
              <a:off x="42392519" y="18071703"/>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dirty="0">
                <a:solidFill>
                  <a:schemeClr val="bg1"/>
                </a:solidFill>
                <a:effectLst/>
                <a:latin typeface="Amaranth" panose="02000503050000020004" pitchFamily="2" charset="0"/>
              </a:endParaRPr>
            </a:p>
          </p:txBody>
        </p:sp>
      </p:grpSp>
      <p:sp>
        <p:nvSpPr>
          <p:cNvPr id="39" name="Text Box 6">
            <a:extLst>
              <a:ext uri="{FF2B5EF4-FFF2-40B4-BE49-F238E27FC236}">
                <a16:creationId xmlns:a16="http://schemas.microsoft.com/office/drawing/2014/main" id="{1B3DAFDC-3567-41A6-899A-8D92E3BE5771}"/>
              </a:ext>
            </a:extLst>
          </p:cNvPr>
          <p:cNvSpPr txBox="1">
            <a:spLocks noChangeArrowheads="1"/>
          </p:cNvSpPr>
          <p:nvPr/>
        </p:nvSpPr>
        <p:spPr bwMode="auto">
          <a:xfrm>
            <a:off x="676068" y="8535074"/>
            <a:ext cx="9601200" cy="13065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smtId="4294967295"/>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100" dirty="0"/>
              <a:t>As a scientific notion, race has been defined as subdivisions of the human species that differ from one another phenotypically, on the basis of ancestral geographic origins, or that differ in the frequency of certain genes</a:t>
            </a:r>
            <a:r>
              <a:rPr lang="en-US" sz="2100" baseline="30000" dirty="0"/>
              <a:t>3</a:t>
            </a:r>
            <a:r>
              <a:rPr lang="en-US" sz="2100" dirty="0"/>
              <a:t>.  Further, “the small amount of real genetic differences among [humans] (0.01%), and the difficulties of recognizing the racial identity of individuals through their genes” doubts the biological reality of race</a:t>
            </a:r>
            <a:r>
              <a:rPr lang="en-US" sz="2100" baseline="30000" dirty="0"/>
              <a:t>3</a:t>
            </a:r>
            <a:r>
              <a:rPr lang="en-US" sz="2100" dirty="0"/>
              <a:t>.  With that being said, why is race then included in the clinical setting when describing patients or used in an academic setting to teach medical students?  Crudely stated, in medicine, race is used as a “convenient proxy for more important factors, like muscle mass, enzyme level, [and] genetic traits,” that physicians do not have time to investigate in a clinical setting</a:t>
            </a:r>
            <a:r>
              <a:rPr lang="en-US" sz="2100" baseline="30000" dirty="0"/>
              <a:t>4</a:t>
            </a:r>
            <a:r>
              <a:rPr lang="en-US" sz="2100" dirty="0"/>
              <a:t>.  Race in medicine leaves patients of color vulnerable to harmful biases and stereotypes. A study conducted in 2003 confirmed that physicians were less likely to prescribe opioids to African American and Latino patients for isolated long bone fractures despite rating patients’ pain as the same severity as White patients</a:t>
            </a:r>
            <a:r>
              <a:rPr lang="en-US" sz="2100" baseline="30000" dirty="0"/>
              <a:t>5</a:t>
            </a:r>
            <a:r>
              <a:rPr lang="en-US" sz="2100" dirty="0"/>
              <a:t>.  Several factors were listed for this disparity including physicians’ perceptions of patients varying by race, communication difficulties based on socioeconomic status, and physicians having more negative perceptions of minority patients attributing to their beliefs that minority patients were seeking out opioids for abuse or sale</a:t>
            </a:r>
            <a:r>
              <a:rPr lang="en-US" sz="2100" baseline="30000" dirty="0"/>
              <a:t>5</a:t>
            </a:r>
            <a:r>
              <a:rPr lang="en-US" sz="2100" dirty="0"/>
              <a:t>.  The use of race in medical education may perpetuate or increase biases among medical students.  Question banks are considered significantly important since “current learning models...theorize that experience is key to effective learning”</a:t>
            </a:r>
            <a:r>
              <a:rPr lang="en-US" sz="2100" baseline="30000" dirty="0"/>
              <a:t>7</a:t>
            </a:r>
            <a:r>
              <a:rPr lang="en-US" sz="2100" dirty="0"/>
              <a:t>.  In previous studies, it has been determined that students who completed a greater number of practice questions had higher Step 1 scores</a:t>
            </a:r>
            <a:r>
              <a:rPr lang="en-US" sz="2100" baseline="30000" dirty="0"/>
              <a:t>7</a:t>
            </a:r>
            <a:r>
              <a:rPr lang="en-US" sz="2100" dirty="0"/>
              <a:t>.  Braun et al analyzed the use of race/ethnicity in a question bank for Step 1 </a:t>
            </a:r>
            <a:r>
              <a:rPr lang="en-US" sz="2100" dirty="0" smtClean="0"/>
              <a:t>to determine “whether </a:t>
            </a:r>
            <a:r>
              <a:rPr lang="en-US" sz="2100" dirty="0"/>
              <a:t>the use of race/ethnicity was merely descriptive or was central to any part of the question, and whether the question associated race/ethnicity with genetic difference”</a:t>
            </a:r>
            <a:r>
              <a:rPr lang="en-US" sz="2100" baseline="30000" dirty="0"/>
              <a:t>8</a:t>
            </a:r>
            <a:r>
              <a:rPr lang="en-US" sz="2100" dirty="0"/>
              <a:t>.  Our study expands on their findings by examining three commercially available question banks.  As previously stated, in question banks race is used as “hint” for the correct answer.  For example, in Braun’s study, “sickle cell disease (SCD), sarcoidosis, and G6PD (glucose-6-phosphate dehydrogenase) together made up 50% of all cases mentioning Black/African American...”</a:t>
            </a:r>
            <a:r>
              <a:rPr lang="en-US" sz="2100" baseline="30000" dirty="0"/>
              <a:t>8</a:t>
            </a:r>
            <a:r>
              <a:rPr lang="en-US" sz="2100" dirty="0"/>
              <a:t>.  Use of race as a risk factor reinforces the “use of race as a simplistic signifier of illness, which </a:t>
            </a:r>
            <a:r>
              <a:rPr lang="en-US" sz="2100" dirty="0" smtClean="0"/>
              <a:t>treats </a:t>
            </a:r>
            <a:r>
              <a:rPr lang="en-US" sz="2100" dirty="0"/>
              <a:t>it as an easily visualized diagnostic </a:t>
            </a:r>
            <a:r>
              <a:rPr lang="en-US" sz="2100" dirty="0" smtClean="0"/>
              <a:t>tool and </a:t>
            </a:r>
            <a:r>
              <a:rPr lang="en-US" sz="2100" dirty="0"/>
              <a:t>obscures its complex role in illness”</a:t>
            </a:r>
            <a:r>
              <a:rPr lang="en-US" sz="2100" baseline="30000" dirty="0"/>
              <a:t>6</a:t>
            </a:r>
            <a:r>
              <a:rPr lang="en-US" sz="2100" dirty="0"/>
              <a:t>. Since implicit negative stereotypes shape the way in which physicians evaluate and interact with minority </a:t>
            </a:r>
            <a:r>
              <a:rPr lang="en-US" sz="2100" dirty="0" smtClean="0"/>
              <a:t>patients, </a:t>
            </a:r>
            <a:r>
              <a:rPr lang="en-US" sz="2100" dirty="0"/>
              <a:t>this type of “racial profiling” in medicine ultimately leads to </a:t>
            </a:r>
            <a:r>
              <a:rPr lang="en-US" sz="2100" dirty="0" smtClean="0"/>
              <a:t>health disparities.  </a:t>
            </a:r>
            <a:r>
              <a:rPr lang="en-US" sz="2100" dirty="0"/>
              <a:t>Race medicine is bad medicine, poor science, and a false interpretation of humanity. </a:t>
            </a:r>
          </a:p>
          <a:p>
            <a:endParaRPr lang="en-US" sz="2100" dirty="0">
              <a:effectLst/>
            </a:endParaRPr>
          </a:p>
        </p:txBody>
      </p:sp>
      <p:sp>
        <p:nvSpPr>
          <p:cNvPr id="64" name="Text Box 6">
            <a:extLst>
              <a:ext uri="{FF2B5EF4-FFF2-40B4-BE49-F238E27FC236}">
                <a16:creationId xmlns:a16="http://schemas.microsoft.com/office/drawing/2014/main" id="{862E7ADB-31DC-4FA6-AC30-3482F9072D83}"/>
              </a:ext>
            </a:extLst>
          </p:cNvPr>
          <p:cNvSpPr txBox="1">
            <a:spLocks noChangeArrowheads="1"/>
          </p:cNvSpPr>
          <p:nvPr/>
        </p:nvSpPr>
        <p:spPr bwMode="auto">
          <a:xfrm>
            <a:off x="11556516" y="8350409"/>
            <a:ext cx="9905564" cy="7155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smtId="4294967295"/>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400" b="1" dirty="0"/>
              <a:t>Data Source: </a:t>
            </a:r>
            <a:r>
              <a:rPr lang="en-US" sz="2400" dirty="0" smtClean="0"/>
              <a:t>The </a:t>
            </a:r>
            <a:r>
              <a:rPr lang="en-US" sz="2400" dirty="0"/>
              <a:t>authors conducted a blinded study between 2019 – 2020 of </a:t>
            </a:r>
            <a:r>
              <a:rPr lang="en-US" sz="2400" dirty="0" smtClean="0"/>
              <a:t>the three most commonly used </a:t>
            </a:r>
            <a:r>
              <a:rPr lang="en-US" sz="2400" dirty="0"/>
              <a:t>commercially available </a:t>
            </a:r>
            <a:r>
              <a:rPr lang="en-US" sz="2400" dirty="0" smtClean="0"/>
              <a:t>Step 1 question </a:t>
            </a:r>
            <a:r>
              <a:rPr lang="en-US" sz="2400" dirty="0"/>
              <a:t>banks. A novel scoring system, Social Stigma Scoring Tool, was used to calculate the Social Stigma Score (SSS) for patient </a:t>
            </a:r>
            <a:r>
              <a:rPr lang="en-US" sz="2400" dirty="0" smtClean="0"/>
              <a:t>vignettes (Figure 1). </a:t>
            </a:r>
            <a:r>
              <a:rPr lang="en-US" sz="2400" dirty="0"/>
              <a:t>SSS is the summation of positive and negative characteristics. The primary outcome was differences in mean SSS based on race. Secondary outcomes were differences in mean SSS by question bank and differences in frequency of negative and positive characteristics based on race. </a:t>
            </a:r>
            <a:endParaRPr lang="en-US" sz="2400" dirty="0" smtClean="0"/>
          </a:p>
          <a:p>
            <a:endParaRPr lang="en-US" sz="2400" b="1" dirty="0"/>
          </a:p>
          <a:p>
            <a:r>
              <a:rPr lang="en-US" sz="2400" b="1" dirty="0" smtClean="0"/>
              <a:t>Inclusion </a:t>
            </a:r>
            <a:r>
              <a:rPr lang="en-US" sz="2400" b="1" dirty="0"/>
              <a:t>and exclusion criteria: </a:t>
            </a:r>
            <a:r>
              <a:rPr lang="en-US" sz="2400" dirty="0"/>
              <a:t>All questions irrespective of whether race and/or ethnicity is included in the question stem were analyzed.  Race/ethnicity was categorized based on U.S. </a:t>
            </a:r>
            <a:r>
              <a:rPr lang="en-US" sz="2400" dirty="0" smtClean="0"/>
              <a:t>Census </a:t>
            </a:r>
            <a:r>
              <a:rPr lang="en-US" sz="2400" dirty="0"/>
              <a:t>definitions.  For example, questions that mention European descent </a:t>
            </a:r>
            <a:r>
              <a:rPr lang="en-US" sz="2400" dirty="0" smtClean="0"/>
              <a:t>were included </a:t>
            </a:r>
            <a:r>
              <a:rPr lang="en-US" sz="2400" dirty="0"/>
              <a:t>in the White/Caucasian category, African descent </a:t>
            </a:r>
            <a:r>
              <a:rPr lang="en-US" sz="2400" dirty="0" smtClean="0"/>
              <a:t>included in Black/African </a:t>
            </a:r>
            <a:r>
              <a:rPr lang="en-US" sz="2400" dirty="0"/>
              <a:t>American category, and Asian </a:t>
            </a:r>
            <a:r>
              <a:rPr lang="en-US" sz="2400" dirty="0" smtClean="0"/>
              <a:t>descent assigned </a:t>
            </a:r>
            <a:r>
              <a:rPr lang="en-US" sz="2400" dirty="0"/>
              <a:t>to the Asian category.  For questions where only nationality </a:t>
            </a:r>
            <a:r>
              <a:rPr lang="en-US" sz="2400" dirty="0" smtClean="0"/>
              <a:t>was </a:t>
            </a:r>
            <a:r>
              <a:rPr lang="en-US" sz="2400" dirty="0"/>
              <a:t>mentioned, assumptions were not made about the race of the patient.  </a:t>
            </a:r>
            <a:r>
              <a:rPr lang="en-US" sz="2400" dirty="0" smtClean="0"/>
              <a:t>(Figure 2)</a:t>
            </a:r>
          </a:p>
          <a:p>
            <a:endParaRPr lang="en-US" sz="2400" dirty="0"/>
          </a:p>
        </p:txBody>
      </p:sp>
      <p:sp>
        <p:nvSpPr>
          <p:cNvPr id="259" name="TextBox 258">
            <a:extLst>
              <a:ext uri="{FF2B5EF4-FFF2-40B4-BE49-F238E27FC236}">
                <a16:creationId xmlns:a16="http://schemas.microsoft.com/office/drawing/2014/main" id="{5BA5B394-92CD-4B3C-9507-4B3F124A5E31}"/>
              </a:ext>
            </a:extLst>
          </p:cNvPr>
          <p:cNvSpPr txBox="1"/>
          <p:nvPr/>
        </p:nvSpPr>
        <p:spPr>
          <a:xfrm>
            <a:off x="33055027" y="8371467"/>
            <a:ext cx="10173478" cy="15927437"/>
          </a:xfrm>
          <a:prstGeom prst="rect">
            <a:avLst/>
          </a:prstGeom>
          <a:noFill/>
        </p:spPr>
        <p:txBody>
          <a:bodyPr wrap="square" rtlCol="0">
            <a:spAutoFit/>
          </a:bodyPr>
          <a:lstStyle>
            <a:defPPr>
              <a:defRPr kern="1200" smtId="4294967295"/>
            </a:defPPr>
          </a:lstStyle>
          <a:p>
            <a:r>
              <a:rPr lang="en-US" sz="2100" dirty="0" smtClean="0"/>
              <a:t>Last summer, on the heels of the George Floyd murder, and on the </a:t>
            </a:r>
            <a:r>
              <a:rPr lang="en-US" sz="2100" dirty="0"/>
              <a:t>155th anniversary of Juneteenth, 8 weeks from new medical students starting, Vyas et </a:t>
            </a:r>
            <a:r>
              <a:rPr lang="en-US" sz="2100" dirty="0" smtClean="0"/>
              <a:t>al in the NEJM warned </a:t>
            </a:r>
            <a:r>
              <a:rPr lang="en-US" sz="2100" dirty="0"/>
              <a:t>us against the “...risk [of] baking inequity into the system”, especially “when these </a:t>
            </a:r>
            <a:r>
              <a:rPr lang="en-US" sz="2100" dirty="0" smtClean="0"/>
              <a:t>tools influence </a:t>
            </a:r>
            <a:r>
              <a:rPr lang="en-US" sz="2100" dirty="0"/>
              <a:t>high-stakes </a:t>
            </a:r>
            <a:r>
              <a:rPr lang="en-US" sz="2100" dirty="0" smtClean="0"/>
              <a:t>decisions.”</a:t>
            </a:r>
            <a:r>
              <a:rPr lang="en-US" sz="2100" baseline="30000" dirty="0" smtClean="0"/>
              <a:t>15</a:t>
            </a:r>
            <a:r>
              <a:rPr lang="en-US" sz="2100" dirty="0" smtClean="0"/>
              <a:t> </a:t>
            </a:r>
            <a:r>
              <a:rPr lang="en-US" sz="2100" dirty="0"/>
              <a:t>Similarly, medical students spend their first 2 years </a:t>
            </a:r>
            <a:r>
              <a:rPr lang="en-US" sz="2100" dirty="0" smtClean="0"/>
              <a:t>using practice </a:t>
            </a:r>
            <a:r>
              <a:rPr lang="en-US" sz="2100" dirty="0"/>
              <a:t>question banks as tools to prepare for the high-stakes USMLE Step 1 test. Our </a:t>
            </a:r>
            <a:r>
              <a:rPr lang="en-US" sz="2100" dirty="0" smtClean="0"/>
              <a:t>group studied over 4,000 question </a:t>
            </a:r>
            <a:r>
              <a:rPr lang="en-US" sz="2100" dirty="0"/>
              <a:t>vignettes from the </a:t>
            </a:r>
            <a:r>
              <a:rPr lang="en-US" sz="2100" dirty="0" smtClean="0"/>
              <a:t>3 most </a:t>
            </a:r>
            <a:r>
              <a:rPr lang="en-US" sz="2100" dirty="0"/>
              <a:t>commonly-used Step 1 </a:t>
            </a:r>
            <a:r>
              <a:rPr lang="en-US" sz="2100" dirty="0" smtClean="0"/>
              <a:t>preparation question </a:t>
            </a:r>
            <a:r>
              <a:rPr lang="en-US" sz="2100" dirty="0"/>
              <a:t>banks</a:t>
            </a:r>
            <a:r>
              <a:rPr lang="en-US" sz="2100" dirty="0" smtClean="0"/>
              <a:t>.</a:t>
            </a:r>
          </a:p>
          <a:p>
            <a:r>
              <a:rPr lang="en-US" sz="2100" dirty="0" smtClean="0"/>
              <a:t>Many </a:t>
            </a:r>
            <a:r>
              <a:rPr lang="en-US" sz="2100" dirty="0"/>
              <a:t>question </a:t>
            </a:r>
            <a:r>
              <a:rPr lang="en-US" sz="2100" dirty="0" smtClean="0"/>
              <a:t>contain behavioral descriptions which </a:t>
            </a:r>
            <a:r>
              <a:rPr lang="en-US" sz="2100" dirty="0"/>
              <a:t>are the focus of this study, as they </a:t>
            </a:r>
            <a:r>
              <a:rPr lang="en-US" sz="2100" dirty="0" smtClean="0"/>
              <a:t>have </a:t>
            </a:r>
            <a:r>
              <a:rPr lang="en-US" sz="2100" dirty="0"/>
              <a:t>the potential to </a:t>
            </a:r>
            <a:r>
              <a:rPr lang="en-US" sz="2100" dirty="0" smtClean="0"/>
              <a:t>perpetuate/reinforce </a:t>
            </a:r>
            <a:r>
              <a:rPr lang="en-US" sz="2100" dirty="0"/>
              <a:t>implicit biases and/or negative stigmata about certain demographic </a:t>
            </a:r>
            <a:r>
              <a:rPr lang="en-US" sz="2100" dirty="0" smtClean="0"/>
              <a:t>groups.  </a:t>
            </a:r>
          </a:p>
          <a:p>
            <a:endParaRPr lang="en-US" sz="2100" dirty="0"/>
          </a:p>
          <a:p>
            <a:r>
              <a:rPr lang="en-US" sz="2100" dirty="0" smtClean="0"/>
              <a:t>We </a:t>
            </a:r>
            <a:r>
              <a:rPr lang="en-US" sz="2100" dirty="0"/>
              <a:t>found </a:t>
            </a:r>
            <a:r>
              <a:rPr lang="en-US" sz="2100" dirty="0" smtClean="0"/>
              <a:t>there is </a:t>
            </a:r>
            <a:r>
              <a:rPr lang="en-US" sz="2100" dirty="0"/>
              <a:t>a difference in </a:t>
            </a:r>
            <a:r>
              <a:rPr lang="en-US" sz="2100" dirty="0" smtClean="0"/>
              <a:t>portrayal </a:t>
            </a:r>
            <a:r>
              <a:rPr lang="en-US" sz="2100" dirty="0"/>
              <a:t>for patients based on race and gender.  </a:t>
            </a:r>
            <a:r>
              <a:rPr lang="en-US" sz="2100" dirty="0" smtClean="0"/>
              <a:t>All races, except for Black (the most negative) and Asian (the most positive) were underrepresented compared to </a:t>
            </a:r>
            <a:r>
              <a:rPr lang="en-US" sz="2100" dirty="0"/>
              <a:t>the 2018 U.S. </a:t>
            </a:r>
            <a:r>
              <a:rPr lang="en-US" sz="2100" dirty="0" smtClean="0"/>
              <a:t>Census.</a:t>
            </a:r>
            <a:r>
              <a:rPr lang="en-US" sz="2100" baseline="30000" dirty="0" smtClean="0"/>
              <a:t>13</a:t>
            </a:r>
            <a:r>
              <a:rPr lang="en-US" sz="2100" dirty="0" smtClean="0"/>
              <a:t>  While the largest number of questions </a:t>
            </a:r>
            <a:r>
              <a:rPr lang="en-US" sz="2100" dirty="0"/>
              <a:t>that included race referred to White/Caucasian patients </a:t>
            </a:r>
            <a:r>
              <a:rPr lang="en-US" sz="2100" dirty="0" smtClean="0"/>
              <a:t>(49% v 77% in the US population),  African-Americans represented 35% </a:t>
            </a:r>
            <a:r>
              <a:rPr lang="en-US" sz="2100" dirty="0"/>
              <a:t>of questions, </a:t>
            </a:r>
            <a:r>
              <a:rPr lang="en-US" sz="2100" dirty="0" smtClean="0"/>
              <a:t>almost 3 times the 13% </a:t>
            </a:r>
            <a:r>
              <a:rPr lang="en-US" sz="2100" dirty="0"/>
              <a:t>of U.S. </a:t>
            </a:r>
            <a:r>
              <a:rPr lang="en-US" sz="2100" dirty="0" smtClean="0"/>
              <a:t>census.  Asians represented 12% </a:t>
            </a:r>
            <a:r>
              <a:rPr lang="en-US" sz="2100" dirty="0"/>
              <a:t>of questions, but 6</a:t>
            </a:r>
            <a:r>
              <a:rPr lang="en-US" sz="2100" dirty="0" smtClean="0"/>
              <a:t>% </a:t>
            </a:r>
            <a:r>
              <a:rPr lang="en-US" sz="2100" dirty="0"/>
              <a:t>of U.S. </a:t>
            </a:r>
            <a:r>
              <a:rPr lang="en-US" sz="2100" dirty="0" smtClean="0"/>
              <a:t>population, </a:t>
            </a:r>
            <a:r>
              <a:rPr lang="en-US" sz="2100" dirty="0"/>
              <a:t>and Hispanic </a:t>
            </a:r>
            <a:r>
              <a:rPr lang="en-US" sz="2100" dirty="0" smtClean="0"/>
              <a:t>4% </a:t>
            </a:r>
            <a:r>
              <a:rPr lang="en-US" sz="2100" dirty="0"/>
              <a:t>of questions, but </a:t>
            </a:r>
            <a:r>
              <a:rPr lang="en-US" sz="2100" dirty="0" smtClean="0"/>
              <a:t>18% </a:t>
            </a:r>
            <a:r>
              <a:rPr lang="en-US" sz="2100" dirty="0"/>
              <a:t>of U.S. </a:t>
            </a:r>
            <a:r>
              <a:rPr lang="en-US" sz="2100" dirty="0" smtClean="0"/>
              <a:t>population</a:t>
            </a:r>
            <a:r>
              <a:rPr lang="en-US" sz="2100" baseline="30000" dirty="0" smtClean="0"/>
              <a:t>13</a:t>
            </a:r>
            <a:r>
              <a:rPr lang="en-US" sz="2100" dirty="0" smtClean="0"/>
              <a:t>.  </a:t>
            </a:r>
            <a:r>
              <a:rPr lang="en-US" sz="2100" dirty="0"/>
              <a:t>When comparing </a:t>
            </a:r>
            <a:r>
              <a:rPr lang="en-US" sz="2100" dirty="0" smtClean="0"/>
              <a:t>SSS </a:t>
            </a:r>
            <a:r>
              <a:rPr lang="en-US" sz="2100" dirty="0"/>
              <a:t>by race and gender, African-American men and women scored the lowest </a:t>
            </a:r>
            <a:r>
              <a:rPr lang="en-US" sz="2100" dirty="0" smtClean="0"/>
              <a:t>while </a:t>
            </a:r>
            <a:r>
              <a:rPr lang="en-US" sz="2100" dirty="0"/>
              <a:t>Asian women and White women scored the </a:t>
            </a:r>
            <a:r>
              <a:rPr lang="en-US" sz="2100" dirty="0" smtClean="0"/>
              <a:t>highest.  Thus the most negative portrayals (those of Black patients) was also tested, and reinforced, at almost 3 times the frequency of the national frequency. </a:t>
            </a:r>
          </a:p>
          <a:p>
            <a:endParaRPr lang="en-US" sz="2100" dirty="0" smtClean="0"/>
          </a:p>
          <a:p>
            <a:r>
              <a:rPr lang="en-US" sz="2100" dirty="0" smtClean="0"/>
              <a:t>These </a:t>
            </a:r>
            <a:r>
              <a:rPr lang="en-US" sz="2100" dirty="0"/>
              <a:t>results replicate the findings of our 2017 study of </a:t>
            </a:r>
            <a:r>
              <a:rPr lang="en-US" sz="2100" dirty="0" smtClean="0"/>
              <a:t>UWorld </a:t>
            </a:r>
            <a:r>
              <a:rPr lang="en-US" sz="2100" dirty="0"/>
              <a:t>Step 1 question </a:t>
            </a:r>
            <a:r>
              <a:rPr lang="en-US" sz="2100" dirty="0" smtClean="0"/>
              <a:t>bank and our 2018 study of a single question bank unblinded,  </a:t>
            </a:r>
            <a:r>
              <a:rPr lang="en-US" sz="2100" dirty="0"/>
              <a:t>which revealed that African-American patients were portrayed more negatively than White patients.  </a:t>
            </a:r>
            <a:endParaRPr lang="en-US" sz="2100" dirty="0" smtClean="0"/>
          </a:p>
          <a:p>
            <a:endParaRPr lang="en-US" sz="2100" dirty="0"/>
          </a:p>
          <a:p>
            <a:r>
              <a:rPr lang="en-US" sz="2100" dirty="0" smtClean="0"/>
              <a:t>As </a:t>
            </a:r>
            <a:r>
              <a:rPr lang="en-US" sz="2100" dirty="0"/>
              <a:t>question banks are designed to prepare students for licensing exams, these findings indicate a wider deployment of using race as a risk factor.  Moreover, populations who experience the most negative cultural stereotypes also have the greatest healthcare inequalities</a:t>
            </a:r>
            <a:r>
              <a:rPr lang="en-US" sz="2100" baseline="30000" dirty="0"/>
              <a:t>6</a:t>
            </a:r>
            <a:r>
              <a:rPr lang="en-US" sz="2100" dirty="0"/>
              <a:t>.  For </a:t>
            </a:r>
            <a:r>
              <a:rPr lang="en-US" sz="2100" dirty="0" smtClean="0"/>
              <a:t>example, the </a:t>
            </a:r>
            <a:r>
              <a:rPr lang="en-US" sz="2100" dirty="0"/>
              <a:t>incidence of severe maternal morbidity between </a:t>
            </a:r>
            <a:r>
              <a:rPr lang="en-US" sz="2100" dirty="0" smtClean="0"/>
              <a:t>2012-2015 was </a:t>
            </a:r>
            <a:r>
              <a:rPr lang="en-US" sz="2100" dirty="0"/>
              <a:t>significantly higher among deliveries to women in every racial/ethnic minority category compared to deliveries of </a:t>
            </a:r>
            <a:r>
              <a:rPr lang="en-US" sz="2100" dirty="0" smtClean="0"/>
              <a:t>White </a:t>
            </a:r>
            <a:r>
              <a:rPr lang="en-US" sz="2100" dirty="0"/>
              <a:t>women.  Further, severe maternal morbidity occurred in 231 and 139 per 10,000 delivery hospitalizations among African-American and White women, respectively (p = 0.001)</a:t>
            </a:r>
            <a:r>
              <a:rPr lang="en-US" sz="2100" baseline="30000" dirty="0"/>
              <a:t>14</a:t>
            </a:r>
            <a:r>
              <a:rPr lang="en-US" sz="2100" dirty="0"/>
              <a:t>.  </a:t>
            </a:r>
            <a:r>
              <a:rPr lang="en-US" sz="2100" dirty="0" smtClean="0"/>
              <a:t>While our study </a:t>
            </a:r>
            <a:r>
              <a:rPr lang="en-US" sz="2100" dirty="0"/>
              <a:t>cannot provide direct evidence of what students learn from question banks, </a:t>
            </a:r>
            <a:r>
              <a:rPr lang="en-US" sz="2100" dirty="0" smtClean="0"/>
              <a:t>it is </a:t>
            </a:r>
            <a:r>
              <a:rPr lang="en-US" sz="2100" dirty="0"/>
              <a:t>known that race shapes public beliefs.  Therefore, at </a:t>
            </a:r>
            <a:r>
              <a:rPr lang="en-US" sz="2100" dirty="0" smtClean="0"/>
              <a:t>best, the mention </a:t>
            </a:r>
            <a:r>
              <a:rPr lang="en-US" sz="2100" dirty="0"/>
              <a:t>of race reinforces existing biases, and at worst, introduces new biases to student-doctors.  These biases </a:t>
            </a:r>
            <a:r>
              <a:rPr lang="en-US" sz="2100" dirty="0" smtClean="0"/>
              <a:t>have the potential to become </a:t>
            </a:r>
            <a:r>
              <a:rPr lang="en-US" sz="2100" dirty="0"/>
              <a:t>part of larger systemic racism, which ultimately increases health disparities between white and minority patients.    </a:t>
            </a:r>
            <a:endParaRPr lang="en-US" sz="2100" dirty="0" smtClean="0"/>
          </a:p>
          <a:p>
            <a:endParaRPr lang="en-US" sz="2100" dirty="0" smtClean="0"/>
          </a:p>
          <a:p>
            <a:r>
              <a:rPr lang="en-US" sz="2100" b="1" u="sng" dirty="0" smtClean="0"/>
              <a:t>NEXT </a:t>
            </a:r>
            <a:r>
              <a:rPr lang="en-US" sz="2100" b="1" u="sng" dirty="0"/>
              <a:t>STEPS:</a:t>
            </a:r>
          </a:p>
          <a:p>
            <a:r>
              <a:rPr lang="en-US" sz="2100" dirty="0" smtClean="0"/>
              <a:t>Our </a:t>
            </a:r>
            <a:r>
              <a:rPr lang="en-US" sz="2100" dirty="0"/>
              <a:t>research group is scoring blinded questions from Step </a:t>
            </a:r>
            <a:r>
              <a:rPr lang="en-US" sz="2100" dirty="0" smtClean="0"/>
              <a:t>2</a:t>
            </a:r>
            <a:r>
              <a:rPr lang="en-US" sz="2100" dirty="0"/>
              <a:t>, and 3 question </a:t>
            </a:r>
            <a:r>
              <a:rPr lang="en-US" sz="2100" dirty="0" smtClean="0"/>
              <a:t>banks and board review question banks to assess if the ‘baked in’ bias we found for Step 1 preparation tests is found there as well. We are also specifically targeting questions and teaching around sickle cell anemia, the most racialized disease in medicine. </a:t>
            </a:r>
          </a:p>
          <a:p>
            <a:endParaRPr lang="en-US" sz="2100" dirty="0"/>
          </a:p>
        </p:txBody>
      </p:sp>
      <p:sp>
        <p:nvSpPr>
          <p:cNvPr id="49" name="Rectangle 48">
            <a:extLst>
              <a:ext uri="{FF2B5EF4-FFF2-40B4-BE49-F238E27FC236}">
                <a16:creationId xmlns:a16="http://schemas.microsoft.com/office/drawing/2014/main" id="{65D5CB20-8752-4D75-A601-0EEB3443D27F}"/>
              </a:ext>
            </a:extLst>
          </p:cNvPr>
          <p:cNvSpPr/>
          <p:nvPr/>
        </p:nvSpPr>
        <p:spPr>
          <a:xfrm>
            <a:off x="32922365" y="26379773"/>
            <a:ext cx="10306139" cy="5828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grpSp>
        <p:nvGrpSpPr>
          <p:cNvPr id="52" name="Group 51">
            <a:extLst>
              <a:ext uri="{FF2B5EF4-FFF2-40B4-BE49-F238E27FC236}">
                <a16:creationId xmlns:a16="http://schemas.microsoft.com/office/drawing/2014/main" id="{E3CB2D51-0CFB-4547-9E7E-2EBEE98CC73F}"/>
              </a:ext>
            </a:extLst>
          </p:cNvPr>
          <p:cNvGrpSpPr/>
          <p:nvPr/>
        </p:nvGrpSpPr>
        <p:grpSpPr>
          <a:xfrm>
            <a:off x="32922367" y="26358510"/>
            <a:ext cx="10289536" cy="654469"/>
            <a:chOff x="32987306" y="18071703"/>
            <a:chExt cx="10484413" cy="856941"/>
          </a:xfrm>
        </p:grpSpPr>
        <p:sp>
          <p:nvSpPr>
            <p:cNvPr id="55" name="Rectangle 54">
              <a:extLst>
                <a:ext uri="{FF2B5EF4-FFF2-40B4-BE49-F238E27FC236}">
                  <a16:creationId xmlns:a16="http://schemas.microsoft.com/office/drawing/2014/main" id="{5EDC1F28-88BB-4DAD-9112-B4904B4A7E46}"/>
                </a:ext>
              </a:extLst>
            </p:cNvPr>
            <p:cNvSpPr>
              <a:spLocks noChangeArrowheads="1"/>
            </p:cNvSpPr>
            <p:nvPr/>
          </p:nvSpPr>
          <p:spPr bwMode="auto">
            <a:xfrm>
              <a:off x="32987306" y="18071703"/>
              <a:ext cx="10484413" cy="856941"/>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smtClean="0">
                  <a:solidFill>
                    <a:schemeClr val="bg1"/>
                  </a:solidFill>
                  <a:effectLst/>
                  <a:latin typeface="Amaranth" panose="02000503050000020004" pitchFamily="2" charset="0"/>
                </a:rPr>
                <a:t>References</a:t>
              </a:r>
              <a:endParaRPr lang="en-US" sz="3600" dirty="0">
                <a:solidFill>
                  <a:schemeClr val="bg1"/>
                </a:solidFill>
                <a:effectLst/>
                <a:latin typeface="Amaranth" panose="02000503050000020004" pitchFamily="2" charset="0"/>
              </a:endParaRPr>
            </a:p>
          </p:txBody>
        </p:sp>
        <p:sp>
          <p:nvSpPr>
            <p:cNvPr id="63" name="Rectangle 62">
              <a:extLst>
                <a:ext uri="{FF2B5EF4-FFF2-40B4-BE49-F238E27FC236}">
                  <a16:creationId xmlns:a16="http://schemas.microsoft.com/office/drawing/2014/main" id="{BD8DDA4A-F946-471D-8C5F-A6BA61420577}"/>
                </a:ext>
              </a:extLst>
            </p:cNvPr>
            <p:cNvSpPr>
              <a:spLocks noChangeArrowheads="1"/>
            </p:cNvSpPr>
            <p:nvPr/>
          </p:nvSpPr>
          <p:spPr bwMode="auto">
            <a:xfrm>
              <a:off x="42392519" y="18071703"/>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dirty="0">
                <a:solidFill>
                  <a:schemeClr val="bg1"/>
                </a:solidFill>
                <a:effectLst/>
                <a:latin typeface="Amaranth" panose="02000503050000020004" pitchFamily="2" charset="0"/>
              </a:endParaRPr>
            </a:p>
          </p:txBody>
        </p:sp>
      </p:grpSp>
      <p:sp>
        <p:nvSpPr>
          <p:cNvPr id="65" name="TextBox 19">
            <a:extLst>
              <a:ext uri="{FF2B5EF4-FFF2-40B4-BE49-F238E27FC236}">
                <a16:creationId xmlns:a16="http://schemas.microsoft.com/office/drawing/2014/main" id="{B4F3D693-DA0F-454D-94C0-CEAA07C14AE3}"/>
              </a:ext>
            </a:extLst>
          </p:cNvPr>
          <p:cNvSpPr txBox="1">
            <a:spLocks noChangeArrowheads="1"/>
          </p:cNvSpPr>
          <p:nvPr/>
        </p:nvSpPr>
        <p:spPr bwMode="auto">
          <a:xfrm>
            <a:off x="33055026" y="27132889"/>
            <a:ext cx="9998999" cy="549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marL="228600" lvl="0" indent="-228600">
              <a:buFont typeface="+mj-lt"/>
              <a:buAutoNum type="arabicPeriod"/>
            </a:pPr>
            <a:r>
              <a:rPr lang="en-US" sz="1300" dirty="0">
                <a:effectLst/>
                <a:latin typeface="+mj-lt"/>
              </a:rPr>
              <a:t>Bennett, N.  Hidden Curriculum in Continuing Medical Education.  </a:t>
            </a:r>
            <a:r>
              <a:rPr lang="en-US" sz="1300" i="1" dirty="0">
                <a:effectLst/>
                <a:latin typeface="+mj-lt"/>
                <a:hlinkClick r:id="rId5" tooltip="The Journal of continuing education in the health professions."/>
              </a:rPr>
              <a:t>Journal of Continuing Education in the Health Professions</a:t>
            </a:r>
            <a:r>
              <a:rPr lang="en-US" sz="1300" dirty="0">
                <a:effectLst/>
                <a:latin typeface="+mj-lt"/>
                <a:hlinkClick r:id="rId5" tooltip="The Journal of continuing education in the health professions."/>
              </a:rPr>
              <a:t>.</a:t>
            </a:r>
            <a:r>
              <a:rPr lang="en-US" sz="1300" dirty="0">
                <a:effectLst/>
                <a:latin typeface="+mj-lt"/>
              </a:rPr>
              <a:t> 2004 Summer;24(3):145-52. </a:t>
            </a:r>
          </a:p>
          <a:p>
            <a:pPr marL="228600" lvl="0" indent="-228600">
              <a:buFont typeface="+mj-lt"/>
              <a:buAutoNum type="arabicPeriod"/>
            </a:pPr>
            <a:r>
              <a:rPr lang="en-US" sz="1300" dirty="0">
                <a:effectLst/>
                <a:latin typeface="+mj-lt"/>
              </a:rPr>
              <a:t>Hafferty, F.  The Role of the Hidden Curriculum in “On Doctoring” Courses.  </a:t>
            </a:r>
            <a:r>
              <a:rPr lang="en-US" sz="1300" i="1" dirty="0">
                <a:effectLst/>
                <a:latin typeface="+mj-lt"/>
              </a:rPr>
              <a:t>AMA Journal of Ethics.  </a:t>
            </a:r>
            <a:r>
              <a:rPr lang="en-US" sz="1300" dirty="0">
                <a:effectLst/>
                <a:latin typeface="+mj-lt"/>
              </a:rPr>
              <a:t>2015 Feb 1;17(2):130-9</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Smedley A. Race as Biology Is Fiction, Racism as a Social Problem Is Real.  </a:t>
            </a:r>
            <a:r>
              <a:rPr lang="en-US" sz="1300" i="1" dirty="0">
                <a:effectLst/>
                <a:latin typeface="+mj-lt"/>
              </a:rPr>
              <a:t>American Psychologist. </a:t>
            </a:r>
            <a:r>
              <a:rPr lang="en-US" sz="1300" dirty="0">
                <a:effectLst/>
                <a:latin typeface="+mj-lt"/>
              </a:rPr>
              <a:t>2005 Jan;60(1):16-26</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Roberts, Dorothy.  “The Problem with Race-Based Medicine.”  TEDMED, Nov 2015.  </a:t>
            </a:r>
          </a:p>
          <a:p>
            <a:pPr marL="228600" lvl="0" indent="-228600">
              <a:buFont typeface="+mj-lt"/>
              <a:buAutoNum type="arabicPeriod"/>
            </a:pPr>
            <a:r>
              <a:rPr lang="en-US" sz="1300" dirty="0">
                <a:effectLst/>
                <a:latin typeface="+mj-lt"/>
              </a:rPr>
              <a:t>Tamayo-Sarver, J.  Racial and Ethnic Disparities in Emergency Department Analgesic Prescription.  </a:t>
            </a:r>
            <a:r>
              <a:rPr lang="en-US" sz="1300" i="1" dirty="0">
                <a:effectLst/>
                <a:latin typeface="+mj-lt"/>
              </a:rPr>
              <a:t>American Journal of Public Health.  </a:t>
            </a:r>
            <a:r>
              <a:rPr lang="en-US" sz="1300" dirty="0">
                <a:effectLst/>
                <a:latin typeface="+mj-lt"/>
              </a:rPr>
              <a:t>2003 Dec;93(12):2067-73</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Tsai, J.  Race Matters? Examining and Rethinking Race Portrayal in Preclinical Medical Education.  </a:t>
            </a:r>
            <a:r>
              <a:rPr lang="en-US" sz="1300" i="1" dirty="0">
                <a:effectLst/>
                <a:latin typeface="+mj-lt"/>
              </a:rPr>
              <a:t>Academic Medicine.  </a:t>
            </a:r>
            <a:r>
              <a:rPr lang="en-US" sz="1300" dirty="0">
                <a:effectLst/>
                <a:latin typeface="+mj-lt"/>
              </a:rPr>
              <a:t>2016 Jul;91(7):916-20</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Kumar A.  Preparing to take the USMLE Step 1: a survey on medical students’ self-reported study habits.  </a:t>
            </a:r>
            <a:r>
              <a:rPr lang="en-US" sz="1300" i="1" dirty="0">
                <a:effectLst/>
                <a:latin typeface="+mj-lt"/>
              </a:rPr>
              <a:t>Postgraduate Medical Journal.  </a:t>
            </a:r>
            <a:r>
              <a:rPr lang="en-US" sz="1300" dirty="0">
                <a:effectLst/>
                <a:latin typeface="+mj-lt"/>
              </a:rPr>
              <a:t>2015 May;91(1075):257-61</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Ripp, K, Braun L.  Race/Ethnicity in Medical Education: An Analysis of a Question Bank for Step 1 of the United States Medical Licensing Examination.  </a:t>
            </a:r>
            <a:r>
              <a:rPr lang="en-US" sz="1300" i="1" dirty="0">
                <a:effectLst/>
                <a:latin typeface="+mj-lt"/>
              </a:rPr>
              <a:t>Teaching and Learning in Medicine.  </a:t>
            </a:r>
            <a:r>
              <a:rPr lang="en-US" sz="1300" dirty="0">
                <a:effectLst/>
                <a:latin typeface="+mj-lt"/>
              </a:rPr>
              <a:t>2017 Apr-Jun;29(2):</a:t>
            </a:r>
            <a:r>
              <a:rPr lang="en-US" sz="1300" dirty="0" smtClean="0">
                <a:effectLst/>
                <a:latin typeface="+mj-lt"/>
              </a:rPr>
              <a:t>115-122</a:t>
            </a:r>
            <a:endParaRPr lang="en-US" sz="1300" dirty="0">
              <a:effectLst/>
              <a:latin typeface="+mj-lt"/>
            </a:endParaRPr>
          </a:p>
          <a:p>
            <a:pPr marL="228600" lvl="0" indent="-228600">
              <a:buFont typeface="+mj-lt"/>
              <a:buAutoNum type="arabicPeriod"/>
            </a:pPr>
            <a:r>
              <a:rPr lang="en-US" sz="1300" dirty="0">
                <a:effectLst/>
                <a:latin typeface="+mj-lt"/>
              </a:rPr>
              <a:t>Smedley BD.  Unequal Treatment: Confronting Racial and Ethnic Disparities in Health Care.  </a:t>
            </a:r>
            <a:r>
              <a:rPr lang="en-US" sz="1300" i="1" dirty="0">
                <a:effectLst/>
                <a:latin typeface="+mj-lt"/>
              </a:rPr>
              <a:t>National Academies Press</a:t>
            </a:r>
            <a:r>
              <a:rPr lang="en-US" sz="1300" dirty="0">
                <a:effectLst/>
                <a:latin typeface="+mj-lt"/>
              </a:rPr>
              <a:t>; 2003. </a:t>
            </a:r>
          </a:p>
          <a:p>
            <a:pPr marL="228600" lvl="0" indent="-228600">
              <a:buFont typeface="+mj-lt"/>
              <a:buAutoNum type="arabicPeriod"/>
            </a:pPr>
            <a:r>
              <a:rPr lang="en-US" sz="1300" dirty="0">
                <a:effectLst/>
                <a:latin typeface="+mj-lt"/>
              </a:rPr>
              <a:t>Stone, J.  Non-conscious bias in medical decision making: what can be done to reduce it?  </a:t>
            </a:r>
            <a:r>
              <a:rPr lang="en-US" sz="1300" i="1" dirty="0">
                <a:effectLst/>
                <a:latin typeface="+mj-lt"/>
              </a:rPr>
              <a:t>Medical Education.  </a:t>
            </a:r>
            <a:r>
              <a:rPr lang="en-US" sz="1300" dirty="0">
                <a:effectLst/>
                <a:latin typeface="+mj-lt"/>
              </a:rPr>
              <a:t>2011 Aug;45(8):768-76</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Haider, AH. Unconscious Race and Social Class Bias Among Acute Care Surgical Clinicians and Clinical Treatment Decisions. </a:t>
            </a:r>
            <a:r>
              <a:rPr lang="en-US" sz="1300" i="1" dirty="0">
                <a:effectLst/>
                <a:latin typeface="+mj-lt"/>
              </a:rPr>
              <a:t>JAMA Surg. </a:t>
            </a:r>
            <a:r>
              <a:rPr lang="en-US" sz="1300" dirty="0">
                <a:effectLst/>
                <a:latin typeface="+mj-lt"/>
              </a:rPr>
              <a:t>2015;150(5):457-464</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Haider, AH, Scott VK. Racial disparities in surgical care and outcomes in the United States: a comprehensive review of patient, provider, and systemic factors.  </a:t>
            </a:r>
            <a:r>
              <a:rPr lang="en-US" sz="1300" i="1" dirty="0">
                <a:effectLst/>
                <a:latin typeface="+mj-lt"/>
              </a:rPr>
              <a:t>J AM Coll Surg. </a:t>
            </a:r>
            <a:r>
              <a:rPr lang="en-US" sz="1300" dirty="0">
                <a:effectLst/>
                <a:latin typeface="+mj-lt"/>
              </a:rPr>
              <a:t>2013; 216(3): 482-92.e12</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U.S. Census Bureau QuickFacts: United States. (2018). Retrieved from </a:t>
            </a:r>
            <a:r>
              <a:rPr lang="en-US" sz="1300" u="sng" dirty="0">
                <a:effectLst/>
                <a:latin typeface="+mj-lt"/>
                <a:hlinkClick r:id="rId6"/>
              </a:rPr>
              <a:t>https://www.census.gov/quickfacts/fact/table/US/IPE120217</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Admon, LK. Racial and Ethnic Disparities in the Incidence of Severe Maternal Morbidity in the United States, 2012-2015.  </a:t>
            </a:r>
            <a:r>
              <a:rPr lang="en-US" sz="1300" i="1" dirty="0">
                <a:effectLst/>
                <a:latin typeface="+mj-lt"/>
              </a:rPr>
              <a:t>Obstet Gynecol</a:t>
            </a:r>
            <a:r>
              <a:rPr lang="en-US" sz="1300" dirty="0">
                <a:effectLst/>
                <a:latin typeface="+mj-lt"/>
              </a:rPr>
              <a:t>. 2018 Nov;132(5):1158-1166.  </a:t>
            </a:r>
            <a:endParaRPr lang="en-US" sz="1300" dirty="0" smtClean="0">
              <a:effectLst/>
              <a:latin typeface="+mj-lt"/>
            </a:endParaRPr>
          </a:p>
          <a:p>
            <a:pPr marL="228600" lvl="0" indent="-228600">
              <a:buFont typeface="+mj-lt"/>
              <a:buAutoNum type="arabicPeriod"/>
            </a:pPr>
            <a:r>
              <a:rPr lang="en-US" sz="1300" dirty="0">
                <a:effectLst/>
                <a:latin typeface="+mj-lt"/>
              </a:rPr>
              <a:t>Darshali A. Vyas, </a:t>
            </a:r>
            <a:r>
              <a:rPr lang="en-US" sz="1300" dirty="0" smtClean="0">
                <a:effectLst/>
                <a:latin typeface="+mj-lt"/>
              </a:rPr>
              <a:t>et al, </a:t>
            </a:r>
            <a:r>
              <a:rPr lang="en-US" sz="1300" dirty="0" smtClean="0">
                <a:effectLst/>
                <a:latin typeface="+mj-lt"/>
                <a:hlinkClick r:id="rId7"/>
              </a:rPr>
              <a:t>“Hidden </a:t>
            </a:r>
            <a:r>
              <a:rPr lang="en-US" sz="1300" dirty="0">
                <a:effectLst/>
                <a:latin typeface="+mj-lt"/>
                <a:hlinkClick r:id="rId7"/>
              </a:rPr>
              <a:t>in Plain Sight — Reconsidering the Use of </a:t>
            </a:r>
            <a:r>
              <a:rPr lang="en-US" sz="1300" dirty="0" smtClean="0">
                <a:effectLst/>
                <a:latin typeface="+mj-lt"/>
                <a:hlinkClick r:id="rId7"/>
              </a:rPr>
              <a:t>Race.”</a:t>
            </a:r>
            <a:r>
              <a:rPr lang="en-US" sz="1300" dirty="0" smtClean="0">
                <a:effectLst/>
                <a:latin typeface="+mj-lt"/>
              </a:rPr>
              <a:t> Aug </a:t>
            </a:r>
            <a:r>
              <a:rPr lang="en-US" sz="1300" dirty="0">
                <a:effectLst/>
                <a:latin typeface="+mj-lt"/>
              </a:rPr>
              <a:t>27, 2020. N Engl J Med 2020; 383:874-882</a:t>
            </a:r>
          </a:p>
          <a:p>
            <a:pPr marL="228600" lvl="0" indent="-228600">
              <a:buFont typeface="+mj-lt"/>
              <a:buAutoNum type="arabicPeriod"/>
            </a:pPr>
            <a:endParaRPr lang="en-US" sz="1300" dirty="0">
              <a:effectLst/>
              <a:latin typeface="+mj-lt"/>
            </a:endParaRPr>
          </a:p>
        </p:txBody>
      </p:sp>
      <p:sp>
        <p:nvSpPr>
          <p:cNvPr id="4" name="TextBox 3"/>
          <p:cNvSpPr txBox="1"/>
          <p:nvPr/>
        </p:nvSpPr>
        <p:spPr>
          <a:xfrm>
            <a:off x="719611" y="29688473"/>
            <a:ext cx="2272327" cy="830997"/>
          </a:xfrm>
          <a:prstGeom prst="rect">
            <a:avLst/>
          </a:prstGeom>
          <a:solidFill>
            <a:srgbClr val="FFFF00"/>
          </a:solidFill>
          <a:ln>
            <a:solidFill>
              <a:schemeClr val="tx1"/>
            </a:solidFill>
          </a:ln>
        </p:spPr>
        <p:txBody>
          <a:bodyPr wrap="square" rtlCol="0">
            <a:spAutoFit/>
          </a:bodyPr>
          <a:lstStyle/>
          <a:p>
            <a:pPr algn="ctr"/>
            <a:r>
              <a:rPr lang="en-US" sz="2400" b="1" u="sng" dirty="0" smtClean="0"/>
              <a:t>EXAMPLE </a:t>
            </a:r>
            <a:r>
              <a:rPr lang="en-US" sz="2400" b="1" u="sng" dirty="0"/>
              <a:t>OF </a:t>
            </a:r>
            <a:r>
              <a:rPr lang="en-US" sz="2400" b="1" u="sng" dirty="0" smtClean="0"/>
              <a:t>SCORING</a:t>
            </a:r>
            <a:endParaRPr lang="en-US" sz="2400" b="1" u="sng" dirty="0"/>
          </a:p>
        </p:txBody>
      </p:sp>
      <p:pic>
        <p:nvPicPr>
          <p:cNvPr id="66" name="Picture 65"/>
          <p:cNvPicPr/>
          <p:nvPr/>
        </p:nvPicPr>
        <p:blipFill rotWithShape="1">
          <a:blip r:embed="rId8">
            <a:extLst>
              <a:ext uri="{28A0092B-C50C-407E-A947-70E740481C1C}">
                <a14:useLocalDpi xmlns:a14="http://schemas.microsoft.com/office/drawing/2010/main" val="0"/>
              </a:ext>
            </a:extLst>
          </a:blip>
          <a:srcRect l="5927" t="8382" r="5983" b="15840"/>
          <a:stretch/>
        </p:blipFill>
        <p:spPr bwMode="auto">
          <a:xfrm>
            <a:off x="667088" y="22479000"/>
            <a:ext cx="10060812" cy="6324600"/>
          </a:xfrm>
          <a:prstGeom prst="rect">
            <a:avLst/>
          </a:prstGeom>
          <a:ln>
            <a:noFill/>
          </a:ln>
          <a:extLst>
            <a:ext uri="{53640926-AAD7-44D8-BBD7-CCE9431645EC}">
              <a14:shadowObscured xmlns:a14="http://schemas.microsoft.com/office/drawing/2010/main"/>
            </a:ext>
          </a:extLst>
        </p:spPr>
      </p:pic>
      <p:pic>
        <p:nvPicPr>
          <p:cNvPr id="68" name="Content Placeholder 3"/>
          <p:cNvPicPr>
            <a:picLocks noChangeAspect="1"/>
          </p:cNvPicPr>
          <p:nvPr/>
        </p:nvPicPr>
        <p:blipFill rotWithShape="1">
          <a:blip r:embed="rId9"/>
          <a:srcRect l="3944" t="42768" r="13812" b="27630"/>
          <a:stretch/>
        </p:blipFill>
        <p:spPr bwMode="auto">
          <a:xfrm>
            <a:off x="3048000" y="30311988"/>
            <a:ext cx="7315200" cy="188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Content Placeholder 3"/>
          <p:cNvPicPr>
            <a:picLocks noChangeAspect="1"/>
          </p:cNvPicPr>
          <p:nvPr/>
        </p:nvPicPr>
        <p:blipFill rotWithShape="1">
          <a:blip r:embed="rId9"/>
          <a:srcRect l="3944" t="14184" r="10931" b="60648"/>
          <a:stretch/>
        </p:blipFill>
        <p:spPr bwMode="auto">
          <a:xfrm>
            <a:off x="3101438" y="28803599"/>
            <a:ext cx="7566561" cy="160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p:nvPr/>
        </p:nvPicPr>
        <p:blipFill>
          <a:blip r:embed="rId10">
            <a:extLst>
              <a:ext uri="{28A0092B-C50C-407E-A947-70E740481C1C}">
                <a14:useLocalDpi xmlns:a14="http://schemas.microsoft.com/office/drawing/2010/main" val="0"/>
              </a:ext>
            </a:extLst>
          </a:blip>
          <a:stretch>
            <a:fillRect/>
          </a:stretch>
        </p:blipFill>
        <p:spPr>
          <a:xfrm>
            <a:off x="12951225" y="16238772"/>
            <a:ext cx="7306238" cy="9135828"/>
          </a:xfrm>
          <a:prstGeom prst="rect">
            <a:avLst/>
          </a:prstGeom>
        </p:spPr>
      </p:pic>
      <p:sp>
        <p:nvSpPr>
          <p:cNvPr id="72" name="Text Box 6">
            <a:extLst>
              <a:ext uri="{FF2B5EF4-FFF2-40B4-BE49-F238E27FC236}">
                <a16:creationId xmlns:a16="http://schemas.microsoft.com/office/drawing/2014/main" id="{862E7ADB-31DC-4FA6-AC30-3482F9072D83}"/>
              </a:ext>
            </a:extLst>
          </p:cNvPr>
          <p:cNvSpPr txBox="1">
            <a:spLocks noChangeArrowheads="1"/>
          </p:cNvSpPr>
          <p:nvPr/>
        </p:nvSpPr>
        <p:spPr bwMode="auto">
          <a:xfrm>
            <a:off x="11651562" y="25641300"/>
            <a:ext cx="9905564" cy="604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smtId="4294967295"/>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400" b="1" dirty="0" smtClean="0"/>
              <a:t>Analysis</a:t>
            </a:r>
            <a:r>
              <a:rPr lang="en-US" sz="2400" b="1" dirty="0"/>
              <a:t>: </a:t>
            </a:r>
            <a:r>
              <a:rPr lang="en-US" sz="2400" dirty="0"/>
              <a:t>For our analysis, we scored positive and negative characteristics associated with each </a:t>
            </a:r>
            <a:r>
              <a:rPr lang="en-US" sz="2400" dirty="0" smtClean="0"/>
              <a:t>patient.  </a:t>
            </a:r>
            <a:r>
              <a:rPr lang="en-US" sz="2400" dirty="0"/>
              <a:t>Each positive characteristic was given a score of +1, and each negative characteristic was given a score of -1.  For example, stating that the patient eats a healthy diet is scored as +1, whereas eating a poor diet is scored as -1. </a:t>
            </a:r>
            <a:r>
              <a:rPr lang="en-US" sz="2400" dirty="0" smtClean="0"/>
              <a:t>(See Figure 1) </a:t>
            </a:r>
            <a:r>
              <a:rPr lang="en-US" sz="2400" dirty="0"/>
              <a:t>For characteristics with definitive parameters, such as alcohol use, </a:t>
            </a:r>
            <a:r>
              <a:rPr lang="en-US" sz="2400" dirty="0" smtClean="0"/>
              <a:t>accepted </a:t>
            </a:r>
            <a:r>
              <a:rPr lang="en-US" sz="2400" dirty="0"/>
              <a:t>guidelines were </a:t>
            </a:r>
            <a:r>
              <a:rPr lang="en-US" sz="2400" dirty="0" smtClean="0"/>
              <a:t>used.  Each </a:t>
            </a:r>
            <a:r>
              <a:rPr lang="en-US" sz="2400" dirty="0"/>
              <a:t>patient was then assigned a “Social Stigma Score” (SSS), equal to the sum of </a:t>
            </a:r>
            <a:r>
              <a:rPr lang="en-US" sz="2400" dirty="0" smtClean="0"/>
              <a:t>positive and </a:t>
            </a:r>
            <a:r>
              <a:rPr lang="en-US" sz="2400" dirty="0"/>
              <a:t>negative points.  Since the purpose of this study is to determine if the mention of race in question banks reinforces and/or introduces new biases/expectations, we </a:t>
            </a:r>
            <a:r>
              <a:rPr lang="en-US" sz="2400" dirty="0" smtClean="0"/>
              <a:t>chose to </a:t>
            </a:r>
            <a:r>
              <a:rPr lang="en-US" sz="2400" dirty="0"/>
              <a:t>focus on socially stigmatized traits, such as personal responsibility, intelligence, and lifestyle choices</a:t>
            </a:r>
            <a:r>
              <a:rPr lang="en-US" sz="2400" dirty="0" smtClean="0"/>
              <a:t>.  </a:t>
            </a:r>
            <a:r>
              <a:rPr lang="en-US" sz="2400" dirty="0"/>
              <a:t>T-tests were used to compare the averages of SSS </a:t>
            </a:r>
            <a:r>
              <a:rPr lang="en-US" sz="2400" dirty="0" smtClean="0"/>
              <a:t>with </a:t>
            </a:r>
            <a:r>
              <a:rPr lang="en-US" sz="2400" dirty="0"/>
              <a:t>p &lt; 0.05 representing statistical significance. </a:t>
            </a:r>
            <a:r>
              <a:rPr lang="en-US" sz="2400" dirty="0" smtClean="0"/>
              <a:t>A one </a:t>
            </a:r>
            <a:r>
              <a:rPr lang="en-US" sz="2400" dirty="0"/>
              <a:t>way analysis of variance </a:t>
            </a:r>
            <a:r>
              <a:rPr lang="en-US" sz="2400" dirty="0" smtClean="0"/>
              <a:t>(ANOVA) was used to determine if race had a significant impact on SSS.</a:t>
            </a:r>
            <a:endParaRPr lang="en-US" sz="2400" dirty="0">
              <a:latin typeface="Titillium Web" panose="00000500000000000000" pitchFamily="2" charset="0"/>
              <a:ea typeface="Open Sans" panose="020B0606030504020204" pitchFamily="34" charset="0"/>
              <a:cs typeface="Open Sans" panose="020B0606030504020204" pitchFamily="34" charset="0"/>
            </a:endParaRPr>
          </a:p>
        </p:txBody>
      </p:sp>
      <p:sp>
        <p:nvSpPr>
          <p:cNvPr id="9" name="TextBox 8"/>
          <p:cNvSpPr txBox="1"/>
          <p:nvPr/>
        </p:nvSpPr>
        <p:spPr>
          <a:xfrm>
            <a:off x="22555200" y="8535074"/>
            <a:ext cx="9867900" cy="3785652"/>
          </a:xfrm>
          <a:prstGeom prst="rect">
            <a:avLst/>
          </a:prstGeom>
          <a:noFill/>
        </p:spPr>
        <p:txBody>
          <a:bodyPr wrap="square" rtlCol="0">
            <a:spAutoFit/>
          </a:bodyPr>
          <a:lstStyle/>
          <a:p>
            <a:r>
              <a:rPr lang="en-US" sz="2400" dirty="0" smtClean="0"/>
              <a:t>4,228 questions were analyzed: 3,995 did not include race, and 233 (5.5%) included unambiguous race: 49.4% White, 34.8% </a:t>
            </a:r>
            <a:r>
              <a:rPr lang="en-US" sz="2400" dirty="0"/>
              <a:t>Black, </a:t>
            </a:r>
            <a:r>
              <a:rPr lang="en-US" sz="2400" dirty="0" smtClean="0"/>
              <a:t>11.6% </a:t>
            </a:r>
            <a:r>
              <a:rPr lang="en-US" sz="2400" dirty="0"/>
              <a:t>Asian, and </a:t>
            </a:r>
            <a:r>
              <a:rPr lang="en-US" sz="2400" dirty="0" smtClean="0"/>
              <a:t>4.3% Hispanic</a:t>
            </a:r>
            <a:r>
              <a:rPr lang="en-US" sz="2400" dirty="0"/>
              <a:t>. Vignettes with Black patients received the lowest mean SSS (-0.36, 95% CI -0.57 to -0.14). Vignettes with Asian patients received the highest mean SSS (0.26, 95% CI -0.27 to 0.79). By race and gender, Black men and Black women had the lowest mean SSS: (-0.44) and (-0.29), respectively. Hispanic men and Asian women had the highest mean SSS: (0.33) and (0.80), respectively. A one-way ANOVA showed that the effect of race on SSS was significant, F(3, 229) = 2.75, p = 0.044. </a:t>
            </a:r>
            <a:endParaRPr lang="en-US" sz="2400" dirty="0" smtClean="0"/>
          </a:p>
        </p:txBody>
      </p:sp>
      <p:pic>
        <p:nvPicPr>
          <p:cNvPr id="73" name="Picture 72"/>
          <p:cNvPicPr/>
          <p:nvPr/>
        </p:nvPicPr>
        <p:blipFill>
          <a:blip r:embed="rId11">
            <a:extLst>
              <a:ext uri="{28A0092B-C50C-407E-A947-70E740481C1C}">
                <a14:useLocalDpi xmlns:a14="http://schemas.microsoft.com/office/drawing/2010/main" val="0"/>
              </a:ext>
            </a:extLst>
          </a:blip>
          <a:stretch>
            <a:fillRect/>
          </a:stretch>
        </p:blipFill>
        <p:spPr>
          <a:xfrm>
            <a:off x="22326600" y="13050520"/>
            <a:ext cx="10058401" cy="4399280"/>
          </a:xfrm>
          <a:prstGeom prst="rect">
            <a:avLst/>
          </a:prstGeom>
        </p:spPr>
      </p:pic>
      <p:sp>
        <p:nvSpPr>
          <p:cNvPr id="74" name="TextBox 73"/>
          <p:cNvSpPr txBox="1"/>
          <p:nvPr/>
        </p:nvSpPr>
        <p:spPr>
          <a:xfrm>
            <a:off x="22364700" y="17477244"/>
            <a:ext cx="9867900" cy="3416320"/>
          </a:xfrm>
          <a:prstGeom prst="rect">
            <a:avLst/>
          </a:prstGeom>
          <a:noFill/>
        </p:spPr>
        <p:txBody>
          <a:bodyPr wrap="square" rtlCol="0">
            <a:spAutoFit/>
          </a:bodyPr>
          <a:lstStyle/>
          <a:p>
            <a:r>
              <a:rPr lang="en-US" sz="2400" b="1" i="1" dirty="0" smtClean="0"/>
              <a:t>Positive characteristics </a:t>
            </a:r>
            <a:r>
              <a:rPr lang="en-US" sz="2400" dirty="0" smtClean="0"/>
              <a:t>included </a:t>
            </a:r>
            <a:r>
              <a:rPr lang="en-US" sz="2400" b="1" i="1" dirty="0"/>
              <a:t>uncomplicated pregnancies </a:t>
            </a:r>
            <a:r>
              <a:rPr lang="en-US" sz="2400" dirty="0"/>
              <a:t>for White and Hispanic patients and </a:t>
            </a:r>
            <a:r>
              <a:rPr lang="en-US" sz="2400" b="1" i="1" dirty="0"/>
              <a:t>medication adherence</a:t>
            </a:r>
            <a:r>
              <a:rPr lang="en-US" sz="2400" dirty="0"/>
              <a:t> for Black, Hispanic, and Asian patients</a:t>
            </a:r>
            <a:r>
              <a:rPr lang="en-US" sz="2400" b="1" i="1" dirty="0" smtClean="0"/>
              <a:t>.  </a:t>
            </a:r>
            <a:r>
              <a:rPr lang="en-US" sz="2400" b="1" i="1" dirty="0"/>
              <a:t>N</a:t>
            </a:r>
            <a:r>
              <a:rPr lang="en-US" sz="2400" b="1" i="1" dirty="0" smtClean="0"/>
              <a:t>egative </a:t>
            </a:r>
            <a:r>
              <a:rPr lang="en-US" sz="2400" b="1" i="1" dirty="0"/>
              <a:t>characteris</a:t>
            </a:r>
            <a:r>
              <a:rPr lang="en-US" sz="2400" dirty="0"/>
              <a:t>tics included </a:t>
            </a:r>
            <a:r>
              <a:rPr lang="en-US" sz="2400" b="1" i="1" dirty="0"/>
              <a:t>lack of physical activity </a:t>
            </a:r>
            <a:r>
              <a:rPr lang="en-US" sz="2400" dirty="0"/>
              <a:t>only mentioned in vignettes with White patients and </a:t>
            </a:r>
            <a:r>
              <a:rPr lang="en-US" sz="2400" b="1" i="1" dirty="0"/>
              <a:t>unprotected sex </a:t>
            </a:r>
            <a:r>
              <a:rPr lang="en-US" sz="2400" dirty="0"/>
              <a:t>only mentioned in vignettes with Asian patients.  </a:t>
            </a:r>
            <a:r>
              <a:rPr lang="en-US" sz="2400" b="1" i="1" dirty="0"/>
              <a:t>Homelessness, altered mental status/forgetfulness, and IV drug </a:t>
            </a:r>
            <a:r>
              <a:rPr lang="en-US" sz="2400" dirty="0"/>
              <a:t>use were only mentioned in vignettes with Black patients</a:t>
            </a:r>
            <a:r>
              <a:rPr lang="en-US" sz="2400" dirty="0" smtClean="0"/>
              <a:t>. Figure 4. We also found increasingly negative portrayal of black man as they got older compared to controls. (Figure 5) </a:t>
            </a:r>
            <a:r>
              <a:rPr lang="en-US" sz="2400" dirty="0"/>
              <a:t> </a:t>
            </a:r>
          </a:p>
        </p:txBody>
      </p:sp>
      <p:pic>
        <p:nvPicPr>
          <p:cNvPr id="75" name="Picture 74"/>
          <p:cNvPicPr/>
          <p:nvPr/>
        </p:nvPicPr>
        <p:blipFill rotWithShape="1">
          <a:blip r:embed="rId12">
            <a:extLst>
              <a:ext uri="{28A0092B-C50C-407E-A947-70E740481C1C}">
                <a14:useLocalDpi xmlns:a14="http://schemas.microsoft.com/office/drawing/2010/main" val="0"/>
              </a:ext>
            </a:extLst>
          </a:blip>
          <a:srcRect l="1538" t="298" r="1443" b="1434"/>
          <a:stretch/>
        </p:blipFill>
        <p:spPr>
          <a:xfrm>
            <a:off x="22326600" y="22040540"/>
            <a:ext cx="10050790" cy="6458260"/>
          </a:xfrm>
          <a:prstGeom prst="rect">
            <a:avLst/>
          </a:prstGeom>
        </p:spPr>
      </p:pic>
      <p:sp>
        <p:nvSpPr>
          <p:cNvPr id="76" name="Rectangle 75">
            <a:extLst>
              <a:ext uri="{FF2B5EF4-FFF2-40B4-BE49-F238E27FC236}">
                <a16:creationId xmlns:a16="http://schemas.microsoft.com/office/drawing/2014/main" id="{8C463412-CC68-4A0F-AE72-68EF99EB2F46}"/>
              </a:ext>
            </a:extLst>
          </p:cNvPr>
          <p:cNvSpPr>
            <a:spLocks noChangeArrowheads="1"/>
          </p:cNvSpPr>
          <p:nvPr/>
        </p:nvSpPr>
        <p:spPr bwMode="auto">
          <a:xfrm>
            <a:off x="11517776" y="15067631"/>
            <a:ext cx="10058400" cy="85694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smtClean="0">
                <a:effectLst/>
                <a:latin typeface="Amaranth" panose="02000503050000020004" pitchFamily="2" charset="0"/>
              </a:rPr>
              <a:t>Figure 2:  Inclusion and Exclusion</a:t>
            </a:r>
            <a:endParaRPr lang="en-US" sz="3600" dirty="0">
              <a:effectLst/>
              <a:latin typeface="Amaranth" panose="02000503050000020004" pitchFamily="2" charset="0"/>
            </a:endParaRPr>
          </a:p>
        </p:txBody>
      </p:sp>
      <p:sp>
        <p:nvSpPr>
          <p:cNvPr id="77" name="Rectangle 76">
            <a:extLst>
              <a:ext uri="{FF2B5EF4-FFF2-40B4-BE49-F238E27FC236}">
                <a16:creationId xmlns:a16="http://schemas.microsoft.com/office/drawing/2014/main" id="{8C463412-CC68-4A0F-AE72-68EF99EB2F46}"/>
              </a:ext>
            </a:extLst>
          </p:cNvPr>
          <p:cNvSpPr>
            <a:spLocks noChangeArrowheads="1"/>
          </p:cNvSpPr>
          <p:nvPr/>
        </p:nvSpPr>
        <p:spPr bwMode="auto">
          <a:xfrm>
            <a:off x="22326600" y="20878800"/>
            <a:ext cx="10058400" cy="116174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smtClean="0">
                <a:effectLst/>
                <a:latin typeface="Amaranth" panose="02000503050000020004" pitchFamily="2" charset="0"/>
              </a:rPr>
              <a:t>Figure 4: Frequency of Positive / Negative </a:t>
            </a:r>
          </a:p>
          <a:p>
            <a:pPr defTabSz="4702588">
              <a:defRPr/>
            </a:pPr>
            <a:r>
              <a:rPr lang="en-US" sz="3600" dirty="0" smtClean="0">
                <a:effectLst/>
                <a:latin typeface="Amaranth" panose="02000503050000020004" pitchFamily="2" charset="0"/>
              </a:rPr>
              <a:t>Characteristics Based on Race</a:t>
            </a:r>
            <a:endParaRPr lang="en-US" sz="3600" dirty="0">
              <a:effectLst/>
              <a:latin typeface="Amaranth" panose="02000503050000020004" pitchFamily="2" charset="0"/>
            </a:endParaRPr>
          </a:p>
        </p:txBody>
      </p:sp>
      <p:sp>
        <p:nvSpPr>
          <p:cNvPr id="78" name="Rectangle 77">
            <a:extLst>
              <a:ext uri="{FF2B5EF4-FFF2-40B4-BE49-F238E27FC236}">
                <a16:creationId xmlns:a16="http://schemas.microsoft.com/office/drawing/2014/main" id="{8C463412-CC68-4A0F-AE72-68EF99EB2F46}"/>
              </a:ext>
            </a:extLst>
          </p:cNvPr>
          <p:cNvSpPr>
            <a:spLocks noChangeArrowheads="1"/>
          </p:cNvSpPr>
          <p:nvPr/>
        </p:nvSpPr>
        <p:spPr bwMode="auto">
          <a:xfrm>
            <a:off x="22318990" y="12325660"/>
            <a:ext cx="10058400" cy="85694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smtClean="0">
                <a:effectLst/>
                <a:latin typeface="Amaranth" panose="02000503050000020004" pitchFamily="2" charset="0"/>
              </a:rPr>
              <a:t>Figure 3: Social Stigma Based on Race</a:t>
            </a:r>
            <a:endParaRPr lang="en-US" sz="3600" dirty="0">
              <a:effectLst/>
              <a:latin typeface="Amaranth" panose="02000503050000020004" pitchFamily="2" charset="0"/>
            </a:endParaRPr>
          </a:p>
        </p:txBody>
      </p:sp>
      <p:pic>
        <p:nvPicPr>
          <p:cNvPr id="79" name="Picture 78"/>
          <p:cNvPicPr/>
          <p:nvPr/>
        </p:nvPicPr>
        <p:blipFill rotWithShape="1">
          <a:blip r:embed="rId13"/>
          <a:srcRect l="3630" t="6469" r="4275" b="6233"/>
          <a:stretch/>
        </p:blipFill>
        <p:spPr>
          <a:xfrm>
            <a:off x="26212800" y="28727400"/>
            <a:ext cx="6061312" cy="3381730"/>
          </a:xfrm>
          <a:prstGeom prst="rect">
            <a:avLst/>
          </a:prstGeom>
          <a:ln w="76200">
            <a:solidFill>
              <a:schemeClr val="tx1"/>
            </a:solidFill>
          </a:ln>
        </p:spPr>
      </p:pic>
      <p:sp>
        <p:nvSpPr>
          <p:cNvPr id="10" name="TextBox 9"/>
          <p:cNvSpPr txBox="1"/>
          <p:nvPr/>
        </p:nvSpPr>
        <p:spPr>
          <a:xfrm>
            <a:off x="22402800" y="28813125"/>
            <a:ext cx="3657600" cy="3046988"/>
          </a:xfrm>
          <a:prstGeom prst="rect">
            <a:avLst/>
          </a:prstGeom>
          <a:solidFill>
            <a:srgbClr val="FFFF00"/>
          </a:solidFill>
          <a:ln>
            <a:solidFill>
              <a:schemeClr val="tx1"/>
            </a:solidFill>
          </a:ln>
        </p:spPr>
        <p:txBody>
          <a:bodyPr wrap="square" rtlCol="0">
            <a:spAutoFit/>
          </a:bodyPr>
          <a:lstStyle/>
          <a:p>
            <a:r>
              <a:rPr lang="en-US" sz="3200" dirty="0" smtClean="0">
                <a:latin typeface="Amaranth" panose="02000503050000020004" pitchFamily="2" charset="0"/>
              </a:rPr>
              <a:t>Fig. </a:t>
            </a:r>
            <a:r>
              <a:rPr lang="en-US" sz="3200" dirty="0">
                <a:latin typeface="Amaranth" panose="02000503050000020004" pitchFamily="2" charset="0"/>
              </a:rPr>
              <a:t>5: Increasingly Negative </a:t>
            </a:r>
            <a:r>
              <a:rPr lang="en-US" sz="3200" dirty="0" smtClean="0">
                <a:latin typeface="Amaranth" panose="02000503050000020004" pitchFamily="2" charset="0"/>
              </a:rPr>
              <a:t>Stigmatization of </a:t>
            </a:r>
            <a:r>
              <a:rPr lang="en-US" sz="3200" dirty="0">
                <a:latin typeface="Amaranth" panose="02000503050000020004" pitchFamily="2" charset="0"/>
              </a:rPr>
              <a:t>Black Men with </a:t>
            </a:r>
            <a:r>
              <a:rPr lang="en-US" sz="3200" dirty="0" smtClean="0">
                <a:latin typeface="Amaranth" panose="02000503050000020004" pitchFamily="2" charset="0"/>
              </a:rPr>
              <a:t>Age </a:t>
            </a:r>
            <a:r>
              <a:rPr lang="en-US" sz="3200" dirty="0">
                <a:latin typeface="Amaranth" panose="02000503050000020004" pitchFamily="2" charset="0"/>
              </a:rPr>
              <a:t>Compared to </a:t>
            </a:r>
            <a:r>
              <a:rPr lang="en-US" sz="3200" dirty="0" smtClean="0">
                <a:latin typeface="Amaranth" panose="02000503050000020004" pitchFamily="2" charset="0"/>
              </a:rPr>
              <a:t>Controls</a:t>
            </a:r>
            <a:endParaRPr lang="en-US" sz="3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129200" y="32156400"/>
            <a:ext cx="609600" cy="609600"/>
          </a:xfrm>
          <a:prstGeom prst="rect">
            <a:avLst/>
          </a:prstGeom>
        </p:spPr>
      </p:pic>
    </p:spTree>
  </p:cSld>
  <p:clrMapOvr>
    <a:masterClrMapping/>
  </p:clrMapOvr>
  <p:transition advTm="188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4"/>
          <a:srcRect r="833" b="20118"/>
          <a:stretch/>
        </p:blipFill>
        <p:spPr>
          <a:xfrm>
            <a:off x="844574" y="4754883"/>
            <a:ext cx="40965120" cy="2116571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222457019"/>
      </p:ext>
    </p:extLst>
  </p:cSld>
  <p:clrMapOvr>
    <a:masterClrMapping/>
  </p:clrMapOvr>
  <p:transition advTm="60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2"/>
          <p:cNvPicPr preferRelativeResize="0"/>
          <p:nvPr/>
        </p:nvPicPr>
        <p:blipFill>
          <a:blip r:embed="rId5">
            <a:alphaModFix/>
          </a:blip>
          <a:stretch>
            <a:fillRect/>
          </a:stretch>
        </p:blipFill>
        <p:spPr>
          <a:xfrm>
            <a:off x="731520" y="1143000"/>
            <a:ext cx="42428165" cy="6172042"/>
          </a:xfrm>
          <a:prstGeom prst="rect">
            <a:avLst/>
          </a:prstGeom>
          <a:noFill/>
          <a:ln>
            <a:noFill/>
          </a:ln>
        </p:spPr>
      </p:pic>
      <p:pic>
        <p:nvPicPr>
          <p:cNvPr id="116" name="Google Shape;116;p22"/>
          <p:cNvPicPr preferRelativeResize="0"/>
          <p:nvPr/>
        </p:nvPicPr>
        <p:blipFill rotWithShape="1">
          <a:blip r:embed="rId6">
            <a:alphaModFix/>
          </a:blip>
          <a:srcRect t="32841" b="41955"/>
          <a:stretch/>
        </p:blipFill>
        <p:spPr>
          <a:xfrm>
            <a:off x="731520" y="8686800"/>
            <a:ext cx="26471880" cy="17221200"/>
          </a:xfrm>
          <a:prstGeom prst="rect">
            <a:avLst/>
          </a:prstGeom>
          <a:noFill/>
          <a:ln>
            <a:noFill/>
          </a:ln>
        </p:spPr>
      </p:pic>
      <p:pic>
        <p:nvPicPr>
          <p:cNvPr id="117" name="Google Shape;117;p22"/>
          <p:cNvPicPr preferRelativeResize="0"/>
          <p:nvPr/>
        </p:nvPicPr>
        <p:blipFill>
          <a:blip r:embed="rId7">
            <a:alphaModFix/>
          </a:blip>
          <a:stretch>
            <a:fillRect/>
          </a:stretch>
        </p:blipFill>
        <p:spPr>
          <a:xfrm>
            <a:off x="27736800" y="8686800"/>
            <a:ext cx="14590133" cy="1658943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2078708797"/>
      </p:ext>
    </p:extLst>
  </p:cSld>
  <p:clrMapOvr>
    <a:masterClrMapping/>
  </p:clrMapOvr>
  <p:transition advTm="27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3"/>
          <p:cNvPicPr preferRelativeResize="0"/>
          <p:nvPr/>
        </p:nvPicPr>
        <p:blipFill>
          <a:blip r:embed="rId5">
            <a:alphaModFix/>
          </a:blip>
          <a:stretch>
            <a:fillRect/>
          </a:stretch>
        </p:blipFill>
        <p:spPr>
          <a:xfrm>
            <a:off x="471957" y="304800"/>
            <a:ext cx="42428165" cy="6172042"/>
          </a:xfrm>
          <a:prstGeom prst="rect">
            <a:avLst/>
          </a:prstGeom>
          <a:noFill/>
          <a:ln>
            <a:noFill/>
          </a:ln>
        </p:spPr>
      </p:pic>
      <p:sp>
        <p:nvSpPr>
          <p:cNvPr id="123" name="Google Shape;123;p23"/>
          <p:cNvSpPr txBox="1">
            <a:spLocks noGrp="1"/>
          </p:cNvSpPr>
          <p:nvPr>
            <p:ph type="body" idx="1"/>
          </p:nvPr>
        </p:nvSpPr>
        <p:spPr>
          <a:xfrm>
            <a:off x="914400" y="7086600"/>
            <a:ext cx="40898880" cy="12715200"/>
          </a:xfrm>
          <a:prstGeom prst="rect">
            <a:avLst/>
          </a:prstGeom>
        </p:spPr>
        <p:txBody>
          <a:bodyPr spcFirstLastPara="1" vert="horz" wrap="square" lIns="438840" tIns="438840" rIns="438840" bIns="438840" rtlCol="0" anchor="t" anchorCtr="0" compatLnSpc="1">
            <a:prstTxWarp prst="textNoShape">
              <a:avLst/>
            </a:prstTxWarp>
            <a:noAutofit/>
          </a:bodyPr>
          <a:lstStyle/>
          <a:p>
            <a:pPr marL="0" indent="0">
              <a:buNone/>
            </a:pPr>
            <a:r>
              <a:rPr lang="en" sz="8800" b="1" dirty="0">
                <a:solidFill>
                  <a:srgbClr val="000000"/>
                </a:solidFill>
                <a:latin typeface="Calibri"/>
                <a:ea typeface="Calibri"/>
                <a:cs typeface="Calibri"/>
                <a:sym typeface="Calibri"/>
              </a:rPr>
              <a:t>Results: </a:t>
            </a:r>
            <a:endParaRPr sz="8800" b="1" dirty="0">
              <a:solidFill>
                <a:srgbClr val="000000"/>
              </a:solidFill>
              <a:latin typeface="Calibri"/>
              <a:ea typeface="Calibri"/>
              <a:cs typeface="Calibri"/>
              <a:sym typeface="Calibri"/>
            </a:endParaRPr>
          </a:p>
          <a:p>
            <a:pPr indent="0">
              <a:buNone/>
            </a:pPr>
            <a:endParaRPr sz="8800" dirty="0">
              <a:solidFill>
                <a:srgbClr val="000000"/>
              </a:solidFill>
              <a:latin typeface="Calibri"/>
              <a:ea typeface="Calibri"/>
              <a:cs typeface="Calibri"/>
              <a:sym typeface="Calibri"/>
            </a:endParaRPr>
          </a:p>
          <a:p>
            <a:pPr>
              <a:lnSpc>
                <a:spcPct val="100000"/>
              </a:lnSpc>
              <a:buClr>
                <a:srgbClr val="000000"/>
              </a:buClr>
              <a:buFont typeface="Calibri"/>
              <a:buChar char="●"/>
            </a:pPr>
            <a:r>
              <a:rPr lang="en" sz="8800" dirty="0">
                <a:solidFill>
                  <a:srgbClr val="000000"/>
                </a:solidFill>
                <a:latin typeface="Calibri"/>
                <a:ea typeface="Calibri"/>
                <a:cs typeface="Calibri"/>
                <a:sym typeface="Calibri"/>
              </a:rPr>
              <a:t>Similar to 2017 study: White patients were cast in a more positive light than their Black counterparts </a:t>
            </a:r>
            <a:endParaRPr sz="8800" dirty="0">
              <a:solidFill>
                <a:srgbClr val="000000"/>
              </a:solidFill>
              <a:latin typeface="Calibri"/>
              <a:ea typeface="Calibri"/>
              <a:cs typeface="Calibri"/>
              <a:sym typeface="Calibri"/>
            </a:endParaRPr>
          </a:p>
          <a:p>
            <a:pPr indent="0">
              <a:buNone/>
            </a:pPr>
            <a:endParaRPr sz="8800" dirty="0">
              <a:solidFill>
                <a:srgbClr val="000000"/>
              </a:solidFill>
              <a:latin typeface="Calibri"/>
              <a:ea typeface="Calibri"/>
              <a:cs typeface="Calibri"/>
              <a:sym typeface="Calibri"/>
            </a:endParaRPr>
          </a:p>
          <a:p>
            <a:pPr>
              <a:lnSpc>
                <a:spcPct val="100000"/>
              </a:lnSpc>
              <a:buClr>
                <a:srgbClr val="000000"/>
              </a:buClr>
              <a:buFont typeface="Calibri"/>
              <a:buChar char="●"/>
            </a:pPr>
            <a:r>
              <a:rPr lang="en" sz="8800" dirty="0">
                <a:solidFill>
                  <a:srgbClr val="000000"/>
                </a:solidFill>
                <a:latin typeface="Calibri"/>
                <a:ea typeface="Calibri"/>
                <a:cs typeface="Calibri"/>
                <a:sym typeface="Calibri"/>
              </a:rPr>
              <a:t>No statistically significant difference between SSS of White and Black patients (p = 0.3373)</a:t>
            </a:r>
            <a:endParaRPr sz="8800" dirty="0">
              <a:solidFill>
                <a:srgbClr val="000000"/>
              </a:solidFill>
              <a:latin typeface="Calibri"/>
              <a:ea typeface="Calibri"/>
              <a:cs typeface="Calibri"/>
              <a:sym typeface="Calibri"/>
            </a:endParaRPr>
          </a:p>
          <a:p>
            <a:pPr indent="0">
              <a:buNone/>
            </a:pPr>
            <a:endParaRPr sz="8800" dirty="0">
              <a:solidFill>
                <a:srgbClr val="000000"/>
              </a:solidFill>
              <a:latin typeface="Calibri"/>
              <a:ea typeface="Calibri"/>
              <a:cs typeface="Calibri"/>
              <a:sym typeface="Calibri"/>
            </a:endParaRPr>
          </a:p>
          <a:p>
            <a:pPr indent="0" algn="ctr">
              <a:buNone/>
            </a:pPr>
            <a:r>
              <a:rPr lang="en" sz="8800" b="1" dirty="0">
                <a:solidFill>
                  <a:srgbClr val="FF0000"/>
                </a:solidFill>
                <a:latin typeface="Calibri"/>
                <a:ea typeface="Calibri"/>
                <a:cs typeface="Calibri"/>
                <a:sym typeface="Calibri"/>
              </a:rPr>
              <a:t>HOWEVER</a:t>
            </a:r>
            <a:endParaRPr sz="8800" b="1" dirty="0">
              <a:solidFill>
                <a:srgbClr val="FF0000"/>
              </a:solidFill>
              <a:latin typeface="Calibri"/>
              <a:ea typeface="Calibri"/>
              <a:cs typeface="Calibri"/>
              <a:sym typeface="Calibri"/>
            </a:endParaRPr>
          </a:p>
          <a:p>
            <a:pPr indent="0">
              <a:buNone/>
            </a:pPr>
            <a:endParaRPr sz="8800" b="1" dirty="0">
              <a:solidFill>
                <a:srgbClr val="FF0000"/>
              </a:solidFill>
              <a:latin typeface="Calibri"/>
              <a:ea typeface="Calibri"/>
              <a:cs typeface="Calibri"/>
              <a:sym typeface="Calibri"/>
            </a:endParaRPr>
          </a:p>
          <a:p>
            <a:pPr>
              <a:lnSpc>
                <a:spcPct val="100000"/>
              </a:lnSpc>
              <a:buClr>
                <a:srgbClr val="000000"/>
              </a:buClr>
              <a:buFont typeface="Calibri"/>
              <a:buChar char="●"/>
            </a:pPr>
            <a:r>
              <a:rPr lang="en" sz="8800" dirty="0">
                <a:solidFill>
                  <a:srgbClr val="000000"/>
                </a:solidFill>
                <a:latin typeface="Calibri"/>
                <a:ea typeface="Calibri"/>
                <a:cs typeface="Calibri"/>
                <a:sym typeface="Calibri"/>
              </a:rPr>
              <a:t>Discrepancy exists in portrayal of patients in question banks based on RACE</a:t>
            </a:r>
            <a:endParaRPr sz="8800" dirty="0">
              <a:solidFill>
                <a:srgbClr val="000000"/>
              </a:solidFill>
              <a:latin typeface="Calibri"/>
              <a:ea typeface="Calibri"/>
              <a:cs typeface="Calibri"/>
              <a:sym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4169341147"/>
      </p:ext>
    </p:extLst>
  </p:cSld>
  <p:clrMapOvr>
    <a:masterClrMapping/>
  </p:clrMapOvr>
  <p:transition advTm="47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4495800" y="1143000"/>
            <a:ext cx="32765999" cy="306324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1001300930"/>
      </p:ext>
    </p:extLst>
  </p:cSld>
  <p:clrMapOvr>
    <a:masterClrMapping/>
  </p:clrMapOvr>
  <p:transition advTm="533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463412-CC68-4A0F-AE72-68EF99EB2F46}"/>
              </a:ext>
            </a:extLst>
          </p:cNvPr>
          <p:cNvSpPr>
            <a:spLocks noChangeArrowheads="1"/>
          </p:cNvSpPr>
          <p:nvPr/>
        </p:nvSpPr>
        <p:spPr bwMode="auto">
          <a:xfrm>
            <a:off x="381000" y="304800"/>
            <a:ext cx="6705600" cy="601980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algn="ctr" defTabSz="4702588">
              <a:defRPr/>
            </a:pPr>
            <a:r>
              <a:rPr lang="en-US" sz="7200" dirty="0" smtClean="0">
                <a:effectLst/>
                <a:latin typeface="Amaranth" panose="02000503050000020004" pitchFamily="2" charset="0"/>
              </a:rPr>
              <a:t>Social Stigma </a:t>
            </a:r>
          </a:p>
          <a:p>
            <a:pPr algn="ctr" defTabSz="4702588">
              <a:defRPr/>
            </a:pPr>
            <a:r>
              <a:rPr lang="en-US" sz="7200" dirty="0" smtClean="0">
                <a:effectLst/>
                <a:latin typeface="Amaranth" panose="02000503050000020004" pitchFamily="2" charset="0"/>
              </a:rPr>
              <a:t>Score Tool </a:t>
            </a:r>
          </a:p>
          <a:p>
            <a:pPr algn="ctr" defTabSz="4702588">
              <a:defRPr/>
            </a:pPr>
            <a:r>
              <a:rPr lang="en-US" sz="7200" dirty="0" smtClean="0">
                <a:effectLst/>
                <a:latin typeface="Amaranth" panose="02000503050000020004" pitchFamily="2" charset="0"/>
              </a:rPr>
              <a:t>&amp; Examples</a:t>
            </a:r>
            <a:endParaRPr lang="en-US" sz="7200" dirty="0">
              <a:effectLst/>
              <a:latin typeface="Amaranth" panose="02000503050000020004" pitchFamily="2" charset="0"/>
            </a:endParaRPr>
          </a:p>
        </p:txBody>
      </p:sp>
      <p:sp>
        <p:nvSpPr>
          <p:cNvPr id="5" name="TextBox 4"/>
          <p:cNvSpPr txBox="1"/>
          <p:nvPr/>
        </p:nvSpPr>
        <p:spPr>
          <a:xfrm>
            <a:off x="15885824" y="28926474"/>
            <a:ext cx="2272327" cy="830997"/>
          </a:xfrm>
          <a:prstGeom prst="rect">
            <a:avLst/>
          </a:prstGeom>
          <a:solidFill>
            <a:srgbClr val="FFFF00"/>
          </a:solidFill>
          <a:ln>
            <a:solidFill>
              <a:schemeClr val="tx1"/>
            </a:solidFill>
          </a:ln>
        </p:spPr>
        <p:txBody>
          <a:bodyPr wrap="square" rtlCol="0">
            <a:spAutoFit/>
          </a:bodyPr>
          <a:lstStyle/>
          <a:p>
            <a:pPr algn="ctr"/>
            <a:r>
              <a:rPr lang="en-US" sz="2400" b="1" u="sng" dirty="0" smtClean="0"/>
              <a:t>EXAMPLE </a:t>
            </a:r>
            <a:r>
              <a:rPr lang="en-US" sz="2400" b="1" u="sng" dirty="0"/>
              <a:t>OF </a:t>
            </a:r>
            <a:r>
              <a:rPr lang="en-US" sz="2400" b="1" u="sng" dirty="0" smtClean="0"/>
              <a:t>SCORING</a:t>
            </a:r>
            <a:endParaRPr lang="en-US" sz="2400" b="1" u="sng" dirty="0"/>
          </a:p>
        </p:txBody>
      </p:sp>
      <p:pic>
        <p:nvPicPr>
          <p:cNvPr id="6" name="Picture 5"/>
          <p:cNvPicPr/>
          <p:nvPr/>
        </p:nvPicPr>
        <p:blipFill rotWithShape="1">
          <a:blip r:embed="rId4">
            <a:extLst>
              <a:ext uri="{28A0092B-C50C-407E-A947-70E740481C1C}">
                <a14:useLocalDpi xmlns:a14="http://schemas.microsoft.com/office/drawing/2010/main" val="0"/>
              </a:ext>
            </a:extLst>
          </a:blip>
          <a:srcRect l="5927" t="8382" r="5983" b="15840"/>
          <a:stretch/>
        </p:blipFill>
        <p:spPr bwMode="auto">
          <a:xfrm>
            <a:off x="8382000" y="304800"/>
            <a:ext cx="34711512" cy="32080200"/>
          </a:xfrm>
          <a:prstGeom prst="rect">
            <a:avLst/>
          </a:prstGeom>
          <a:ln>
            <a:noFill/>
          </a:ln>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2971721083"/>
      </p:ext>
    </p:extLst>
  </p:cSld>
  <p:clrMapOvr>
    <a:masterClrMapping/>
  </p:clrMapOvr>
  <p:transition advTm="125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463412-CC68-4A0F-AE72-68EF99EB2F46}"/>
              </a:ext>
            </a:extLst>
          </p:cNvPr>
          <p:cNvSpPr>
            <a:spLocks noChangeArrowheads="1"/>
          </p:cNvSpPr>
          <p:nvPr/>
        </p:nvSpPr>
        <p:spPr bwMode="auto">
          <a:xfrm>
            <a:off x="381000" y="304800"/>
            <a:ext cx="6705600" cy="601980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algn="ctr" defTabSz="4702588">
              <a:defRPr/>
            </a:pPr>
            <a:r>
              <a:rPr lang="en-US" sz="7200" dirty="0" smtClean="0">
                <a:effectLst/>
                <a:latin typeface="Amaranth" panose="02000503050000020004" pitchFamily="2" charset="0"/>
              </a:rPr>
              <a:t>Social Stigma </a:t>
            </a:r>
          </a:p>
          <a:p>
            <a:pPr algn="ctr" defTabSz="4702588">
              <a:defRPr/>
            </a:pPr>
            <a:r>
              <a:rPr lang="en-US" sz="7200" dirty="0" smtClean="0">
                <a:effectLst/>
                <a:latin typeface="Amaranth" panose="02000503050000020004" pitchFamily="2" charset="0"/>
              </a:rPr>
              <a:t>Score Tool </a:t>
            </a:r>
          </a:p>
          <a:p>
            <a:pPr algn="ctr" defTabSz="4702588">
              <a:defRPr/>
            </a:pPr>
            <a:r>
              <a:rPr lang="en-US" sz="7200" dirty="0" smtClean="0">
                <a:effectLst/>
                <a:latin typeface="Amaranth" panose="02000503050000020004" pitchFamily="2" charset="0"/>
              </a:rPr>
              <a:t>&amp; Examples</a:t>
            </a:r>
            <a:endParaRPr lang="en-US" sz="7200" dirty="0">
              <a:effectLst/>
              <a:latin typeface="Amaranth" panose="02000503050000020004" pitchFamily="2" charset="0"/>
            </a:endParaRPr>
          </a:p>
        </p:txBody>
      </p:sp>
      <p:pic>
        <p:nvPicPr>
          <p:cNvPr id="7" name="Content Placeholder 3"/>
          <p:cNvPicPr>
            <a:picLocks noChangeAspect="1"/>
          </p:cNvPicPr>
          <p:nvPr/>
        </p:nvPicPr>
        <p:blipFill rotWithShape="1">
          <a:blip r:embed="rId4"/>
          <a:srcRect l="3944" t="42768" r="13812" b="27630"/>
          <a:stretch/>
        </p:blipFill>
        <p:spPr bwMode="auto">
          <a:xfrm>
            <a:off x="4953000" y="15011400"/>
            <a:ext cx="37961346" cy="977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p:cNvPicPr>
            <a:picLocks noChangeAspect="1"/>
          </p:cNvPicPr>
          <p:nvPr/>
        </p:nvPicPr>
        <p:blipFill rotWithShape="1">
          <a:blip r:embed="rId4"/>
          <a:srcRect l="3944" t="14184" r="10931" b="60648"/>
          <a:stretch/>
        </p:blipFill>
        <p:spPr bwMode="auto">
          <a:xfrm>
            <a:off x="4587345" y="7069841"/>
            <a:ext cx="39265755" cy="830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2053375847"/>
      </p:ext>
    </p:extLst>
  </p:cSld>
  <p:clrMapOvr>
    <a:masterClrMapping/>
  </p:clrMapOvr>
  <p:transition advTm="256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838200" y="7391400"/>
            <a:ext cx="42443400" cy="24889834"/>
          </a:xfrm>
          <a:prstGeom prst="rect">
            <a:avLst/>
          </a:prstGeom>
        </p:spPr>
      </p:pic>
      <p:sp>
        <p:nvSpPr>
          <p:cNvPr id="5" name="Rectangle 4">
            <a:extLst>
              <a:ext uri="{FF2B5EF4-FFF2-40B4-BE49-F238E27FC236}">
                <a16:creationId xmlns:a16="http://schemas.microsoft.com/office/drawing/2014/main" id="{8C463412-CC68-4A0F-AE72-68EF99EB2F46}"/>
              </a:ext>
            </a:extLst>
          </p:cNvPr>
          <p:cNvSpPr>
            <a:spLocks noChangeArrowheads="1"/>
          </p:cNvSpPr>
          <p:nvPr/>
        </p:nvSpPr>
        <p:spPr bwMode="auto">
          <a:xfrm>
            <a:off x="12115800" y="3048000"/>
            <a:ext cx="13182600" cy="198120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8000" dirty="0" smtClean="0">
                <a:effectLst/>
                <a:latin typeface="Amaranth" panose="02000503050000020004" pitchFamily="2" charset="0"/>
              </a:rPr>
              <a:t> Social Stigma Based on Race</a:t>
            </a:r>
            <a:endParaRPr lang="en-US" sz="8000" dirty="0">
              <a:effectLst/>
              <a:latin typeface="Amaranth" panose="02000503050000020004" pitchFamily="2"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1674983718"/>
      </p:ext>
    </p:extLst>
  </p:cSld>
  <p:clrMapOvr>
    <a:masterClrMapping/>
  </p:clrMapOvr>
  <p:transition advTm="282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6" name="Picture 5"/>
          <p:cNvPicPr/>
          <p:nvPr/>
        </p:nvPicPr>
        <p:blipFill rotWithShape="1">
          <a:blip r:embed="rId4">
            <a:extLst>
              <a:ext uri="{28A0092B-C50C-407E-A947-70E740481C1C}">
                <a14:useLocalDpi xmlns:a14="http://schemas.microsoft.com/office/drawing/2010/main" val="0"/>
              </a:ext>
            </a:extLst>
          </a:blip>
          <a:srcRect l="1538" t="298" r="1443" b="1434"/>
          <a:stretch/>
        </p:blipFill>
        <p:spPr>
          <a:xfrm>
            <a:off x="-304800" y="1219200"/>
            <a:ext cx="40005000" cy="32537400"/>
          </a:xfrm>
          <a:prstGeom prst="rect">
            <a:avLst/>
          </a:prstGeom>
        </p:spPr>
      </p:pic>
      <p:sp>
        <p:nvSpPr>
          <p:cNvPr id="7" name="Rectangle 6">
            <a:extLst>
              <a:ext uri="{FF2B5EF4-FFF2-40B4-BE49-F238E27FC236}">
                <a16:creationId xmlns:a16="http://schemas.microsoft.com/office/drawing/2014/main" id="{8C463412-CC68-4A0F-AE72-68EF99EB2F46}"/>
              </a:ext>
            </a:extLst>
          </p:cNvPr>
          <p:cNvSpPr>
            <a:spLocks noChangeArrowheads="1"/>
          </p:cNvSpPr>
          <p:nvPr/>
        </p:nvSpPr>
        <p:spPr bwMode="auto">
          <a:xfrm>
            <a:off x="11353800" y="1220302"/>
            <a:ext cx="18440400" cy="274320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algn="ctr" defTabSz="4702588">
              <a:defRPr/>
            </a:pPr>
            <a:r>
              <a:rPr lang="en-US" sz="8000" dirty="0" smtClean="0">
                <a:effectLst/>
                <a:latin typeface="Amaranth" panose="02000503050000020004" pitchFamily="2" charset="0"/>
              </a:rPr>
              <a:t>Frequency of Positive </a:t>
            </a:r>
          </a:p>
          <a:p>
            <a:pPr algn="ctr" defTabSz="4702588">
              <a:defRPr/>
            </a:pPr>
            <a:r>
              <a:rPr lang="en-US" sz="8000" dirty="0" smtClean="0">
                <a:effectLst/>
                <a:latin typeface="Amaranth" panose="02000503050000020004" pitchFamily="2" charset="0"/>
              </a:rPr>
              <a:t>Characteristics Based on Race</a:t>
            </a:r>
            <a:endParaRPr lang="en-US" sz="8000" dirty="0">
              <a:effectLst/>
              <a:latin typeface="Amaranth" panose="02000503050000020004" pitchFamily="2" charset="0"/>
            </a:endParaRPr>
          </a:p>
        </p:txBody>
      </p:sp>
      <p:sp>
        <p:nvSpPr>
          <p:cNvPr id="8" name="Rectangle 7">
            <a:extLst>
              <a:ext uri="{FF2B5EF4-FFF2-40B4-BE49-F238E27FC236}">
                <a16:creationId xmlns:a16="http://schemas.microsoft.com/office/drawing/2014/main" id="{8C463412-CC68-4A0F-AE72-68EF99EB2F46}"/>
              </a:ext>
            </a:extLst>
          </p:cNvPr>
          <p:cNvSpPr>
            <a:spLocks noChangeArrowheads="1"/>
          </p:cNvSpPr>
          <p:nvPr/>
        </p:nvSpPr>
        <p:spPr bwMode="auto">
          <a:xfrm>
            <a:off x="12115800" y="16936718"/>
            <a:ext cx="18440400" cy="274320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algn="ctr" defTabSz="4702588">
              <a:defRPr/>
            </a:pPr>
            <a:r>
              <a:rPr lang="en-US" sz="8000" dirty="0" smtClean="0">
                <a:effectLst/>
                <a:latin typeface="Amaranth" panose="02000503050000020004" pitchFamily="2" charset="0"/>
              </a:rPr>
              <a:t>Frequency of Negative </a:t>
            </a:r>
          </a:p>
          <a:p>
            <a:pPr algn="ctr" defTabSz="4702588">
              <a:defRPr/>
            </a:pPr>
            <a:r>
              <a:rPr lang="en-US" sz="8000" dirty="0" smtClean="0">
                <a:effectLst/>
                <a:latin typeface="Amaranth" panose="02000503050000020004" pitchFamily="2" charset="0"/>
              </a:rPr>
              <a:t>Characteristics Based on Race</a:t>
            </a:r>
            <a:endParaRPr lang="en-US" sz="8000" dirty="0">
              <a:effectLst/>
              <a:latin typeface="Amaranth" panose="02000503050000020004" pitchFamily="2" charset="0"/>
            </a:endParaRPr>
          </a:p>
        </p:txBody>
      </p:sp>
      <p:pic>
        <p:nvPicPr>
          <p:cNvPr id="9" name="Picture 8"/>
          <p:cNvPicPr/>
          <p:nvPr/>
        </p:nvPicPr>
        <p:blipFill rotWithShape="1">
          <a:blip r:embed="rId4">
            <a:extLst>
              <a:ext uri="{28A0092B-C50C-407E-A947-70E740481C1C}">
                <a14:useLocalDpi xmlns:a14="http://schemas.microsoft.com/office/drawing/2010/main" val="0"/>
              </a:ext>
            </a:extLst>
          </a:blip>
          <a:srcRect l="40161" t="43564" r="39327" b="53444"/>
          <a:stretch/>
        </p:blipFill>
        <p:spPr>
          <a:xfrm>
            <a:off x="11010900" y="13417762"/>
            <a:ext cx="20650200" cy="3087758"/>
          </a:xfrm>
          <a:prstGeom prst="rect">
            <a:avLst/>
          </a:prstGeom>
        </p:spPr>
      </p:pic>
      <p:pic>
        <p:nvPicPr>
          <p:cNvPr id="10" name="Picture 9"/>
          <p:cNvPicPr/>
          <p:nvPr/>
        </p:nvPicPr>
        <p:blipFill rotWithShape="1">
          <a:blip r:embed="rId4">
            <a:extLst>
              <a:ext uri="{28A0092B-C50C-407E-A947-70E740481C1C}">
                <a14:useLocalDpi xmlns:a14="http://schemas.microsoft.com/office/drawing/2010/main" val="0"/>
              </a:ext>
            </a:extLst>
          </a:blip>
          <a:srcRect l="40161" t="43564" r="39327" b="53444"/>
          <a:stretch/>
        </p:blipFill>
        <p:spPr>
          <a:xfrm>
            <a:off x="10591800" y="30577080"/>
            <a:ext cx="20650200" cy="308775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2979342155"/>
      </p:ext>
    </p:extLst>
  </p:cSld>
  <p:clrMapOvr>
    <a:masterClrMapping/>
  </p:clrMapOvr>
  <p:transition advTm="108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6" name="Picture 5"/>
          <p:cNvPicPr/>
          <p:nvPr/>
        </p:nvPicPr>
        <p:blipFill rotWithShape="1">
          <a:blip r:embed="rId4">
            <a:extLst>
              <a:ext uri="{28A0092B-C50C-407E-A947-70E740481C1C}">
                <a14:useLocalDpi xmlns:a14="http://schemas.microsoft.com/office/drawing/2010/main" val="0"/>
              </a:ext>
            </a:extLst>
          </a:blip>
          <a:srcRect l="1538" t="298" r="1443" b="1434"/>
          <a:stretch/>
        </p:blipFill>
        <p:spPr>
          <a:xfrm>
            <a:off x="-457200" y="1031236"/>
            <a:ext cx="40233600" cy="31887164"/>
          </a:xfrm>
          <a:prstGeom prst="rect">
            <a:avLst/>
          </a:prstGeom>
        </p:spPr>
      </p:pic>
      <p:sp>
        <p:nvSpPr>
          <p:cNvPr id="7" name="Rectangle 6">
            <a:extLst>
              <a:ext uri="{FF2B5EF4-FFF2-40B4-BE49-F238E27FC236}">
                <a16:creationId xmlns:a16="http://schemas.microsoft.com/office/drawing/2014/main" id="{8C463412-CC68-4A0F-AE72-68EF99EB2F46}"/>
              </a:ext>
            </a:extLst>
          </p:cNvPr>
          <p:cNvSpPr>
            <a:spLocks noChangeArrowheads="1"/>
          </p:cNvSpPr>
          <p:nvPr/>
        </p:nvSpPr>
        <p:spPr bwMode="auto">
          <a:xfrm>
            <a:off x="11353800" y="1220302"/>
            <a:ext cx="18440400" cy="274320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algn="ctr" defTabSz="4702588">
              <a:defRPr/>
            </a:pPr>
            <a:r>
              <a:rPr lang="en-US" sz="8000" dirty="0" smtClean="0">
                <a:effectLst/>
                <a:latin typeface="Amaranth" panose="02000503050000020004" pitchFamily="2" charset="0"/>
              </a:rPr>
              <a:t>Frequency of Positive </a:t>
            </a:r>
          </a:p>
          <a:p>
            <a:pPr algn="ctr" defTabSz="4702588">
              <a:defRPr/>
            </a:pPr>
            <a:r>
              <a:rPr lang="en-US" sz="8000" dirty="0" smtClean="0">
                <a:effectLst/>
                <a:latin typeface="Amaranth" panose="02000503050000020004" pitchFamily="2" charset="0"/>
              </a:rPr>
              <a:t>Characteristics Based on Race</a:t>
            </a:r>
            <a:endParaRPr lang="en-US" sz="8000" dirty="0">
              <a:effectLst/>
              <a:latin typeface="Amaranth" panose="02000503050000020004" pitchFamily="2" charset="0"/>
            </a:endParaRPr>
          </a:p>
        </p:txBody>
      </p:sp>
      <p:sp>
        <p:nvSpPr>
          <p:cNvPr id="8" name="Rectangle 7">
            <a:extLst>
              <a:ext uri="{FF2B5EF4-FFF2-40B4-BE49-F238E27FC236}">
                <a16:creationId xmlns:a16="http://schemas.microsoft.com/office/drawing/2014/main" id="{8C463412-CC68-4A0F-AE72-68EF99EB2F46}"/>
              </a:ext>
            </a:extLst>
          </p:cNvPr>
          <p:cNvSpPr>
            <a:spLocks noChangeArrowheads="1"/>
          </p:cNvSpPr>
          <p:nvPr/>
        </p:nvSpPr>
        <p:spPr bwMode="auto">
          <a:xfrm>
            <a:off x="12115800" y="16936718"/>
            <a:ext cx="18440400" cy="274320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algn="ctr" defTabSz="4702588">
              <a:defRPr/>
            </a:pPr>
            <a:r>
              <a:rPr lang="en-US" sz="8000" dirty="0" smtClean="0">
                <a:effectLst/>
                <a:latin typeface="Amaranth" panose="02000503050000020004" pitchFamily="2" charset="0"/>
              </a:rPr>
              <a:t>Frequency of Negative </a:t>
            </a:r>
          </a:p>
          <a:p>
            <a:pPr algn="ctr" defTabSz="4702588">
              <a:defRPr/>
            </a:pPr>
            <a:r>
              <a:rPr lang="en-US" sz="8000" dirty="0" smtClean="0">
                <a:effectLst/>
                <a:latin typeface="Amaranth" panose="02000503050000020004" pitchFamily="2" charset="0"/>
              </a:rPr>
              <a:t>Characteristics Based on Race</a:t>
            </a:r>
            <a:endParaRPr lang="en-US" sz="8000" dirty="0">
              <a:effectLst/>
              <a:latin typeface="Amaranth" panose="02000503050000020004" pitchFamily="2" charset="0"/>
            </a:endParaRPr>
          </a:p>
        </p:txBody>
      </p:sp>
      <p:pic>
        <p:nvPicPr>
          <p:cNvPr id="9" name="Picture 8"/>
          <p:cNvPicPr/>
          <p:nvPr/>
        </p:nvPicPr>
        <p:blipFill rotWithShape="1">
          <a:blip r:embed="rId4">
            <a:extLst>
              <a:ext uri="{28A0092B-C50C-407E-A947-70E740481C1C}">
                <a14:useLocalDpi xmlns:a14="http://schemas.microsoft.com/office/drawing/2010/main" val="0"/>
              </a:ext>
            </a:extLst>
          </a:blip>
          <a:srcRect l="40161" t="43564" r="39327" b="53444"/>
          <a:stretch/>
        </p:blipFill>
        <p:spPr>
          <a:xfrm>
            <a:off x="11010900" y="13417762"/>
            <a:ext cx="20650200" cy="3087758"/>
          </a:xfrm>
          <a:prstGeom prst="rect">
            <a:avLst/>
          </a:prstGeom>
        </p:spPr>
      </p:pic>
      <p:pic>
        <p:nvPicPr>
          <p:cNvPr id="10" name="Picture 9"/>
          <p:cNvPicPr/>
          <p:nvPr/>
        </p:nvPicPr>
        <p:blipFill rotWithShape="1">
          <a:blip r:embed="rId4">
            <a:extLst>
              <a:ext uri="{28A0092B-C50C-407E-A947-70E740481C1C}">
                <a14:useLocalDpi xmlns:a14="http://schemas.microsoft.com/office/drawing/2010/main" val="0"/>
              </a:ext>
            </a:extLst>
          </a:blip>
          <a:srcRect l="40161" t="43564" r="39327" b="53444"/>
          <a:stretch/>
        </p:blipFill>
        <p:spPr>
          <a:xfrm>
            <a:off x="10591800" y="30577080"/>
            <a:ext cx="20650200" cy="3087758"/>
          </a:xfrm>
          <a:prstGeom prst="rect">
            <a:avLst/>
          </a:prstGeom>
        </p:spPr>
      </p:pic>
      <p:sp>
        <p:nvSpPr>
          <p:cNvPr id="4" name="Oval 3"/>
          <p:cNvSpPr/>
          <p:nvPr/>
        </p:nvSpPr>
        <p:spPr bwMode="auto">
          <a:xfrm>
            <a:off x="6629400" y="8982161"/>
            <a:ext cx="5067300" cy="5486400"/>
          </a:xfrm>
          <a:prstGeom prst="ellipse">
            <a:avLst/>
          </a:prstGeom>
          <a:noFill/>
          <a:ln w="1905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8229600" y="27608985"/>
            <a:ext cx="3200400" cy="3263625"/>
          </a:xfrm>
          <a:prstGeom prst="ellipse">
            <a:avLst/>
          </a:prstGeom>
          <a:noFill/>
          <a:ln w="200025"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15316200" y="27978375"/>
            <a:ext cx="3352800" cy="3263625"/>
          </a:xfrm>
          <a:prstGeom prst="ellipse">
            <a:avLst/>
          </a:prstGeom>
          <a:noFill/>
          <a:ln w="200025"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19050000" y="28130775"/>
            <a:ext cx="3200400" cy="3263625"/>
          </a:xfrm>
          <a:prstGeom prst="ellipse">
            <a:avLst/>
          </a:prstGeom>
          <a:noFill/>
          <a:ln w="200025"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4814520" y="27947079"/>
            <a:ext cx="3200400" cy="3263625"/>
          </a:xfrm>
          <a:prstGeom prst="ellipse">
            <a:avLst/>
          </a:prstGeom>
          <a:noFill/>
          <a:ln w="200025"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smtClean="0">
              <a:ln>
                <a:noFill/>
              </a:ln>
              <a:solidFill>
                <a:schemeClr val="tx1"/>
              </a:solidFill>
              <a:effectLst/>
              <a:latin typeface="Arial" charset="0"/>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3818628632"/>
      </p:ext>
    </p:extLst>
  </p:cSld>
  <p:clrMapOvr>
    <a:masterClrMapping/>
  </p:clrMapOvr>
  <p:transition advTm="167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4"/>
          <a:srcRect l="3630" t="6469" r="4275" b="6233"/>
          <a:stretch/>
        </p:blipFill>
        <p:spPr>
          <a:xfrm>
            <a:off x="609600" y="9448800"/>
            <a:ext cx="42443400" cy="22479000"/>
          </a:xfrm>
          <a:prstGeom prst="rect">
            <a:avLst/>
          </a:prstGeom>
          <a:ln w="76200">
            <a:solidFill>
              <a:schemeClr val="tx1"/>
            </a:solidFill>
          </a:ln>
        </p:spPr>
      </p:pic>
      <p:sp>
        <p:nvSpPr>
          <p:cNvPr id="5" name="TextBox 4"/>
          <p:cNvSpPr txBox="1"/>
          <p:nvPr/>
        </p:nvSpPr>
        <p:spPr>
          <a:xfrm>
            <a:off x="11658600" y="3750775"/>
            <a:ext cx="24688800" cy="2800767"/>
          </a:xfrm>
          <a:prstGeom prst="rect">
            <a:avLst/>
          </a:prstGeom>
          <a:solidFill>
            <a:srgbClr val="FFFF00"/>
          </a:solidFill>
          <a:ln>
            <a:solidFill>
              <a:schemeClr val="tx1"/>
            </a:solidFill>
          </a:ln>
        </p:spPr>
        <p:txBody>
          <a:bodyPr wrap="square" rtlCol="0">
            <a:spAutoFit/>
          </a:bodyPr>
          <a:lstStyle/>
          <a:p>
            <a:r>
              <a:rPr lang="en-US" sz="8800" dirty="0" smtClean="0">
                <a:latin typeface="Amaranth" panose="02000503050000020004" pitchFamily="2" charset="0"/>
              </a:rPr>
              <a:t>Increasingly </a:t>
            </a:r>
            <a:r>
              <a:rPr lang="en-US" sz="8800" dirty="0">
                <a:latin typeface="Amaranth" panose="02000503050000020004" pitchFamily="2" charset="0"/>
              </a:rPr>
              <a:t>Negative </a:t>
            </a:r>
            <a:r>
              <a:rPr lang="en-US" sz="8800" dirty="0" smtClean="0">
                <a:latin typeface="Amaranth" panose="02000503050000020004" pitchFamily="2" charset="0"/>
              </a:rPr>
              <a:t>Stigmatization of </a:t>
            </a:r>
            <a:r>
              <a:rPr lang="en-US" sz="8800" dirty="0">
                <a:latin typeface="Amaranth" panose="02000503050000020004" pitchFamily="2" charset="0"/>
              </a:rPr>
              <a:t>Black Men with </a:t>
            </a:r>
            <a:r>
              <a:rPr lang="en-US" sz="8800" dirty="0" smtClean="0">
                <a:latin typeface="Amaranth" panose="02000503050000020004" pitchFamily="2" charset="0"/>
              </a:rPr>
              <a:t>Age </a:t>
            </a:r>
            <a:r>
              <a:rPr lang="en-US" sz="8800" dirty="0">
                <a:latin typeface="Amaranth" panose="02000503050000020004" pitchFamily="2" charset="0"/>
              </a:rPr>
              <a:t>Compared to </a:t>
            </a:r>
            <a:r>
              <a:rPr lang="en-US" sz="8800" dirty="0" smtClean="0">
                <a:latin typeface="Amaranth" panose="02000503050000020004" pitchFamily="2" charset="0"/>
              </a:rPr>
              <a:t>Controls</a:t>
            </a:r>
            <a:endParaRPr lang="en-US" sz="8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1754236304"/>
      </p:ext>
    </p:extLst>
  </p:cSld>
  <p:clrMapOvr>
    <a:masterClrMapping/>
  </p:clrMapOvr>
  <p:transition advTm="35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143000" y="1524000"/>
            <a:ext cx="40898880" cy="2748960"/>
          </a:xfrm>
          <a:prstGeom prst="rect">
            <a:avLst/>
          </a:prstGeom>
        </p:spPr>
        <p:txBody>
          <a:bodyPr spcFirstLastPara="1" vert="horz" wrap="square" lIns="438840" tIns="438840" rIns="438840" bIns="438840" rtlCol="0" anchor="t" anchorCtr="0" compatLnSpc="1">
            <a:prstTxWarp prst="textNoShape">
              <a:avLst/>
            </a:prstTxWarp>
            <a:noAutofit/>
          </a:bodyPr>
          <a:lstStyle/>
          <a:p>
            <a:pPr algn="ctr"/>
            <a:r>
              <a:rPr lang="en" dirty="0" smtClean="0">
                <a:solidFill>
                  <a:srgbClr val="073763"/>
                </a:solidFill>
                <a:latin typeface="Cooper Black" charset="0"/>
                <a:ea typeface="Cooper Black" charset="0"/>
                <a:cs typeface="Cooper Black" charset="0"/>
                <a:sym typeface="Ultra"/>
              </a:rPr>
              <a:t>Unconscious bias </a:t>
            </a:r>
            <a:br>
              <a:rPr lang="en" dirty="0" smtClean="0">
                <a:solidFill>
                  <a:srgbClr val="073763"/>
                </a:solidFill>
                <a:latin typeface="Cooper Black" charset="0"/>
                <a:ea typeface="Cooper Black" charset="0"/>
                <a:cs typeface="Cooper Black" charset="0"/>
                <a:sym typeface="Ultra"/>
              </a:rPr>
            </a:br>
            <a:r>
              <a:rPr lang="en" dirty="0" smtClean="0">
                <a:solidFill>
                  <a:srgbClr val="073763"/>
                </a:solidFill>
                <a:latin typeface="Cooper Black" charset="0"/>
                <a:ea typeface="Cooper Black" charset="0"/>
                <a:cs typeface="Cooper Black" charset="0"/>
                <a:sym typeface="Ultra"/>
              </a:rPr>
              <a:t>in medicine</a:t>
            </a:r>
            <a:endParaRPr dirty="0">
              <a:solidFill>
                <a:srgbClr val="073763"/>
              </a:solidFill>
              <a:latin typeface="Cooper Black" charset="0"/>
              <a:ea typeface="Cooper Black" charset="0"/>
              <a:cs typeface="Cooper Black" charset="0"/>
              <a:sym typeface="Ultra"/>
            </a:endParaRPr>
          </a:p>
        </p:txBody>
      </p:sp>
      <p:pic>
        <p:nvPicPr>
          <p:cNvPr id="70" name="Google Shape;70;p15"/>
          <p:cNvPicPr preferRelativeResize="0"/>
          <p:nvPr/>
        </p:nvPicPr>
        <p:blipFill rotWithShape="1">
          <a:blip r:embed="rId5">
            <a:alphaModFix/>
          </a:blip>
          <a:srcRect b="18652"/>
          <a:stretch/>
        </p:blipFill>
        <p:spPr>
          <a:xfrm>
            <a:off x="5154045" y="9509760"/>
            <a:ext cx="32129506" cy="21151949"/>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3746282989"/>
      </p:ext>
    </p:extLst>
  </p:cSld>
  <p:clrMapOvr>
    <a:masterClrMapping/>
  </p:clrMapOvr>
  <p:transition advTm="116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7917" t="27778" r="8333" b="24815"/>
          <a:stretch/>
        </p:blipFill>
        <p:spPr>
          <a:xfrm>
            <a:off x="7915940" y="38100"/>
            <a:ext cx="35975260" cy="11454809"/>
          </a:xfrm>
          <a:prstGeom prst="rect">
            <a:avLst/>
          </a:prstGeom>
        </p:spPr>
      </p:pic>
      <p:pic>
        <p:nvPicPr>
          <p:cNvPr id="5" name="Picture 4"/>
          <p:cNvPicPr>
            <a:picLocks noChangeAspect="1"/>
          </p:cNvPicPr>
          <p:nvPr/>
        </p:nvPicPr>
        <p:blipFill rotWithShape="1">
          <a:blip r:embed="rId5"/>
          <a:srcRect l="7084" t="31111" r="7084" b="17037"/>
          <a:stretch/>
        </p:blipFill>
        <p:spPr>
          <a:xfrm>
            <a:off x="38100" y="11049000"/>
            <a:ext cx="36870168" cy="12528698"/>
          </a:xfrm>
          <a:prstGeom prst="rect">
            <a:avLst/>
          </a:prstGeom>
        </p:spPr>
      </p:pic>
      <p:pic>
        <p:nvPicPr>
          <p:cNvPr id="6" name="Picture 5"/>
          <p:cNvPicPr>
            <a:picLocks noChangeAspect="1"/>
          </p:cNvPicPr>
          <p:nvPr/>
        </p:nvPicPr>
        <p:blipFill rotWithShape="1">
          <a:blip r:embed="rId6"/>
          <a:srcRect l="7083" t="8148" r="7500" b="28148"/>
          <a:stretch/>
        </p:blipFill>
        <p:spPr>
          <a:xfrm>
            <a:off x="17681500" y="20529697"/>
            <a:ext cx="26337733" cy="11049000"/>
          </a:xfrm>
          <a:prstGeom prst="rect">
            <a:avLst/>
          </a:prstGeom>
        </p:spPr>
      </p:pic>
      <p:pic>
        <p:nvPicPr>
          <p:cNvPr id="1026" name="Picture 2" descr="Image result for Dr. james gerh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801" y="23850600"/>
            <a:ext cx="5566733" cy="83501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52116" y="24384000"/>
            <a:ext cx="10621484" cy="7478970"/>
          </a:xfrm>
          <a:prstGeom prst="rect">
            <a:avLst/>
          </a:prstGeom>
          <a:noFill/>
        </p:spPr>
        <p:txBody>
          <a:bodyPr wrap="square" rtlCol="0">
            <a:spAutoFit/>
          </a:bodyPr>
          <a:lstStyle/>
          <a:p>
            <a:r>
              <a:rPr lang="en-US" sz="4800" dirty="0" smtClean="0"/>
              <a:t> Dr. James Gerhart, PhD,</a:t>
            </a:r>
          </a:p>
          <a:p>
            <a:r>
              <a:rPr lang="en-US" sz="4800" dirty="0" smtClean="0"/>
              <a:t>Central Michigan University</a:t>
            </a:r>
          </a:p>
          <a:p>
            <a:r>
              <a:rPr lang="en-US" sz="4800" dirty="0"/>
              <a:t>His teaching and research interests pertain to the impacts of anger, stress, and trauma in the context of chronic illnesses. He has developed training modules on psychosocial distress screening that are hosted by the National Comprehensive Cancer Network.</a:t>
            </a:r>
          </a:p>
        </p:txBody>
      </p:sp>
      <p:sp>
        <p:nvSpPr>
          <p:cNvPr id="9" name="TextBox 8"/>
          <p:cNvSpPr txBox="1"/>
          <p:nvPr/>
        </p:nvSpPr>
        <p:spPr>
          <a:xfrm>
            <a:off x="37164150" y="12179485"/>
            <a:ext cx="5992332" cy="2554545"/>
          </a:xfrm>
          <a:prstGeom prst="rect">
            <a:avLst/>
          </a:prstGeom>
          <a:solidFill>
            <a:srgbClr val="FFFF00"/>
          </a:solidFill>
          <a:ln w="28575">
            <a:solidFill>
              <a:schemeClr val="tx1"/>
            </a:solidFill>
          </a:ln>
        </p:spPr>
        <p:txBody>
          <a:bodyPr wrap="square" rtlCol="0">
            <a:spAutoFit/>
          </a:bodyPr>
          <a:lstStyle/>
          <a:p>
            <a:pPr algn="ctr"/>
            <a:r>
              <a:rPr lang="en-US" sz="8000" dirty="0" smtClean="0"/>
              <a:t> Visit us at rbimt.org</a:t>
            </a:r>
            <a:endParaRPr lang="en-US" sz="8000" dirty="0"/>
          </a:p>
        </p:txBody>
      </p:sp>
      <p:pic>
        <p:nvPicPr>
          <p:cNvPr id="8" name="Picture 7"/>
          <p:cNvPicPr>
            <a:picLocks noChangeAspect="1"/>
          </p:cNvPicPr>
          <p:nvPr/>
        </p:nvPicPr>
        <p:blipFill rotWithShape="1">
          <a:blip r:embed="rId8"/>
          <a:srcRect l="33566" t="32523" r="31668" b="26386"/>
          <a:stretch/>
        </p:blipFill>
        <p:spPr>
          <a:xfrm>
            <a:off x="34800531" y="16054611"/>
            <a:ext cx="9319269" cy="6195789"/>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p:cNvPicPr>
            <a:picLocks noChangeAspect="1"/>
          </p:cNvPicPr>
          <p:nvPr/>
        </p:nvPicPr>
        <p:blipFill rotWithShape="1">
          <a:blip r:embed="rId9"/>
          <a:srcRect l="63333" t="10001" r="7917" b="2592"/>
          <a:stretch/>
        </p:blipFill>
        <p:spPr>
          <a:xfrm>
            <a:off x="419100" y="189948"/>
            <a:ext cx="7048500" cy="11011452"/>
          </a:xfrm>
          <a:prstGeom prst="rect">
            <a:avLst/>
          </a:prstGeom>
        </p:spPr>
      </p:pic>
      <p:sp>
        <p:nvSpPr>
          <p:cNvPr id="12" name="TextBox 11"/>
          <p:cNvSpPr txBox="1"/>
          <p:nvPr/>
        </p:nvSpPr>
        <p:spPr>
          <a:xfrm>
            <a:off x="25903570" y="726873"/>
            <a:ext cx="5992332" cy="1323439"/>
          </a:xfrm>
          <a:prstGeom prst="rect">
            <a:avLst/>
          </a:prstGeom>
          <a:solidFill>
            <a:srgbClr val="FFFF00"/>
          </a:solidFill>
          <a:ln w="28575">
            <a:solidFill>
              <a:schemeClr val="tx1"/>
            </a:solidFill>
          </a:ln>
        </p:spPr>
        <p:txBody>
          <a:bodyPr wrap="square" rtlCol="0">
            <a:spAutoFit/>
          </a:bodyPr>
          <a:lstStyle/>
          <a:p>
            <a:pPr algn="ctr"/>
            <a:r>
              <a:rPr lang="en-US" sz="8000" dirty="0" smtClean="0"/>
              <a:t> Our Team</a:t>
            </a:r>
            <a:endParaRPr lang="en-US" sz="8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3905051974"/>
      </p:ext>
    </p:extLst>
  </p:cSld>
  <p:clrMapOvr>
    <a:masterClrMapping/>
  </p:clrMapOvr>
  <p:transition advTm="157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3"/>
          <p:cNvSpPr txBox="1">
            <a:spLocks noChangeArrowheads="1"/>
          </p:cNvSpPr>
          <p:nvPr/>
        </p:nvSpPr>
        <p:spPr bwMode="auto">
          <a:xfrm>
            <a:off x="0" y="156595"/>
            <a:ext cx="43893659" cy="6168557"/>
          </a:xfrm>
          <a:prstGeom prst="rect">
            <a:avLst/>
          </a:prstGeom>
          <a:solidFill>
            <a:srgbClr val="028260"/>
          </a:solidFill>
          <a:ln w="60325" cap="flat">
            <a:noFill/>
            <a:miter lim="800000"/>
          </a:ln>
        </p:spPr>
        <p:txBody>
          <a:bodyPr vert="horz" wrap="square" lIns="376203" tIns="188102" rIns="376203" bIns="188102" anchor="ctr" anchorCtr="0" compatLnSpc="1">
            <a:prstTxWarp prst="textNoShape">
              <a:avLst/>
            </a:prstTxWarp>
          </a:bodyPr>
          <a:lstStyle>
            <a:defPPr>
              <a:defRPr kern="1200" smtId="4294967295"/>
            </a:defPPr>
            <a:lvl1pPr algn="ctr" defTabSz="3762375" rtl="0" eaLnBrk="0" fontAlgn="base" hangingPunct="0">
              <a:spcBef>
                <a:spcPct val="0"/>
              </a:spcBef>
              <a:spcAft>
                <a:spcPct val="0"/>
              </a:spcAft>
              <a:defRPr sz="18200">
                <a:solidFill>
                  <a:schemeClr val="tx2"/>
                </a:solidFill>
                <a:latin typeface="+mj-lt"/>
                <a:ea typeface="+mj-ea"/>
                <a:cs typeface="+mj-cs"/>
              </a:defRPr>
            </a:lvl1pPr>
            <a:lvl2pPr algn="ctr" defTabSz="3762375" rtl="0" eaLnBrk="0" fontAlgn="base" hangingPunct="0">
              <a:spcBef>
                <a:spcPct val="0"/>
              </a:spcBef>
              <a:spcAft>
                <a:spcPct val="0"/>
              </a:spcAft>
              <a:defRPr sz="18200">
                <a:solidFill>
                  <a:schemeClr val="tx2"/>
                </a:solidFill>
                <a:latin typeface="Arial"/>
              </a:defRPr>
            </a:lvl2pPr>
            <a:lvl3pPr algn="ctr" defTabSz="3762375" rtl="0" eaLnBrk="0" fontAlgn="base" hangingPunct="0">
              <a:spcBef>
                <a:spcPct val="0"/>
              </a:spcBef>
              <a:spcAft>
                <a:spcPct val="0"/>
              </a:spcAft>
              <a:defRPr sz="18200">
                <a:solidFill>
                  <a:schemeClr val="tx2"/>
                </a:solidFill>
                <a:latin typeface="Arial"/>
              </a:defRPr>
            </a:lvl3pPr>
            <a:lvl4pPr algn="ctr" defTabSz="3762375" rtl="0" eaLnBrk="0" fontAlgn="base" hangingPunct="0">
              <a:spcBef>
                <a:spcPct val="0"/>
              </a:spcBef>
              <a:spcAft>
                <a:spcPct val="0"/>
              </a:spcAft>
              <a:defRPr sz="18200">
                <a:solidFill>
                  <a:schemeClr val="tx2"/>
                </a:solidFill>
                <a:latin typeface="Arial"/>
              </a:defRPr>
            </a:lvl4pPr>
            <a:lvl5pPr algn="ctr" defTabSz="3762375" rtl="0" eaLnBrk="0" fontAlgn="base" hangingPunct="0">
              <a:spcBef>
                <a:spcPct val="0"/>
              </a:spcBef>
              <a:spcAft>
                <a:spcPct val="0"/>
              </a:spcAft>
              <a:defRPr sz="18200">
                <a:solidFill>
                  <a:schemeClr val="tx2"/>
                </a:solidFill>
                <a:latin typeface="Arial"/>
              </a:defRPr>
            </a:lvl5pPr>
            <a:lvl6pPr marL="457200" algn="ctr" defTabSz="3762375" rtl="0" fontAlgn="base">
              <a:spcBef>
                <a:spcPct val="0"/>
              </a:spcBef>
              <a:spcAft>
                <a:spcPct val="0"/>
              </a:spcAft>
              <a:defRPr sz="18200">
                <a:solidFill>
                  <a:schemeClr val="tx2"/>
                </a:solidFill>
                <a:latin typeface="Arial"/>
              </a:defRPr>
            </a:lvl6pPr>
            <a:lvl7pPr marL="914400" algn="ctr" defTabSz="3762375" rtl="0" fontAlgn="base">
              <a:spcBef>
                <a:spcPct val="0"/>
              </a:spcBef>
              <a:spcAft>
                <a:spcPct val="0"/>
              </a:spcAft>
              <a:defRPr sz="18200">
                <a:solidFill>
                  <a:schemeClr val="tx2"/>
                </a:solidFill>
                <a:latin typeface="Arial"/>
              </a:defRPr>
            </a:lvl7pPr>
            <a:lvl8pPr marL="1371600" algn="ctr" defTabSz="3762375" rtl="0" fontAlgn="base">
              <a:spcBef>
                <a:spcPct val="0"/>
              </a:spcBef>
              <a:spcAft>
                <a:spcPct val="0"/>
              </a:spcAft>
              <a:defRPr sz="18200">
                <a:solidFill>
                  <a:schemeClr val="tx2"/>
                </a:solidFill>
                <a:latin typeface="Arial"/>
              </a:defRPr>
            </a:lvl8pPr>
            <a:lvl9pPr marL="1828800" algn="ctr" defTabSz="3762375" rtl="0" fontAlgn="base">
              <a:spcBef>
                <a:spcPct val="0"/>
              </a:spcBef>
              <a:spcAft>
                <a:spcPct val="0"/>
              </a:spcAft>
              <a:defRPr sz="18200">
                <a:solidFill>
                  <a:schemeClr val="tx2"/>
                </a:solidFill>
                <a:latin typeface="Arial"/>
              </a:defRPr>
            </a:lvl9pPr>
          </a:lstStyle>
          <a:p>
            <a:pPr eaLnBrk="1" hangingPunct="1"/>
            <a:endParaRPr lang="en-US" sz="4800" i="1" dirty="0">
              <a:solidFill>
                <a:schemeClr val="bg1"/>
              </a:solidFill>
              <a:latin typeface="Lucida Grande" pitchFamily="2" charset="0"/>
            </a:endParaRPr>
          </a:p>
        </p:txBody>
      </p:sp>
      <p:sp>
        <p:nvSpPr>
          <p:cNvPr id="60" name="Title 11">
            <a:extLst>
              <a:ext uri="{FF2B5EF4-FFF2-40B4-BE49-F238E27FC236}">
                <a16:creationId xmlns:a16="http://schemas.microsoft.com/office/drawing/2014/main" id="{EE7A5C51-35F0-4B71-992D-43D344D16C04}"/>
              </a:ext>
            </a:extLst>
          </p:cNvPr>
          <p:cNvSpPr txBox="1"/>
          <p:nvPr/>
        </p:nvSpPr>
        <p:spPr>
          <a:xfrm>
            <a:off x="1371600" y="533400"/>
            <a:ext cx="41148000" cy="3561997"/>
          </a:xfrm>
          <a:prstGeom prst="rect">
            <a:avLst/>
          </a:prstGeom>
        </p:spPr>
        <p:txBody>
          <a:bodyPr lIns="128016" tIns="64008" rIns="128016" bIns="64008"/>
          <a:ls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a:lstStyle>
          <a:p>
            <a:pPr algn="ctr"/>
            <a:r>
              <a:rPr lang="en-US" sz="9600" b="1" dirty="0">
                <a:solidFill>
                  <a:schemeClr val="bg1"/>
                </a:solidFill>
                <a:latin typeface="Amaranth"/>
              </a:rPr>
              <a:t>Implicit Bias in Step 1 Practice Question Banks</a:t>
            </a:r>
            <a:endParaRPr lang="en-US" sz="9600" dirty="0">
              <a:solidFill>
                <a:schemeClr val="bg1"/>
              </a:solidFill>
              <a:latin typeface="Amaranth"/>
            </a:endParaRPr>
          </a:p>
        </p:txBody>
      </p:sp>
      <p:sp>
        <p:nvSpPr>
          <p:cNvPr id="61" name="Text Placeholder 16">
            <a:extLst>
              <a:ext uri="{FF2B5EF4-FFF2-40B4-BE49-F238E27FC236}">
                <a16:creationId xmlns:a16="http://schemas.microsoft.com/office/drawing/2014/main" id="{1F3AA395-C058-4F87-B3A3-A8A8BC543EF9}"/>
              </a:ext>
            </a:extLst>
          </p:cNvPr>
          <p:cNvSpPr txBox="1"/>
          <p:nvPr/>
        </p:nvSpPr>
        <p:spPr>
          <a:xfrm>
            <a:off x="888080" y="2895600"/>
            <a:ext cx="41148000" cy="2960811"/>
          </a:xfrm>
          <a:prstGeom prst="rect">
            <a:avLst/>
          </a:prstGeom>
        </p:spPr>
        <p:txBody>
          <a:bodyPr lIns="128016" tIns="64008" rIns="128016" bIns="64008">
            <a:spAutoFit/>
          </a:bodyPr>
          <a:ls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a:lstStyle>
          <a:p>
            <a:pPr algn="ctr"/>
            <a:r>
              <a:rPr lang="en-US" sz="5600" smtClean="0">
                <a:solidFill>
                  <a:schemeClr val="bg1"/>
                </a:solidFill>
                <a:latin typeface="Amaranth"/>
              </a:rPr>
              <a:t>Paul </a:t>
            </a:r>
            <a:r>
              <a:rPr lang="en-US" sz="5600" dirty="0" smtClean="0">
                <a:solidFill>
                  <a:schemeClr val="bg1"/>
                </a:solidFill>
                <a:latin typeface="Amaranth"/>
              </a:rPr>
              <a:t>Kent,</a:t>
            </a:r>
            <a:r>
              <a:rPr lang="en-US" sz="2400" i="1" baseline="30000" dirty="0" smtClean="0">
                <a:solidFill>
                  <a:schemeClr val="bg1"/>
                </a:solidFill>
              </a:rPr>
              <a:t> </a:t>
            </a:r>
            <a:r>
              <a:rPr lang="en-US" sz="5600" dirty="0" smtClean="0">
                <a:solidFill>
                  <a:schemeClr val="bg1"/>
                </a:solidFill>
                <a:latin typeface="Amaranth"/>
              </a:rPr>
              <a:t>MD</a:t>
            </a:r>
            <a:r>
              <a:rPr lang="en-US" sz="5600" baseline="30000" dirty="0" smtClean="0">
                <a:solidFill>
                  <a:schemeClr val="bg1"/>
                </a:solidFill>
                <a:latin typeface="Amaranth"/>
              </a:rPr>
              <a:t>1</a:t>
            </a:r>
            <a:r>
              <a:rPr lang="en-US" sz="5600" dirty="0" smtClean="0">
                <a:solidFill>
                  <a:schemeClr val="bg1"/>
                </a:solidFill>
                <a:latin typeface="Amaranth"/>
              </a:rPr>
              <a:t>, </a:t>
            </a:r>
            <a:r>
              <a:rPr lang="en-US" sz="5600" dirty="0" err="1" smtClean="0">
                <a:solidFill>
                  <a:schemeClr val="bg1"/>
                </a:solidFill>
                <a:latin typeface="Amaranth"/>
              </a:rPr>
              <a:t>Asantewaa</a:t>
            </a:r>
            <a:r>
              <a:rPr lang="en-US" sz="5600" dirty="0" smtClean="0">
                <a:solidFill>
                  <a:schemeClr val="bg1"/>
                </a:solidFill>
                <a:latin typeface="Amaranth"/>
              </a:rPr>
              <a:t> Ture, MD</a:t>
            </a:r>
            <a:r>
              <a:rPr lang="en-US" sz="5600" baseline="30000" dirty="0" smtClean="0">
                <a:solidFill>
                  <a:schemeClr val="bg1"/>
                </a:solidFill>
                <a:latin typeface="Amaranth"/>
              </a:rPr>
              <a:t>2</a:t>
            </a:r>
            <a:r>
              <a:rPr lang="en-US" sz="5600" dirty="0" smtClean="0">
                <a:solidFill>
                  <a:schemeClr val="bg1"/>
                </a:solidFill>
                <a:latin typeface="Amaranth"/>
              </a:rPr>
              <a:t>, Jeremy Chapman, MD</a:t>
            </a:r>
            <a:r>
              <a:rPr lang="en-US" sz="5600" baseline="30000" dirty="0" smtClean="0">
                <a:solidFill>
                  <a:schemeClr val="bg1"/>
                </a:solidFill>
                <a:latin typeface="Amaranth"/>
              </a:rPr>
              <a:t>3</a:t>
            </a:r>
            <a:r>
              <a:rPr lang="en-US" sz="5600" dirty="0" smtClean="0">
                <a:solidFill>
                  <a:schemeClr val="bg1"/>
                </a:solidFill>
                <a:latin typeface="Amaranth"/>
              </a:rPr>
              <a:t>, and James Gerhart, PhD</a:t>
            </a:r>
            <a:r>
              <a:rPr lang="en-US" sz="5600" baseline="30000" dirty="0" smtClean="0">
                <a:solidFill>
                  <a:schemeClr val="bg1"/>
                </a:solidFill>
                <a:latin typeface="Amaranth"/>
              </a:rPr>
              <a:t>4</a:t>
            </a:r>
            <a:endParaRPr lang="en-US" sz="3200" i="1" baseline="30000" dirty="0" smtClean="0">
              <a:solidFill>
                <a:schemeClr val="bg1"/>
              </a:solidFill>
            </a:endParaRPr>
          </a:p>
          <a:p>
            <a:pPr algn="r"/>
            <a:r>
              <a:rPr lang="en-US" sz="3200" i="1" baseline="30000" dirty="0" smtClean="0">
                <a:solidFill>
                  <a:schemeClr val="bg1"/>
                </a:solidFill>
              </a:rPr>
              <a:t>1</a:t>
            </a:r>
            <a:r>
              <a:rPr lang="en-US" sz="3200" i="1" dirty="0" smtClean="0">
                <a:solidFill>
                  <a:schemeClr val="bg1"/>
                </a:solidFill>
              </a:rPr>
              <a:t>Rush University Medical Center</a:t>
            </a:r>
          </a:p>
          <a:p>
            <a:pPr algn="r"/>
            <a:r>
              <a:rPr lang="en-US" sz="3200" i="1" baseline="30000" dirty="0" smtClean="0">
                <a:solidFill>
                  <a:schemeClr val="bg1"/>
                </a:solidFill>
              </a:rPr>
              <a:t>2</a:t>
            </a:r>
            <a:r>
              <a:rPr lang="en-US" sz="3200" i="1" dirty="0" smtClean="0">
                <a:solidFill>
                  <a:schemeClr val="bg1"/>
                </a:solidFill>
              </a:rPr>
              <a:t>Northwestern </a:t>
            </a:r>
            <a:r>
              <a:rPr lang="en-US" sz="3200" i="1" dirty="0">
                <a:solidFill>
                  <a:schemeClr val="bg1"/>
                </a:solidFill>
              </a:rPr>
              <a:t>Memorial Hospital </a:t>
            </a:r>
            <a:endParaRPr lang="en-US" sz="3200" dirty="0">
              <a:solidFill>
                <a:schemeClr val="bg1"/>
              </a:solidFill>
            </a:endParaRPr>
          </a:p>
          <a:p>
            <a:pPr algn="r"/>
            <a:r>
              <a:rPr lang="en-US" sz="3200" i="1" baseline="30000" dirty="0" smtClean="0">
                <a:solidFill>
                  <a:schemeClr val="bg1"/>
                </a:solidFill>
              </a:rPr>
              <a:t>3</a:t>
            </a:r>
            <a:r>
              <a:rPr lang="en-US" sz="3200" i="1" dirty="0" smtClean="0">
                <a:solidFill>
                  <a:schemeClr val="bg1"/>
                </a:solidFill>
              </a:rPr>
              <a:t>Children’s </a:t>
            </a:r>
            <a:r>
              <a:rPr lang="en-US" sz="3200" i="1" dirty="0">
                <a:solidFill>
                  <a:schemeClr val="bg1"/>
                </a:solidFill>
              </a:rPr>
              <a:t>Hospital of </a:t>
            </a:r>
            <a:r>
              <a:rPr lang="en-US" sz="3200" i="1" dirty="0" smtClean="0">
                <a:solidFill>
                  <a:schemeClr val="bg1"/>
                </a:solidFill>
              </a:rPr>
              <a:t>Wisconsin</a:t>
            </a:r>
            <a:endParaRPr lang="en-US" sz="3200" dirty="0">
              <a:solidFill>
                <a:schemeClr val="bg1"/>
              </a:solidFill>
            </a:endParaRPr>
          </a:p>
          <a:p>
            <a:pPr algn="r"/>
            <a:r>
              <a:rPr lang="en-US" sz="3200" i="1" baseline="30000" dirty="0" smtClean="0">
                <a:solidFill>
                  <a:schemeClr val="bg1"/>
                </a:solidFill>
              </a:rPr>
              <a:t>4</a:t>
            </a:r>
            <a:r>
              <a:rPr lang="en-US" sz="3200" i="1" dirty="0" smtClean="0">
                <a:solidFill>
                  <a:schemeClr val="bg1"/>
                </a:solidFill>
              </a:rPr>
              <a:t>Central </a:t>
            </a:r>
            <a:r>
              <a:rPr lang="en-US" sz="3200" i="1" dirty="0">
                <a:solidFill>
                  <a:schemeClr val="bg1"/>
                </a:solidFill>
              </a:rPr>
              <a:t>Michigan </a:t>
            </a:r>
            <a:r>
              <a:rPr lang="en-US" sz="3200" i="1" dirty="0" smtClean="0">
                <a:solidFill>
                  <a:schemeClr val="bg1"/>
                </a:solidFill>
              </a:rPr>
              <a:t>University</a:t>
            </a:r>
            <a:endParaRPr lang="en-US" sz="5600" dirty="0" smtClean="0">
              <a:solidFill>
                <a:schemeClr val="bg1"/>
              </a:solidFill>
              <a:latin typeface="Amaranth"/>
            </a:endParaRPr>
          </a:p>
        </p:txBody>
      </p:sp>
      <p:sp>
        <p:nvSpPr>
          <p:cNvPr id="41" name="Rectangle 40">
            <a:extLst>
              <a:ext uri="{FF2B5EF4-FFF2-40B4-BE49-F238E27FC236}">
                <a16:creationId xmlns:a16="http://schemas.microsoft.com/office/drawing/2014/main" id="{C24D4BC5-5256-4C2E-B3FB-87EA69B63AF3}"/>
              </a:ext>
            </a:extLst>
          </p:cNvPr>
          <p:cNvSpPr/>
          <p:nvPr/>
        </p:nvSpPr>
        <p:spPr>
          <a:xfrm>
            <a:off x="667088" y="7532428"/>
            <a:ext cx="10058400" cy="13670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45" name="Rectangle 44">
            <a:extLst>
              <a:ext uri="{FF2B5EF4-FFF2-40B4-BE49-F238E27FC236}">
                <a16:creationId xmlns:a16="http://schemas.microsoft.com/office/drawing/2014/main" id="{0F831EE1-8866-4A3E-8CAB-8624A11FF145}"/>
              </a:ext>
            </a:extLst>
          </p:cNvPr>
          <p:cNvSpPr/>
          <p:nvPr/>
        </p:nvSpPr>
        <p:spPr>
          <a:xfrm>
            <a:off x="11506200" y="7529446"/>
            <a:ext cx="10058400" cy="24694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48" name="Rectangle 47">
            <a:extLst>
              <a:ext uri="{FF2B5EF4-FFF2-40B4-BE49-F238E27FC236}">
                <a16:creationId xmlns:a16="http://schemas.microsoft.com/office/drawing/2014/main" id="{D026A6A3-D6D2-4951-8B04-EF51015D25DB}"/>
              </a:ext>
            </a:extLst>
          </p:cNvPr>
          <p:cNvSpPr/>
          <p:nvPr/>
        </p:nvSpPr>
        <p:spPr>
          <a:xfrm>
            <a:off x="22326600" y="7537898"/>
            <a:ext cx="10058400" cy="24694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51" name="Rectangle 50">
            <a:extLst>
              <a:ext uri="{FF2B5EF4-FFF2-40B4-BE49-F238E27FC236}">
                <a16:creationId xmlns:a16="http://schemas.microsoft.com/office/drawing/2014/main" id="{19BFD724-D51D-4DD6-A93A-40ABEA405C90}"/>
              </a:ext>
            </a:extLst>
          </p:cNvPr>
          <p:cNvSpPr/>
          <p:nvPr/>
        </p:nvSpPr>
        <p:spPr>
          <a:xfrm>
            <a:off x="32927373" y="8350408"/>
            <a:ext cx="10287000" cy="15271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54" name="Rectangle 53">
            <a:extLst>
              <a:ext uri="{FF2B5EF4-FFF2-40B4-BE49-F238E27FC236}">
                <a16:creationId xmlns:a16="http://schemas.microsoft.com/office/drawing/2014/main" id="{236036AE-C83F-4AC9-800C-C6574727635F}"/>
              </a:ext>
            </a:extLst>
          </p:cNvPr>
          <p:cNvSpPr/>
          <p:nvPr/>
        </p:nvSpPr>
        <p:spPr>
          <a:xfrm>
            <a:off x="671912" y="22337566"/>
            <a:ext cx="10058400" cy="9870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57" name="Rectangle 56">
            <a:extLst>
              <a:ext uri="{FF2B5EF4-FFF2-40B4-BE49-F238E27FC236}">
                <a16:creationId xmlns:a16="http://schemas.microsoft.com/office/drawing/2014/main" id="{65D5CB20-8752-4D75-A601-0EEB3443D27F}"/>
              </a:ext>
            </a:extLst>
          </p:cNvPr>
          <p:cNvSpPr/>
          <p:nvPr/>
        </p:nvSpPr>
        <p:spPr>
          <a:xfrm>
            <a:off x="32941506" y="24404823"/>
            <a:ext cx="10286999" cy="1631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58" name="TextBox 19">
            <a:extLst>
              <a:ext uri="{FF2B5EF4-FFF2-40B4-BE49-F238E27FC236}">
                <a16:creationId xmlns:a16="http://schemas.microsoft.com/office/drawing/2014/main" id="{B4F3D693-DA0F-454D-94C0-CEAA07C14AE3}"/>
              </a:ext>
            </a:extLst>
          </p:cNvPr>
          <p:cNvSpPr txBox="1">
            <a:spLocks noChangeArrowheads="1"/>
          </p:cNvSpPr>
          <p:nvPr/>
        </p:nvSpPr>
        <p:spPr bwMode="auto">
          <a:xfrm>
            <a:off x="32960031" y="24660783"/>
            <a:ext cx="10093994" cy="132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r>
              <a:rPr lang="en-US" sz="2000" dirty="0">
                <a:effectLst/>
                <a:latin typeface="+mj-lt"/>
              </a:rPr>
              <a:t>We would like to thank </a:t>
            </a:r>
            <a:r>
              <a:rPr lang="en-US" sz="2000" dirty="0" smtClean="0">
                <a:effectLst/>
                <a:latin typeface="+mj-lt"/>
              </a:rPr>
              <a:t>Steven Dvorak, DOD, Robert </a:t>
            </a:r>
            <a:r>
              <a:rPr lang="en-US" sz="2000" dirty="0">
                <a:effectLst/>
                <a:latin typeface="+mj-lt"/>
              </a:rPr>
              <a:t>Trevino, MD, PhD, Berkelee Asare, </a:t>
            </a:r>
            <a:r>
              <a:rPr lang="en-US" sz="2000" dirty="0" smtClean="0">
                <a:effectLst/>
                <a:latin typeface="+mj-lt"/>
              </a:rPr>
              <a:t>Antonio </a:t>
            </a:r>
            <a:r>
              <a:rPr lang="en-US" sz="2000" dirty="0">
                <a:effectLst/>
                <a:latin typeface="+mj-lt"/>
              </a:rPr>
              <a:t>Logan, and Vivek Ashok for </a:t>
            </a:r>
            <a:r>
              <a:rPr lang="en-US" sz="2000" dirty="0" smtClean="0">
                <a:effectLst/>
                <a:latin typeface="+mj-lt"/>
              </a:rPr>
              <a:t>their </a:t>
            </a:r>
            <a:r>
              <a:rPr lang="en-US" sz="2000" dirty="0">
                <a:effectLst/>
                <a:latin typeface="+mj-lt"/>
              </a:rPr>
              <a:t>dedication to this most important study.  </a:t>
            </a:r>
            <a:r>
              <a:rPr lang="en-US" sz="2000" dirty="0" smtClean="0">
                <a:effectLst/>
                <a:latin typeface="+mj-lt"/>
              </a:rPr>
              <a:t>We thank Dr. Braun for her foundational work.  We </a:t>
            </a:r>
            <a:r>
              <a:rPr lang="en-US" sz="2000" dirty="0">
                <a:effectLst/>
                <a:latin typeface="+mj-lt"/>
              </a:rPr>
              <a:t>would like to thank the Student National Medical Association and Satcher Fellowship Committee. </a:t>
            </a:r>
          </a:p>
        </p:txBody>
      </p:sp>
      <p:grpSp>
        <p:nvGrpSpPr>
          <p:cNvPr id="2" name="Group 1">
            <a:extLst>
              <a:ext uri="{FF2B5EF4-FFF2-40B4-BE49-F238E27FC236}">
                <a16:creationId xmlns:a16="http://schemas.microsoft.com/office/drawing/2014/main" id="{D0CB69E3-DCF6-4C97-BC9B-A1E688223F12}"/>
              </a:ext>
            </a:extLst>
          </p:cNvPr>
          <p:cNvGrpSpPr/>
          <p:nvPr/>
        </p:nvGrpSpPr>
        <p:grpSpPr>
          <a:xfrm>
            <a:off x="667088" y="7518936"/>
            <a:ext cx="10064968" cy="856940"/>
            <a:chOff x="568741" y="6844384"/>
            <a:chExt cx="10255592" cy="856940"/>
          </a:xfrm>
        </p:grpSpPr>
        <p:sp>
          <p:nvSpPr>
            <p:cNvPr id="44" name="Rectangle 43">
              <a:extLst>
                <a:ext uri="{FF2B5EF4-FFF2-40B4-BE49-F238E27FC236}">
                  <a16:creationId xmlns:a16="http://schemas.microsoft.com/office/drawing/2014/main" id="{4EDA12B6-07B5-44F9-8F8B-E1BE66469DB6}"/>
                </a:ext>
              </a:extLst>
            </p:cNvPr>
            <p:cNvSpPr>
              <a:spLocks noChangeArrowheads="1"/>
            </p:cNvSpPr>
            <p:nvPr/>
          </p:nvSpPr>
          <p:spPr bwMode="auto">
            <a:xfrm>
              <a:off x="568741" y="6844384"/>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dirty="0" smtClean="0">
                <a:solidFill>
                  <a:schemeClr val="bg1"/>
                </a:solidFill>
                <a:effectLst/>
                <a:latin typeface="Amaranth" panose="02000503050000020004" pitchFamily="2" charset="0"/>
              </a:endParaRPr>
            </a:p>
            <a:p>
              <a:pPr defTabSz="4702588">
                <a:defRPr/>
              </a:pPr>
              <a:r>
                <a:rPr lang="en-US" sz="3600" dirty="0" smtClean="0">
                  <a:solidFill>
                    <a:schemeClr val="bg1"/>
                  </a:solidFill>
                  <a:effectLst/>
                  <a:latin typeface="Amaranth" panose="02000503050000020004" pitchFamily="2" charset="0"/>
                </a:rPr>
                <a:t>Introduction</a:t>
              </a:r>
              <a:endParaRPr lang="en-US" sz="3600" dirty="0">
                <a:solidFill>
                  <a:schemeClr val="bg1"/>
                </a:solidFill>
                <a:effectLst/>
                <a:latin typeface="Amaranth" panose="02000503050000020004" pitchFamily="2" charset="0"/>
              </a:endParaRPr>
            </a:p>
            <a:p>
              <a:pPr defTabSz="4702588">
                <a:defRPr/>
              </a:pPr>
              <a:endParaRPr lang="en-US" sz="3600" dirty="0">
                <a:solidFill>
                  <a:schemeClr val="bg1"/>
                </a:solidFill>
                <a:effectLst/>
                <a:latin typeface="Amaranth" panose="02000503050000020004" pitchFamily="2" charset="0"/>
              </a:endParaRPr>
            </a:p>
          </p:txBody>
        </p:sp>
        <p:sp>
          <p:nvSpPr>
            <p:cNvPr id="24" name="Rectangle 23">
              <a:extLst>
                <a:ext uri="{FF2B5EF4-FFF2-40B4-BE49-F238E27FC236}">
                  <a16:creationId xmlns:a16="http://schemas.microsoft.com/office/drawing/2014/main" id="{37709006-6CB9-435B-A2BC-02804C248C6A}"/>
                </a:ext>
              </a:extLst>
            </p:cNvPr>
            <p:cNvSpPr>
              <a:spLocks noChangeArrowheads="1"/>
            </p:cNvSpPr>
            <p:nvPr/>
          </p:nvSpPr>
          <p:spPr bwMode="auto">
            <a:xfrm>
              <a:off x="9906000" y="6844384"/>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dirty="0">
                <a:solidFill>
                  <a:schemeClr val="bg1"/>
                </a:solidFill>
                <a:effectLst/>
                <a:latin typeface="Amaranth" panose="02000503050000020004" pitchFamily="2" charset="0"/>
              </a:endParaRPr>
            </a:p>
          </p:txBody>
        </p:sp>
      </p:grpSp>
      <p:sp>
        <p:nvSpPr>
          <p:cNvPr id="56" name="Rectangle 55">
            <a:extLst>
              <a:ext uri="{FF2B5EF4-FFF2-40B4-BE49-F238E27FC236}">
                <a16:creationId xmlns:a16="http://schemas.microsoft.com/office/drawing/2014/main" id="{8C463412-CC68-4A0F-AE72-68EF99EB2F46}"/>
              </a:ext>
            </a:extLst>
          </p:cNvPr>
          <p:cNvSpPr>
            <a:spLocks noChangeArrowheads="1"/>
          </p:cNvSpPr>
          <p:nvPr/>
        </p:nvSpPr>
        <p:spPr bwMode="auto">
          <a:xfrm>
            <a:off x="669500" y="21600189"/>
            <a:ext cx="10058400" cy="85694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smtClean="0">
                <a:effectLst/>
                <a:latin typeface="Amaranth" panose="02000503050000020004" pitchFamily="2" charset="0"/>
              </a:rPr>
              <a:t>Figure 1: Social Stigma Score Tool &amp; Examples</a:t>
            </a:r>
            <a:endParaRPr lang="en-US" sz="3600" dirty="0">
              <a:effectLst/>
              <a:latin typeface="Amaranth" panose="02000503050000020004" pitchFamily="2" charset="0"/>
            </a:endParaRPr>
          </a:p>
        </p:txBody>
      </p:sp>
      <p:grpSp>
        <p:nvGrpSpPr>
          <p:cNvPr id="6" name="Group 5">
            <a:extLst>
              <a:ext uri="{FF2B5EF4-FFF2-40B4-BE49-F238E27FC236}">
                <a16:creationId xmlns:a16="http://schemas.microsoft.com/office/drawing/2014/main" id="{DF9B3C55-6F91-4B4F-8E4B-F34CCF707594}"/>
              </a:ext>
            </a:extLst>
          </p:cNvPr>
          <p:cNvGrpSpPr/>
          <p:nvPr/>
        </p:nvGrpSpPr>
        <p:grpSpPr>
          <a:xfrm>
            <a:off x="11499932" y="7517019"/>
            <a:ext cx="10058400" cy="856942"/>
            <a:chOff x="11405911" y="6844384"/>
            <a:chExt cx="10248900" cy="856942"/>
          </a:xfrm>
        </p:grpSpPr>
        <p:sp>
          <p:nvSpPr>
            <p:cNvPr id="47" name="Rectangle 46">
              <a:extLst>
                <a:ext uri="{FF2B5EF4-FFF2-40B4-BE49-F238E27FC236}">
                  <a16:creationId xmlns:a16="http://schemas.microsoft.com/office/drawing/2014/main" id="{868B6862-5CC5-4906-AC03-EA9661AD1346}"/>
                </a:ext>
              </a:extLst>
            </p:cNvPr>
            <p:cNvSpPr>
              <a:spLocks noChangeArrowheads="1"/>
            </p:cNvSpPr>
            <p:nvPr/>
          </p:nvSpPr>
          <p:spPr bwMode="auto">
            <a:xfrm>
              <a:off x="11405911" y="6844386"/>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a:solidFill>
                    <a:schemeClr val="bg1"/>
                  </a:solidFill>
                  <a:effectLst/>
                  <a:latin typeface="Amaranth" panose="02000503050000020004" pitchFamily="2" charset="0"/>
                </a:rPr>
                <a:t>Methodology</a:t>
              </a:r>
            </a:p>
          </p:txBody>
        </p:sp>
        <p:sp>
          <p:nvSpPr>
            <p:cNvPr id="28" name="Rectangle 27">
              <a:extLst>
                <a:ext uri="{FF2B5EF4-FFF2-40B4-BE49-F238E27FC236}">
                  <a16:creationId xmlns:a16="http://schemas.microsoft.com/office/drawing/2014/main" id="{C0ECA15B-D57A-4C67-9B14-717A27179EE1}"/>
                </a:ext>
              </a:extLst>
            </p:cNvPr>
            <p:cNvSpPr>
              <a:spLocks noChangeArrowheads="1"/>
            </p:cNvSpPr>
            <p:nvPr/>
          </p:nvSpPr>
          <p:spPr bwMode="auto">
            <a:xfrm>
              <a:off x="20735249" y="6844384"/>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b="1" dirty="0">
                <a:solidFill>
                  <a:schemeClr val="bg1"/>
                </a:solidFill>
                <a:effectLst/>
              </a:endParaRPr>
            </a:p>
          </p:txBody>
        </p:sp>
      </p:grpSp>
      <p:grpSp>
        <p:nvGrpSpPr>
          <p:cNvPr id="7" name="Group 6">
            <a:extLst>
              <a:ext uri="{FF2B5EF4-FFF2-40B4-BE49-F238E27FC236}">
                <a16:creationId xmlns:a16="http://schemas.microsoft.com/office/drawing/2014/main" id="{1FE51DEE-2779-4243-9997-943271344DE1}"/>
              </a:ext>
            </a:extLst>
          </p:cNvPr>
          <p:cNvGrpSpPr/>
          <p:nvPr/>
        </p:nvGrpSpPr>
        <p:grpSpPr>
          <a:xfrm>
            <a:off x="22327952" y="7517019"/>
            <a:ext cx="10058400" cy="856942"/>
            <a:chOff x="22233931" y="6844384"/>
            <a:chExt cx="10248900" cy="856942"/>
          </a:xfrm>
        </p:grpSpPr>
        <p:sp>
          <p:nvSpPr>
            <p:cNvPr id="50" name="Rectangle 49">
              <a:extLst>
                <a:ext uri="{FF2B5EF4-FFF2-40B4-BE49-F238E27FC236}">
                  <a16:creationId xmlns:a16="http://schemas.microsoft.com/office/drawing/2014/main" id="{3D96BB99-3F6E-4E73-BA6B-A122D83B12A2}"/>
                </a:ext>
              </a:extLst>
            </p:cNvPr>
            <p:cNvSpPr>
              <a:spLocks noChangeArrowheads="1"/>
            </p:cNvSpPr>
            <p:nvPr/>
          </p:nvSpPr>
          <p:spPr bwMode="auto">
            <a:xfrm>
              <a:off x="22233931" y="6844386"/>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a:solidFill>
                    <a:schemeClr val="bg1"/>
                  </a:solidFill>
                  <a:effectLst/>
                  <a:latin typeface="Amaranth" panose="02000503050000020004" pitchFamily="2" charset="0"/>
                </a:rPr>
                <a:t>Results</a:t>
              </a:r>
            </a:p>
          </p:txBody>
        </p:sp>
        <p:sp>
          <p:nvSpPr>
            <p:cNvPr id="29" name="Rectangle 28">
              <a:extLst>
                <a:ext uri="{FF2B5EF4-FFF2-40B4-BE49-F238E27FC236}">
                  <a16:creationId xmlns:a16="http://schemas.microsoft.com/office/drawing/2014/main" id="{CFDFC62C-7DBC-4918-BD7E-6F82B8268D22}"/>
                </a:ext>
              </a:extLst>
            </p:cNvPr>
            <p:cNvSpPr>
              <a:spLocks noChangeArrowheads="1"/>
            </p:cNvSpPr>
            <p:nvPr/>
          </p:nvSpPr>
          <p:spPr bwMode="auto">
            <a:xfrm>
              <a:off x="31564498" y="6844384"/>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b="1" dirty="0">
                <a:solidFill>
                  <a:schemeClr val="bg1"/>
                </a:solidFill>
                <a:effectLst/>
              </a:endParaRPr>
            </a:p>
          </p:txBody>
        </p:sp>
      </p:grpSp>
      <p:grpSp>
        <p:nvGrpSpPr>
          <p:cNvPr id="5" name="Group 4">
            <a:extLst>
              <a:ext uri="{FF2B5EF4-FFF2-40B4-BE49-F238E27FC236}">
                <a16:creationId xmlns:a16="http://schemas.microsoft.com/office/drawing/2014/main" id="{E612FF66-216D-4C55-B19B-0FC36109F154}"/>
              </a:ext>
            </a:extLst>
          </p:cNvPr>
          <p:cNvGrpSpPr/>
          <p:nvPr/>
        </p:nvGrpSpPr>
        <p:grpSpPr>
          <a:xfrm>
            <a:off x="32960030" y="7515198"/>
            <a:ext cx="10254342" cy="855119"/>
            <a:chOff x="33061951" y="6840744"/>
            <a:chExt cx="10248900" cy="856940"/>
          </a:xfrm>
        </p:grpSpPr>
        <p:sp>
          <p:nvSpPr>
            <p:cNvPr id="53" name="Rectangle 52">
              <a:extLst>
                <a:ext uri="{FF2B5EF4-FFF2-40B4-BE49-F238E27FC236}">
                  <a16:creationId xmlns:a16="http://schemas.microsoft.com/office/drawing/2014/main" id="{0BE282AE-183A-4D49-B152-23A5A101BEA6}"/>
                </a:ext>
              </a:extLst>
            </p:cNvPr>
            <p:cNvSpPr>
              <a:spLocks noChangeArrowheads="1"/>
            </p:cNvSpPr>
            <p:nvPr/>
          </p:nvSpPr>
          <p:spPr bwMode="auto">
            <a:xfrm>
              <a:off x="33061951" y="6840744"/>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a:solidFill>
                    <a:schemeClr val="bg1"/>
                  </a:solidFill>
                  <a:effectLst/>
                  <a:latin typeface="Amaranth" panose="02000503050000020004" pitchFamily="2" charset="0"/>
                </a:rPr>
                <a:t>Conclusion</a:t>
              </a:r>
            </a:p>
          </p:txBody>
        </p:sp>
        <p:sp>
          <p:nvSpPr>
            <p:cNvPr id="30" name="Rectangle 29">
              <a:extLst>
                <a:ext uri="{FF2B5EF4-FFF2-40B4-BE49-F238E27FC236}">
                  <a16:creationId xmlns:a16="http://schemas.microsoft.com/office/drawing/2014/main" id="{52B128EB-2DA8-44BC-A200-793469645B05}"/>
                </a:ext>
              </a:extLst>
            </p:cNvPr>
            <p:cNvSpPr>
              <a:spLocks noChangeArrowheads="1"/>
            </p:cNvSpPr>
            <p:nvPr/>
          </p:nvSpPr>
          <p:spPr bwMode="auto">
            <a:xfrm>
              <a:off x="42392519" y="6840744"/>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dirty="0">
                <a:solidFill>
                  <a:schemeClr val="bg1"/>
                </a:solidFill>
                <a:effectLst/>
                <a:latin typeface="Amaranth" panose="02000503050000020004" pitchFamily="2" charset="0"/>
              </a:endParaRPr>
            </a:p>
          </p:txBody>
        </p:sp>
      </p:grpSp>
      <p:grpSp>
        <p:nvGrpSpPr>
          <p:cNvPr id="3" name="Group 2">
            <a:extLst>
              <a:ext uri="{FF2B5EF4-FFF2-40B4-BE49-F238E27FC236}">
                <a16:creationId xmlns:a16="http://schemas.microsoft.com/office/drawing/2014/main" id="{E3CB2D51-0CFB-4547-9E7E-2EBEE98CC73F}"/>
              </a:ext>
            </a:extLst>
          </p:cNvPr>
          <p:cNvGrpSpPr/>
          <p:nvPr/>
        </p:nvGrpSpPr>
        <p:grpSpPr>
          <a:xfrm>
            <a:off x="32922366" y="23752018"/>
            <a:ext cx="10292006" cy="860582"/>
            <a:chOff x="33064410" y="18071703"/>
            <a:chExt cx="10248900" cy="860582"/>
          </a:xfrm>
        </p:grpSpPr>
        <p:sp>
          <p:nvSpPr>
            <p:cNvPr id="59" name="Rectangle 58">
              <a:extLst>
                <a:ext uri="{FF2B5EF4-FFF2-40B4-BE49-F238E27FC236}">
                  <a16:creationId xmlns:a16="http://schemas.microsoft.com/office/drawing/2014/main" id="{5EDC1F28-88BB-4DAD-9112-B4904B4A7E46}"/>
                </a:ext>
              </a:extLst>
            </p:cNvPr>
            <p:cNvSpPr>
              <a:spLocks noChangeArrowheads="1"/>
            </p:cNvSpPr>
            <p:nvPr/>
          </p:nvSpPr>
          <p:spPr bwMode="auto">
            <a:xfrm>
              <a:off x="33064410" y="18075345"/>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a:solidFill>
                    <a:schemeClr val="bg1"/>
                  </a:solidFill>
                  <a:effectLst/>
                  <a:latin typeface="Amaranth" panose="02000503050000020004" pitchFamily="2" charset="0"/>
                </a:rPr>
                <a:t>Acknowledgements</a:t>
              </a:r>
            </a:p>
          </p:txBody>
        </p:sp>
        <p:sp>
          <p:nvSpPr>
            <p:cNvPr id="31" name="Rectangle 30">
              <a:extLst>
                <a:ext uri="{FF2B5EF4-FFF2-40B4-BE49-F238E27FC236}">
                  <a16:creationId xmlns:a16="http://schemas.microsoft.com/office/drawing/2014/main" id="{BD8DDA4A-F946-471D-8C5F-A6BA61420577}"/>
                </a:ext>
              </a:extLst>
            </p:cNvPr>
            <p:cNvSpPr>
              <a:spLocks noChangeArrowheads="1"/>
            </p:cNvSpPr>
            <p:nvPr/>
          </p:nvSpPr>
          <p:spPr bwMode="auto">
            <a:xfrm>
              <a:off x="42392519" y="18071703"/>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dirty="0">
                <a:solidFill>
                  <a:schemeClr val="bg1"/>
                </a:solidFill>
                <a:effectLst/>
                <a:latin typeface="Amaranth" panose="02000503050000020004" pitchFamily="2" charset="0"/>
              </a:endParaRPr>
            </a:p>
          </p:txBody>
        </p:sp>
      </p:grpSp>
      <p:sp>
        <p:nvSpPr>
          <p:cNvPr id="39" name="Text Box 6">
            <a:extLst>
              <a:ext uri="{FF2B5EF4-FFF2-40B4-BE49-F238E27FC236}">
                <a16:creationId xmlns:a16="http://schemas.microsoft.com/office/drawing/2014/main" id="{1B3DAFDC-3567-41A6-899A-8D92E3BE5771}"/>
              </a:ext>
            </a:extLst>
          </p:cNvPr>
          <p:cNvSpPr txBox="1">
            <a:spLocks noChangeArrowheads="1"/>
          </p:cNvSpPr>
          <p:nvPr/>
        </p:nvSpPr>
        <p:spPr bwMode="auto">
          <a:xfrm>
            <a:off x="676068" y="8535074"/>
            <a:ext cx="9601200" cy="13065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smtId="4294967295"/>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100" dirty="0"/>
              <a:t>As a scientific notion, race has been defined as subdivisions of the human species that differ from one another phenotypically, on the basis of ancestral geographic origins, or that differ in the frequency of certain genes</a:t>
            </a:r>
            <a:r>
              <a:rPr lang="en-US" sz="2100" baseline="30000" dirty="0"/>
              <a:t>3</a:t>
            </a:r>
            <a:r>
              <a:rPr lang="en-US" sz="2100" dirty="0"/>
              <a:t>.  Further, “the small amount of real genetic differences among [humans] (0.01%), and the difficulties of recognizing the racial identity of individuals through their genes” doubts the biological reality of race</a:t>
            </a:r>
            <a:r>
              <a:rPr lang="en-US" sz="2100" baseline="30000" dirty="0"/>
              <a:t>3</a:t>
            </a:r>
            <a:r>
              <a:rPr lang="en-US" sz="2100" dirty="0"/>
              <a:t>.  With that being said, why is race then included in the clinical setting when describing patients or used in an academic setting to teach medical students?  Crudely stated, in medicine, race is used as a “convenient proxy for more important factors, like muscle mass, enzyme level, [and] genetic traits,” that physicians do not have time to investigate in a clinical setting</a:t>
            </a:r>
            <a:r>
              <a:rPr lang="en-US" sz="2100" baseline="30000" dirty="0"/>
              <a:t>4</a:t>
            </a:r>
            <a:r>
              <a:rPr lang="en-US" sz="2100" dirty="0"/>
              <a:t>.  Race in medicine leaves patients of color vulnerable to harmful biases and stereotypes. A study conducted in 2003 confirmed that physicians were less likely to prescribe opioids to African American and Latino patients for isolated long bone fractures despite rating patients’ pain as the same severity as White patients</a:t>
            </a:r>
            <a:r>
              <a:rPr lang="en-US" sz="2100" baseline="30000" dirty="0"/>
              <a:t>5</a:t>
            </a:r>
            <a:r>
              <a:rPr lang="en-US" sz="2100" dirty="0"/>
              <a:t>.  Several factors were listed for this disparity including physicians’ perceptions of patients varying by race, communication difficulties based on socioeconomic status, and physicians having more negative perceptions of minority patients attributing to their beliefs that minority patients were seeking out opioids for abuse or sale</a:t>
            </a:r>
            <a:r>
              <a:rPr lang="en-US" sz="2100" baseline="30000" dirty="0"/>
              <a:t>5</a:t>
            </a:r>
            <a:r>
              <a:rPr lang="en-US" sz="2100" dirty="0"/>
              <a:t>.  The use of race in medical education may perpetuate or increase biases among medical students.  Question banks are considered significantly important since “current learning models...theorize that experience is key to effective learning”</a:t>
            </a:r>
            <a:r>
              <a:rPr lang="en-US" sz="2100" baseline="30000" dirty="0"/>
              <a:t>7</a:t>
            </a:r>
            <a:r>
              <a:rPr lang="en-US" sz="2100" dirty="0"/>
              <a:t>.  In previous studies, it has been determined that students who completed a greater number of practice questions had higher Step 1 scores</a:t>
            </a:r>
            <a:r>
              <a:rPr lang="en-US" sz="2100" baseline="30000" dirty="0"/>
              <a:t>7</a:t>
            </a:r>
            <a:r>
              <a:rPr lang="en-US" sz="2100" dirty="0"/>
              <a:t>.  Braun et al analyzed the use of race/ethnicity in a question bank for Step 1 </a:t>
            </a:r>
            <a:r>
              <a:rPr lang="en-US" sz="2100" dirty="0" smtClean="0"/>
              <a:t>to determine “whether </a:t>
            </a:r>
            <a:r>
              <a:rPr lang="en-US" sz="2100" dirty="0"/>
              <a:t>the use of race/ethnicity was merely descriptive or was central to any part of the question, and whether the question associated race/ethnicity with genetic difference”</a:t>
            </a:r>
            <a:r>
              <a:rPr lang="en-US" sz="2100" baseline="30000" dirty="0"/>
              <a:t>8</a:t>
            </a:r>
            <a:r>
              <a:rPr lang="en-US" sz="2100" dirty="0"/>
              <a:t>.  Our study expands on their findings by examining three commercially available question banks.  As previously stated, in question banks race is used as “hint” for the correct answer.  For example, in Braun’s study, “sickle cell disease (SCD), sarcoidosis, and G6PD (glucose-6-phosphate dehydrogenase) together made up 50% of all cases mentioning Black/African American...”</a:t>
            </a:r>
            <a:r>
              <a:rPr lang="en-US" sz="2100" baseline="30000" dirty="0"/>
              <a:t>8</a:t>
            </a:r>
            <a:r>
              <a:rPr lang="en-US" sz="2100" dirty="0"/>
              <a:t>.  Use of race as a risk factor reinforces the “use of race as a simplistic signifier of illness, which </a:t>
            </a:r>
            <a:r>
              <a:rPr lang="en-US" sz="2100" dirty="0" smtClean="0"/>
              <a:t>treats </a:t>
            </a:r>
            <a:r>
              <a:rPr lang="en-US" sz="2100" dirty="0"/>
              <a:t>it as an easily visualized diagnostic </a:t>
            </a:r>
            <a:r>
              <a:rPr lang="en-US" sz="2100" dirty="0" smtClean="0"/>
              <a:t>tool and </a:t>
            </a:r>
            <a:r>
              <a:rPr lang="en-US" sz="2100" dirty="0"/>
              <a:t>obscures its complex role in illness”</a:t>
            </a:r>
            <a:r>
              <a:rPr lang="en-US" sz="2100" baseline="30000" dirty="0"/>
              <a:t>6</a:t>
            </a:r>
            <a:r>
              <a:rPr lang="en-US" sz="2100" dirty="0"/>
              <a:t>. Since implicit negative stereotypes shape the way in which physicians evaluate and interact with minority </a:t>
            </a:r>
            <a:r>
              <a:rPr lang="en-US" sz="2100" dirty="0" smtClean="0"/>
              <a:t>patients, </a:t>
            </a:r>
            <a:r>
              <a:rPr lang="en-US" sz="2100" dirty="0"/>
              <a:t>this type of “racial profiling” in medicine ultimately leads to </a:t>
            </a:r>
            <a:r>
              <a:rPr lang="en-US" sz="2100" dirty="0" smtClean="0"/>
              <a:t>health disparities.  </a:t>
            </a:r>
            <a:r>
              <a:rPr lang="en-US" sz="2100" dirty="0"/>
              <a:t>Race medicine is bad medicine, poor science, and a false interpretation of humanity. </a:t>
            </a:r>
          </a:p>
          <a:p>
            <a:endParaRPr lang="en-US" sz="2100" dirty="0">
              <a:effectLst/>
            </a:endParaRPr>
          </a:p>
        </p:txBody>
      </p:sp>
      <p:sp>
        <p:nvSpPr>
          <p:cNvPr id="64" name="Text Box 6">
            <a:extLst>
              <a:ext uri="{FF2B5EF4-FFF2-40B4-BE49-F238E27FC236}">
                <a16:creationId xmlns:a16="http://schemas.microsoft.com/office/drawing/2014/main" id="{862E7ADB-31DC-4FA6-AC30-3482F9072D83}"/>
              </a:ext>
            </a:extLst>
          </p:cNvPr>
          <p:cNvSpPr txBox="1">
            <a:spLocks noChangeArrowheads="1"/>
          </p:cNvSpPr>
          <p:nvPr/>
        </p:nvSpPr>
        <p:spPr bwMode="auto">
          <a:xfrm>
            <a:off x="11556516" y="8350409"/>
            <a:ext cx="9905564" cy="7155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smtId="4294967295"/>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400" b="1" dirty="0"/>
              <a:t>Data Source: </a:t>
            </a:r>
            <a:r>
              <a:rPr lang="en-US" sz="2400" dirty="0" smtClean="0"/>
              <a:t>The </a:t>
            </a:r>
            <a:r>
              <a:rPr lang="en-US" sz="2400" dirty="0"/>
              <a:t>authors conducted a blinded study between 2019 – 2020 of </a:t>
            </a:r>
            <a:r>
              <a:rPr lang="en-US" sz="2400" dirty="0" smtClean="0"/>
              <a:t>the three most commonly used </a:t>
            </a:r>
            <a:r>
              <a:rPr lang="en-US" sz="2400" dirty="0"/>
              <a:t>commercially available </a:t>
            </a:r>
            <a:r>
              <a:rPr lang="en-US" sz="2400" dirty="0" smtClean="0"/>
              <a:t>Step 1 question </a:t>
            </a:r>
            <a:r>
              <a:rPr lang="en-US" sz="2400" dirty="0"/>
              <a:t>banks. A novel scoring system, Social Stigma Scoring Tool, was used to calculate the Social Stigma Score (SSS) for patient </a:t>
            </a:r>
            <a:r>
              <a:rPr lang="en-US" sz="2400" dirty="0" smtClean="0"/>
              <a:t>vignettes (Figure 1). </a:t>
            </a:r>
            <a:r>
              <a:rPr lang="en-US" sz="2400" dirty="0"/>
              <a:t>SSS is the summation of positive and negative characteristics. The primary outcome was differences in mean SSS based on race. Secondary outcomes were differences in mean SSS by question bank and differences in frequency of negative and positive characteristics based on race. </a:t>
            </a:r>
            <a:endParaRPr lang="en-US" sz="2400" dirty="0" smtClean="0"/>
          </a:p>
          <a:p>
            <a:endParaRPr lang="en-US" sz="2400" b="1" dirty="0"/>
          </a:p>
          <a:p>
            <a:r>
              <a:rPr lang="en-US" sz="2400" b="1" dirty="0" smtClean="0"/>
              <a:t>Inclusion </a:t>
            </a:r>
            <a:r>
              <a:rPr lang="en-US" sz="2400" b="1" dirty="0"/>
              <a:t>and exclusion criteria: </a:t>
            </a:r>
            <a:r>
              <a:rPr lang="en-US" sz="2400" dirty="0"/>
              <a:t>All questions irrespective of whether race and/or ethnicity is included in the question stem were analyzed.  Race/ethnicity was categorized based on U.S. </a:t>
            </a:r>
            <a:r>
              <a:rPr lang="en-US" sz="2400" dirty="0" smtClean="0"/>
              <a:t>Census </a:t>
            </a:r>
            <a:r>
              <a:rPr lang="en-US" sz="2400" dirty="0"/>
              <a:t>definitions.  For example, questions that mention European descent </a:t>
            </a:r>
            <a:r>
              <a:rPr lang="en-US" sz="2400" dirty="0" smtClean="0"/>
              <a:t>were included </a:t>
            </a:r>
            <a:r>
              <a:rPr lang="en-US" sz="2400" dirty="0"/>
              <a:t>in the White/Caucasian category, African descent </a:t>
            </a:r>
            <a:r>
              <a:rPr lang="en-US" sz="2400" dirty="0" smtClean="0"/>
              <a:t>included in Black/African </a:t>
            </a:r>
            <a:r>
              <a:rPr lang="en-US" sz="2400" dirty="0"/>
              <a:t>American category, and Asian </a:t>
            </a:r>
            <a:r>
              <a:rPr lang="en-US" sz="2400" dirty="0" smtClean="0"/>
              <a:t>descent assigned </a:t>
            </a:r>
            <a:r>
              <a:rPr lang="en-US" sz="2400" dirty="0"/>
              <a:t>to the Asian category.  For questions where only nationality </a:t>
            </a:r>
            <a:r>
              <a:rPr lang="en-US" sz="2400" dirty="0" smtClean="0"/>
              <a:t>was </a:t>
            </a:r>
            <a:r>
              <a:rPr lang="en-US" sz="2400" dirty="0"/>
              <a:t>mentioned, assumptions were not made about the race of the patient.  </a:t>
            </a:r>
            <a:r>
              <a:rPr lang="en-US" sz="2400" dirty="0" smtClean="0"/>
              <a:t>(Figure 2)</a:t>
            </a:r>
          </a:p>
          <a:p>
            <a:endParaRPr lang="en-US" sz="2400" dirty="0"/>
          </a:p>
        </p:txBody>
      </p:sp>
      <p:sp>
        <p:nvSpPr>
          <p:cNvPr id="259" name="TextBox 258">
            <a:extLst>
              <a:ext uri="{FF2B5EF4-FFF2-40B4-BE49-F238E27FC236}">
                <a16:creationId xmlns:a16="http://schemas.microsoft.com/office/drawing/2014/main" id="{5BA5B394-92CD-4B3C-9507-4B3F124A5E31}"/>
              </a:ext>
            </a:extLst>
          </p:cNvPr>
          <p:cNvSpPr txBox="1"/>
          <p:nvPr/>
        </p:nvSpPr>
        <p:spPr>
          <a:xfrm>
            <a:off x="33055027" y="8371467"/>
            <a:ext cx="10173478" cy="15927437"/>
          </a:xfrm>
          <a:prstGeom prst="rect">
            <a:avLst/>
          </a:prstGeom>
          <a:noFill/>
        </p:spPr>
        <p:txBody>
          <a:bodyPr wrap="square" rtlCol="0">
            <a:spAutoFit/>
          </a:bodyPr>
          <a:lstStyle>
            <a:defPPr>
              <a:defRPr kern="1200" smtId="4294967295"/>
            </a:defPPr>
          </a:lstStyle>
          <a:p>
            <a:r>
              <a:rPr lang="en-US" sz="2100" dirty="0" smtClean="0"/>
              <a:t>Last summer, on the heels of the George Floyd murder, and on the </a:t>
            </a:r>
            <a:r>
              <a:rPr lang="en-US" sz="2100" dirty="0"/>
              <a:t>155th anniversary of Juneteenth, 8 weeks from new medical students starting, Vyas et </a:t>
            </a:r>
            <a:r>
              <a:rPr lang="en-US" sz="2100" dirty="0" smtClean="0"/>
              <a:t>al in the NEJM warned </a:t>
            </a:r>
            <a:r>
              <a:rPr lang="en-US" sz="2100" dirty="0"/>
              <a:t>us against the “...risk [of] baking inequity into the system”, especially “when these </a:t>
            </a:r>
            <a:r>
              <a:rPr lang="en-US" sz="2100" dirty="0" smtClean="0"/>
              <a:t>tools influence </a:t>
            </a:r>
            <a:r>
              <a:rPr lang="en-US" sz="2100" dirty="0"/>
              <a:t>high-stakes </a:t>
            </a:r>
            <a:r>
              <a:rPr lang="en-US" sz="2100" dirty="0" smtClean="0"/>
              <a:t>decisions.”</a:t>
            </a:r>
            <a:r>
              <a:rPr lang="en-US" sz="2100" baseline="30000" dirty="0" smtClean="0"/>
              <a:t>15</a:t>
            </a:r>
            <a:r>
              <a:rPr lang="en-US" sz="2100" dirty="0" smtClean="0"/>
              <a:t> </a:t>
            </a:r>
            <a:r>
              <a:rPr lang="en-US" sz="2100" dirty="0"/>
              <a:t>Similarly, medical students spend their first 2 years </a:t>
            </a:r>
            <a:r>
              <a:rPr lang="en-US" sz="2100" dirty="0" smtClean="0"/>
              <a:t>using practice </a:t>
            </a:r>
            <a:r>
              <a:rPr lang="en-US" sz="2100" dirty="0"/>
              <a:t>question banks as tools to prepare for the high-stakes USMLE Step 1 test. Our </a:t>
            </a:r>
            <a:r>
              <a:rPr lang="en-US" sz="2100" dirty="0" smtClean="0"/>
              <a:t>group studied over 4,000 question </a:t>
            </a:r>
            <a:r>
              <a:rPr lang="en-US" sz="2100" dirty="0"/>
              <a:t>vignettes from the </a:t>
            </a:r>
            <a:r>
              <a:rPr lang="en-US" sz="2100" dirty="0" smtClean="0"/>
              <a:t>3 most </a:t>
            </a:r>
            <a:r>
              <a:rPr lang="en-US" sz="2100" dirty="0"/>
              <a:t>commonly-used Step 1 </a:t>
            </a:r>
            <a:r>
              <a:rPr lang="en-US" sz="2100" dirty="0" smtClean="0"/>
              <a:t>preparation question </a:t>
            </a:r>
            <a:r>
              <a:rPr lang="en-US" sz="2100" dirty="0"/>
              <a:t>banks</a:t>
            </a:r>
            <a:r>
              <a:rPr lang="en-US" sz="2100" dirty="0" smtClean="0"/>
              <a:t>.</a:t>
            </a:r>
          </a:p>
          <a:p>
            <a:r>
              <a:rPr lang="en-US" sz="2100" dirty="0" smtClean="0"/>
              <a:t>Many </a:t>
            </a:r>
            <a:r>
              <a:rPr lang="en-US" sz="2100" dirty="0"/>
              <a:t>question </a:t>
            </a:r>
            <a:r>
              <a:rPr lang="en-US" sz="2100" dirty="0" smtClean="0"/>
              <a:t>contain behavioral descriptions which </a:t>
            </a:r>
            <a:r>
              <a:rPr lang="en-US" sz="2100" dirty="0"/>
              <a:t>are the focus of this study, as they </a:t>
            </a:r>
            <a:r>
              <a:rPr lang="en-US" sz="2100" dirty="0" smtClean="0"/>
              <a:t>have </a:t>
            </a:r>
            <a:r>
              <a:rPr lang="en-US" sz="2100" dirty="0"/>
              <a:t>the potential to </a:t>
            </a:r>
            <a:r>
              <a:rPr lang="en-US" sz="2100" dirty="0" smtClean="0"/>
              <a:t>perpetuate/reinforce </a:t>
            </a:r>
            <a:r>
              <a:rPr lang="en-US" sz="2100" dirty="0"/>
              <a:t>implicit biases and/or negative stigmata about certain demographic </a:t>
            </a:r>
            <a:r>
              <a:rPr lang="en-US" sz="2100" dirty="0" smtClean="0"/>
              <a:t>groups.  </a:t>
            </a:r>
          </a:p>
          <a:p>
            <a:endParaRPr lang="en-US" sz="2100" dirty="0"/>
          </a:p>
          <a:p>
            <a:r>
              <a:rPr lang="en-US" sz="2100" dirty="0" smtClean="0"/>
              <a:t>We </a:t>
            </a:r>
            <a:r>
              <a:rPr lang="en-US" sz="2100" dirty="0"/>
              <a:t>found </a:t>
            </a:r>
            <a:r>
              <a:rPr lang="en-US" sz="2100" dirty="0" smtClean="0"/>
              <a:t>there is </a:t>
            </a:r>
            <a:r>
              <a:rPr lang="en-US" sz="2100" dirty="0"/>
              <a:t>a difference in </a:t>
            </a:r>
            <a:r>
              <a:rPr lang="en-US" sz="2100" dirty="0" smtClean="0"/>
              <a:t>portrayal </a:t>
            </a:r>
            <a:r>
              <a:rPr lang="en-US" sz="2100" dirty="0"/>
              <a:t>for patients based on race and gender.  </a:t>
            </a:r>
            <a:r>
              <a:rPr lang="en-US" sz="2100" dirty="0" smtClean="0"/>
              <a:t>All races, except for Black (the most negative) and Asian (the most positive) were underrepresented compared to </a:t>
            </a:r>
            <a:r>
              <a:rPr lang="en-US" sz="2100" dirty="0"/>
              <a:t>the 2018 U.S. </a:t>
            </a:r>
            <a:r>
              <a:rPr lang="en-US" sz="2100" dirty="0" smtClean="0"/>
              <a:t>Census.</a:t>
            </a:r>
            <a:r>
              <a:rPr lang="en-US" sz="2100" baseline="30000" dirty="0" smtClean="0"/>
              <a:t>13</a:t>
            </a:r>
            <a:r>
              <a:rPr lang="en-US" sz="2100" dirty="0" smtClean="0"/>
              <a:t>  While the largest number of questions </a:t>
            </a:r>
            <a:r>
              <a:rPr lang="en-US" sz="2100" dirty="0"/>
              <a:t>that included race referred to White/Caucasian patients </a:t>
            </a:r>
            <a:r>
              <a:rPr lang="en-US" sz="2100" dirty="0" smtClean="0"/>
              <a:t>(49% v 77% in the US population),  African-Americans represented 35% </a:t>
            </a:r>
            <a:r>
              <a:rPr lang="en-US" sz="2100" dirty="0"/>
              <a:t>of questions, </a:t>
            </a:r>
            <a:r>
              <a:rPr lang="en-US" sz="2100" dirty="0" smtClean="0"/>
              <a:t>almost 3 times the 13% </a:t>
            </a:r>
            <a:r>
              <a:rPr lang="en-US" sz="2100" dirty="0"/>
              <a:t>of U.S. </a:t>
            </a:r>
            <a:r>
              <a:rPr lang="en-US" sz="2100" dirty="0" smtClean="0"/>
              <a:t>census.  Asians represented 12% </a:t>
            </a:r>
            <a:r>
              <a:rPr lang="en-US" sz="2100" dirty="0"/>
              <a:t>of questions, but 6</a:t>
            </a:r>
            <a:r>
              <a:rPr lang="en-US" sz="2100" dirty="0" smtClean="0"/>
              <a:t>% </a:t>
            </a:r>
            <a:r>
              <a:rPr lang="en-US" sz="2100" dirty="0"/>
              <a:t>of U.S. </a:t>
            </a:r>
            <a:r>
              <a:rPr lang="en-US" sz="2100" dirty="0" smtClean="0"/>
              <a:t>population, </a:t>
            </a:r>
            <a:r>
              <a:rPr lang="en-US" sz="2100" dirty="0"/>
              <a:t>and Hispanic </a:t>
            </a:r>
            <a:r>
              <a:rPr lang="en-US" sz="2100" dirty="0" smtClean="0"/>
              <a:t>4% </a:t>
            </a:r>
            <a:r>
              <a:rPr lang="en-US" sz="2100" dirty="0"/>
              <a:t>of questions, but </a:t>
            </a:r>
            <a:r>
              <a:rPr lang="en-US" sz="2100" dirty="0" smtClean="0"/>
              <a:t>18% </a:t>
            </a:r>
            <a:r>
              <a:rPr lang="en-US" sz="2100" dirty="0"/>
              <a:t>of U.S. </a:t>
            </a:r>
            <a:r>
              <a:rPr lang="en-US" sz="2100" dirty="0" smtClean="0"/>
              <a:t>population</a:t>
            </a:r>
            <a:r>
              <a:rPr lang="en-US" sz="2100" baseline="30000" dirty="0" smtClean="0"/>
              <a:t>13</a:t>
            </a:r>
            <a:r>
              <a:rPr lang="en-US" sz="2100" dirty="0" smtClean="0"/>
              <a:t>.  </a:t>
            </a:r>
            <a:r>
              <a:rPr lang="en-US" sz="2100" dirty="0"/>
              <a:t>When comparing </a:t>
            </a:r>
            <a:r>
              <a:rPr lang="en-US" sz="2100" dirty="0" smtClean="0"/>
              <a:t>SSS </a:t>
            </a:r>
            <a:r>
              <a:rPr lang="en-US" sz="2100" dirty="0"/>
              <a:t>by race and gender, African-American men and women scored the lowest </a:t>
            </a:r>
            <a:r>
              <a:rPr lang="en-US" sz="2100" dirty="0" smtClean="0"/>
              <a:t>while </a:t>
            </a:r>
            <a:r>
              <a:rPr lang="en-US" sz="2100" dirty="0"/>
              <a:t>Asian women and White women scored the </a:t>
            </a:r>
            <a:r>
              <a:rPr lang="en-US" sz="2100" dirty="0" smtClean="0"/>
              <a:t>highest.  Thus the most negative portrayals (those of Black patients) was also tested, and reinforced, at almost 3 times the frequency of the national frequency. </a:t>
            </a:r>
          </a:p>
          <a:p>
            <a:endParaRPr lang="en-US" sz="2100" dirty="0" smtClean="0"/>
          </a:p>
          <a:p>
            <a:r>
              <a:rPr lang="en-US" sz="2100" dirty="0" smtClean="0"/>
              <a:t>These </a:t>
            </a:r>
            <a:r>
              <a:rPr lang="en-US" sz="2100" dirty="0"/>
              <a:t>results replicate the findings of our 2017 study of </a:t>
            </a:r>
            <a:r>
              <a:rPr lang="en-US" sz="2100" dirty="0" smtClean="0"/>
              <a:t>UWorld </a:t>
            </a:r>
            <a:r>
              <a:rPr lang="en-US" sz="2100" dirty="0"/>
              <a:t>Step 1 question </a:t>
            </a:r>
            <a:r>
              <a:rPr lang="en-US" sz="2100" dirty="0" smtClean="0"/>
              <a:t>bank and our 2018 study of a single question bank unblinded,  </a:t>
            </a:r>
            <a:r>
              <a:rPr lang="en-US" sz="2100" dirty="0"/>
              <a:t>which revealed that African-American patients were portrayed more negatively than White patients.  </a:t>
            </a:r>
            <a:endParaRPr lang="en-US" sz="2100" dirty="0" smtClean="0"/>
          </a:p>
          <a:p>
            <a:endParaRPr lang="en-US" sz="2100" dirty="0"/>
          </a:p>
          <a:p>
            <a:r>
              <a:rPr lang="en-US" sz="2100" dirty="0" smtClean="0"/>
              <a:t>As </a:t>
            </a:r>
            <a:r>
              <a:rPr lang="en-US" sz="2100" dirty="0"/>
              <a:t>question banks are designed to prepare students for licensing exams, these findings indicate a wider deployment of using race as a risk factor.  Moreover, populations who experience the most negative cultural stereotypes also have the greatest healthcare inequalities</a:t>
            </a:r>
            <a:r>
              <a:rPr lang="en-US" sz="2100" baseline="30000" dirty="0"/>
              <a:t>6</a:t>
            </a:r>
            <a:r>
              <a:rPr lang="en-US" sz="2100" dirty="0"/>
              <a:t>.  For </a:t>
            </a:r>
            <a:r>
              <a:rPr lang="en-US" sz="2100" dirty="0" smtClean="0"/>
              <a:t>example, the </a:t>
            </a:r>
            <a:r>
              <a:rPr lang="en-US" sz="2100" dirty="0"/>
              <a:t>incidence of severe maternal morbidity between </a:t>
            </a:r>
            <a:r>
              <a:rPr lang="en-US" sz="2100" dirty="0" smtClean="0"/>
              <a:t>2012-2015 was </a:t>
            </a:r>
            <a:r>
              <a:rPr lang="en-US" sz="2100" dirty="0"/>
              <a:t>significantly higher among deliveries to women in every racial/ethnic minority category compared to deliveries of </a:t>
            </a:r>
            <a:r>
              <a:rPr lang="en-US" sz="2100" dirty="0" smtClean="0"/>
              <a:t>White </a:t>
            </a:r>
            <a:r>
              <a:rPr lang="en-US" sz="2100" dirty="0"/>
              <a:t>women.  Further, severe maternal morbidity occurred in 231 and 139 per 10,000 delivery hospitalizations among African-American and White women, respectively (p = 0.001)</a:t>
            </a:r>
            <a:r>
              <a:rPr lang="en-US" sz="2100" baseline="30000" dirty="0"/>
              <a:t>14</a:t>
            </a:r>
            <a:r>
              <a:rPr lang="en-US" sz="2100" dirty="0"/>
              <a:t>.  </a:t>
            </a:r>
            <a:r>
              <a:rPr lang="en-US" sz="2100" dirty="0" smtClean="0"/>
              <a:t>While our study </a:t>
            </a:r>
            <a:r>
              <a:rPr lang="en-US" sz="2100" dirty="0"/>
              <a:t>cannot provide direct evidence of what students learn from question banks, </a:t>
            </a:r>
            <a:r>
              <a:rPr lang="en-US" sz="2100" dirty="0" smtClean="0"/>
              <a:t>it is </a:t>
            </a:r>
            <a:r>
              <a:rPr lang="en-US" sz="2100" dirty="0"/>
              <a:t>known that race shapes public beliefs.  Therefore, at </a:t>
            </a:r>
            <a:r>
              <a:rPr lang="en-US" sz="2100" dirty="0" smtClean="0"/>
              <a:t>best, the mention </a:t>
            </a:r>
            <a:r>
              <a:rPr lang="en-US" sz="2100" dirty="0"/>
              <a:t>of race reinforces existing biases, and at worst, introduces new biases to student-doctors.  These biases </a:t>
            </a:r>
            <a:r>
              <a:rPr lang="en-US" sz="2100" dirty="0" smtClean="0"/>
              <a:t>have the potential to become </a:t>
            </a:r>
            <a:r>
              <a:rPr lang="en-US" sz="2100" dirty="0"/>
              <a:t>part of larger systemic racism, which ultimately increases health disparities between white and minority patients.    </a:t>
            </a:r>
            <a:endParaRPr lang="en-US" sz="2100" dirty="0" smtClean="0"/>
          </a:p>
          <a:p>
            <a:endParaRPr lang="en-US" sz="2100" dirty="0" smtClean="0"/>
          </a:p>
          <a:p>
            <a:r>
              <a:rPr lang="en-US" sz="2100" b="1" u="sng" dirty="0" smtClean="0"/>
              <a:t>NEXT </a:t>
            </a:r>
            <a:r>
              <a:rPr lang="en-US" sz="2100" b="1" u="sng" dirty="0"/>
              <a:t>STEPS:</a:t>
            </a:r>
          </a:p>
          <a:p>
            <a:r>
              <a:rPr lang="en-US" sz="2100" dirty="0" smtClean="0"/>
              <a:t>Our </a:t>
            </a:r>
            <a:r>
              <a:rPr lang="en-US" sz="2100" dirty="0"/>
              <a:t>research group is scoring blinded questions from Step </a:t>
            </a:r>
            <a:r>
              <a:rPr lang="en-US" sz="2100" dirty="0" smtClean="0"/>
              <a:t>2</a:t>
            </a:r>
            <a:r>
              <a:rPr lang="en-US" sz="2100" dirty="0"/>
              <a:t>, and 3 question </a:t>
            </a:r>
            <a:r>
              <a:rPr lang="en-US" sz="2100" dirty="0" smtClean="0"/>
              <a:t>banks and board review question banks to assess if the ‘baked in’ bias we found for Step 1 preparation tests is found there as well. We are also specifically targeting questions and teaching around sickle cell anemia, the most racialized disease in medicine. </a:t>
            </a:r>
          </a:p>
          <a:p>
            <a:endParaRPr lang="en-US" sz="2100" dirty="0"/>
          </a:p>
        </p:txBody>
      </p:sp>
      <p:sp>
        <p:nvSpPr>
          <p:cNvPr id="49" name="Rectangle 48">
            <a:extLst>
              <a:ext uri="{FF2B5EF4-FFF2-40B4-BE49-F238E27FC236}">
                <a16:creationId xmlns:a16="http://schemas.microsoft.com/office/drawing/2014/main" id="{65D5CB20-8752-4D75-A601-0EEB3443D27F}"/>
              </a:ext>
            </a:extLst>
          </p:cNvPr>
          <p:cNvSpPr/>
          <p:nvPr/>
        </p:nvSpPr>
        <p:spPr>
          <a:xfrm>
            <a:off x="32922365" y="26379773"/>
            <a:ext cx="10306139" cy="5828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grpSp>
        <p:nvGrpSpPr>
          <p:cNvPr id="52" name="Group 51">
            <a:extLst>
              <a:ext uri="{FF2B5EF4-FFF2-40B4-BE49-F238E27FC236}">
                <a16:creationId xmlns:a16="http://schemas.microsoft.com/office/drawing/2014/main" id="{E3CB2D51-0CFB-4547-9E7E-2EBEE98CC73F}"/>
              </a:ext>
            </a:extLst>
          </p:cNvPr>
          <p:cNvGrpSpPr/>
          <p:nvPr/>
        </p:nvGrpSpPr>
        <p:grpSpPr>
          <a:xfrm>
            <a:off x="32922367" y="26358510"/>
            <a:ext cx="10289536" cy="654469"/>
            <a:chOff x="32987306" y="18071703"/>
            <a:chExt cx="10484413" cy="856941"/>
          </a:xfrm>
        </p:grpSpPr>
        <p:sp>
          <p:nvSpPr>
            <p:cNvPr id="55" name="Rectangle 54">
              <a:extLst>
                <a:ext uri="{FF2B5EF4-FFF2-40B4-BE49-F238E27FC236}">
                  <a16:creationId xmlns:a16="http://schemas.microsoft.com/office/drawing/2014/main" id="{5EDC1F28-88BB-4DAD-9112-B4904B4A7E46}"/>
                </a:ext>
              </a:extLst>
            </p:cNvPr>
            <p:cNvSpPr>
              <a:spLocks noChangeArrowheads="1"/>
            </p:cNvSpPr>
            <p:nvPr/>
          </p:nvSpPr>
          <p:spPr bwMode="auto">
            <a:xfrm>
              <a:off x="32987306" y="18071703"/>
              <a:ext cx="10484413" cy="856941"/>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smtClean="0">
                  <a:solidFill>
                    <a:schemeClr val="bg1"/>
                  </a:solidFill>
                  <a:effectLst/>
                  <a:latin typeface="Amaranth" panose="02000503050000020004" pitchFamily="2" charset="0"/>
                </a:rPr>
                <a:t>References</a:t>
              </a:r>
              <a:endParaRPr lang="en-US" sz="3600" dirty="0">
                <a:solidFill>
                  <a:schemeClr val="bg1"/>
                </a:solidFill>
                <a:effectLst/>
                <a:latin typeface="Amaranth" panose="02000503050000020004" pitchFamily="2" charset="0"/>
              </a:endParaRPr>
            </a:p>
          </p:txBody>
        </p:sp>
        <p:sp>
          <p:nvSpPr>
            <p:cNvPr id="63" name="Rectangle 62">
              <a:extLst>
                <a:ext uri="{FF2B5EF4-FFF2-40B4-BE49-F238E27FC236}">
                  <a16:creationId xmlns:a16="http://schemas.microsoft.com/office/drawing/2014/main" id="{BD8DDA4A-F946-471D-8C5F-A6BA61420577}"/>
                </a:ext>
              </a:extLst>
            </p:cNvPr>
            <p:cNvSpPr>
              <a:spLocks noChangeArrowheads="1"/>
            </p:cNvSpPr>
            <p:nvPr/>
          </p:nvSpPr>
          <p:spPr bwMode="auto">
            <a:xfrm>
              <a:off x="42392519" y="18071703"/>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dirty="0">
                <a:solidFill>
                  <a:schemeClr val="bg1"/>
                </a:solidFill>
                <a:effectLst/>
                <a:latin typeface="Amaranth" panose="02000503050000020004" pitchFamily="2" charset="0"/>
              </a:endParaRPr>
            </a:p>
          </p:txBody>
        </p:sp>
      </p:grpSp>
      <p:sp>
        <p:nvSpPr>
          <p:cNvPr id="65" name="TextBox 19">
            <a:extLst>
              <a:ext uri="{FF2B5EF4-FFF2-40B4-BE49-F238E27FC236}">
                <a16:creationId xmlns:a16="http://schemas.microsoft.com/office/drawing/2014/main" id="{B4F3D693-DA0F-454D-94C0-CEAA07C14AE3}"/>
              </a:ext>
            </a:extLst>
          </p:cNvPr>
          <p:cNvSpPr txBox="1">
            <a:spLocks noChangeArrowheads="1"/>
          </p:cNvSpPr>
          <p:nvPr/>
        </p:nvSpPr>
        <p:spPr bwMode="auto">
          <a:xfrm>
            <a:off x="33055026" y="27132889"/>
            <a:ext cx="9998999" cy="549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marL="228600" lvl="0" indent="-228600">
              <a:buFont typeface="+mj-lt"/>
              <a:buAutoNum type="arabicPeriod"/>
            </a:pPr>
            <a:r>
              <a:rPr lang="en-US" sz="1300" dirty="0">
                <a:effectLst/>
                <a:latin typeface="+mj-lt"/>
              </a:rPr>
              <a:t>Bennett, N.  Hidden Curriculum in Continuing Medical Education.  </a:t>
            </a:r>
            <a:r>
              <a:rPr lang="en-US" sz="1300" i="1" dirty="0">
                <a:effectLst/>
                <a:latin typeface="+mj-lt"/>
                <a:hlinkClick r:id="rId5" tooltip="The Journal of continuing education in the health professions."/>
              </a:rPr>
              <a:t>Journal of Continuing Education in the Health Professions</a:t>
            </a:r>
            <a:r>
              <a:rPr lang="en-US" sz="1300" dirty="0">
                <a:effectLst/>
                <a:latin typeface="+mj-lt"/>
                <a:hlinkClick r:id="rId5" tooltip="The Journal of continuing education in the health professions."/>
              </a:rPr>
              <a:t>.</a:t>
            </a:r>
            <a:r>
              <a:rPr lang="en-US" sz="1300" dirty="0">
                <a:effectLst/>
                <a:latin typeface="+mj-lt"/>
              </a:rPr>
              <a:t> 2004 Summer;24(3):145-52. </a:t>
            </a:r>
          </a:p>
          <a:p>
            <a:pPr marL="228600" lvl="0" indent="-228600">
              <a:buFont typeface="+mj-lt"/>
              <a:buAutoNum type="arabicPeriod"/>
            </a:pPr>
            <a:r>
              <a:rPr lang="en-US" sz="1300" dirty="0">
                <a:effectLst/>
                <a:latin typeface="+mj-lt"/>
              </a:rPr>
              <a:t>Hafferty, F.  The Role of the Hidden Curriculum in “On Doctoring” Courses.  </a:t>
            </a:r>
            <a:r>
              <a:rPr lang="en-US" sz="1300" i="1" dirty="0">
                <a:effectLst/>
                <a:latin typeface="+mj-lt"/>
              </a:rPr>
              <a:t>AMA Journal of Ethics.  </a:t>
            </a:r>
            <a:r>
              <a:rPr lang="en-US" sz="1300" dirty="0">
                <a:effectLst/>
                <a:latin typeface="+mj-lt"/>
              </a:rPr>
              <a:t>2015 Feb 1;17(2):130-9</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Smedley A. Race as Biology Is Fiction, Racism as a Social Problem Is Real.  </a:t>
            </a:r>
            <a:r>
              <a:rPr lang="en-US" sz="1300" i="1" dirty="0">
                <a:effectLst/>
                <a:latin typeface="+mj-lt"/>
              </a:rPr>
              <a:t>American Psychologist. </a:t>
            </a:r>
            <a:r>
              <a:rPr lang="en-US" sz="1300" dirty="0">
                <a:effectLst/>
                <a:latin typeface="+mj-lt"/>
              </a:rPr>
              <a:t>2005 Jan;60(1):16-26</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Roberts, Dorothy.  “The Problem with Race-Based Medicine.”  TEDMED, Nov 2015.  </a:t>
            </a:r>
          </a:p>
          <a:p>
            <a:pPr marL="228600" lvl="0" indent="-228600">
              <a:buFont typeface="+mj-lt"/>
              <a:buAutoNum type="arabicPeriod"/>
            </a:pPr>
            <a:r>
              <a:rPr lang="en-US" sz="1300" dirty="0">
                <a:effectLst/>
                <a:latin typeface="+mj-lt"/>
              </a:rPr>
              <a:t>Tamayo-Sarver, J.  Racial and Ethnic Disparities in Emergency Department Analgesic Prescription.  </a:t>
            </a:r>
            <a:r>
              <a:rPr lang="en-US" sz="1300" i="1" dirty="0">
                <a:effectLst/>
                <a:latin typeface="+mj-lt"/>
              </a:rPr>
              <a:t>American Journal of Public Health.  </a:t>
            </a:r>
            <a:r>
              <a:rPr lang="en-US" sz="1300" dirty="0">
                <a:effectLst/>
                <a:latin typeface="+mj-lt"/>
              </a:rPr>
              <a:t>2003 Dec;93(12):2067-73</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Tsai, J.  Race Matters? Examining and Rethinking Race Portrayal in Preclinical Medical Education.  </a:t>
            </a:r>
            <a:r>
              <a:rPr lang="en-US" sz="1300" i="1" dirty="0">
                <a:effectLst/>
                <a:latin typeface="+mj-lt"/>
              </a:rPr>
              <a:t>Academic Medicine.  </a:t>
            </a:r>
            <a:r>
              <a:rPr lang="en-US" sz="1300" dirty="0">
                <a:effectLst/>
                <a:latin typeface="+mj-lt"/>
              </a:rPr>
              <a:t>2016 Jul;91(7):916-20</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Kumar A.  Preparing to take the USMLE Step 1: a survey on medical students’ self-reported study habits.  </a:t>
            </a:r>
            <a:r>
              <a:rPr lang="en-US" sz="1300" i="1" dirty="0">
                <a:effectLst/>
                <a:latin typeface="+mj-lt"/>
              </a:rPr>
              <a:t>Postgraduate Medical Journal.  </a:t>
            </a:r>
            <a:r>
              <a:rPr lang="en-US" sz="1300" dirty="0">
                <a:effectLst/>
                <a:latin typeface="+mj-lt"/>
              </a:rPr>
              <a:t>2015 May;91(1075):257-61</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Ripp, K, Braun L.  Race/Ethnicity in Medical Education: An Analysis of a Question Bank for Step 1 of the United States Medical Licensing Examination.  </a:t>
            </a:r>
            <a:r>
              <a:rPr lang="en-US" sz="1300" i="1" dirty="0">
                <a:effectLst/>
                <a:latin typeface="+mj-lt"/>
              </a:rPr>
              <a:t>Teaching and Learning in Medicine.  </a:t>
            </a:r>
            <a:r>
              <a:rPr lang="en-US" sz="1300" dirty="0">
                <a:effectLst/>
                <a:latin typeface="+mj-lt"/>
              </a:rPr>
              <a:t>2017 Apr-Jun;29(2):</a:t>
            </a:r>
            <a:r>
              <a:rPr lang="en-US" sz="1300" dirty="0" smtClean="0">
                <a:effectLst/>
                <a:latin typeface="+mj-lt"/>
              </a:rPr>
              <a:t>115-122</a:t>
            </a:r>
            <a:endParaRPr lang="en-US" sz="1300" dirty="0">
              <a:effectLst/>
              <a:latin typeface="+mj-lt"/>
            </a:endParaRPr>
          </a:p>
          <a:p>
            <a:pPr marL="228600" lvl="0" indent="-228600">
              <a:buFont typeface="+mj-lt"/>
              <a:buAutoNum type="arabicPeriod"/>
            </a:pPr>
            <a:r>
              <a:rPr lang="en-US" sz="1300" dirty="0">
                <a:effectLst/>
                <a:latin typeface="+mj-lt"/>
              </a:rPr>
              <a:t>Smedley BD.  Unequal Treatment: Confronting Racial and Ethnic Disparities in Health Care.  </a:t>
            </a:r>
            <a:r>
              <a:rPr lang="en-US" sz="1300" i="1" dirty="0">
                <a:effectLst/>
                <a:latin typeface="+mj-lt"/>
              </a:rPr>
              <a:t>National Academies Press</a:t>
            </a:r>
            <a:r>
              <a:rPr lang="en-US" sz="1300" dirty="0">
                <a:effectLst/>
                <a:latin typeface="+mj-lt"/>
              </a:rPr>
              <a:t>; 2003. </a:t>
            </a:r>
          </a:p>
          <a:p>
            <a:pPr marL="228600" lvl="0" indent="-228600">
              <a:buFont typeface="+mj-lt"/>
              <a:buAutoNum type="arabicPeriod"/>
            </a:pPr>
            <a:r>
              <a:rPr lang="en-US" sz="1300" dirty="0">
                <a:effectLst/>
                <a:latin typeface="+mj-lt"/>
              </a:rPr>
              <a:t>Stone, J.  Non-conscious bias in medical decision making: what can be done to reduce it?  </a:t>
            </a:r>
            <a:r>
              <a:rPr lang="en-US" sz="1300" i="1" dirty="0">
                <a:effectLst/>
                <a:latin typeface="+mj-lt"/>
              </a:rPr>
              <a:t>Medical Education.  </a:t>
            </a:r>
            <a:r>
              <a:rPr lang="en-US" sz="1300" dirty="0">
                <a:effectLst/>
                <a:latin typeface="+mj-lt"/>
              </a:rPr>
              <a:t>2011 Aug;45(8):768-76</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Haider, AH. Unconscious Race and Social Class Bias Among Acute Care Surgical Clinicians and Clinical Treatment Decisions. </a:t>
            </a:r>
            <a:r>
              <a:rPr lang="en-US" sz="1300" i="1" dirty="0">
                <a:effectLst/>
                <a:latin typeface="+mj-lt"/>
              </a:rPr>
              <a:t>JAMA Surg. </a:t>
            </a:r>
            <a:r>
              <a:rPr lang="en-US" sz="1300" dirty="0">
                <a:effectLst/>
                <a:latin typeface="+mj-lt"/>
              </a:rPr>
              <a:t>2015;150(5):457-464</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Haider, AH, Scott VK. Racial disparities in surgical care and outcomes in the United States: a comprehensive review of patient, provider, and systemic factors.  </a:t>
            </a:r>
            <a:r>
              <a:rPr lang="en-US" sz="1300" i="1" dirty="0">
                <a:effectLst/>
                <a:latin typeface="+mj-lt"/>
              </a:rPr>
              <a:t>J AM Coll Surg. </a:t>
            </a:r>
            <a:r>
              <a:rPr lang="en-US" sz="1300" dirty="0">
                <a:effectLst/>
                <a:latin typeface="+mj-lt"/>
              </a:rPr>
              <a:t>2013; 216(3): 482-92.e12</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U.S. Census Bureau QuickFacts: United States. (2018). Retrieved from </a:t>
            </a:r>
            <a:r>
              <a:rPr lang="en-US" sz="1300" u="sng" dirty="0">
                <a:effectLst/>
                <a:latin typeface="+mj-lt"/>
                <a:hlinkClick r:id="rId6"/>
              </a:rPr>
              <a:t>https://www.census.gov/quickfacts/fact/table/US/IPE120217</a:t>
            </a:r>
            <a:r>
              <a:rPr lang="en-US" sz="1300" dirty="0" smtClean="0">
                <a:effectLst/>
                <a:latin typeface="+mj-lt"/>
              </a:rPr>
              <a:t>.</a:t>
            </a:r>
            <a:endParaRPr lang="en-US" sz="1300" dirty="0">
              <a:effectLst/>
              <a:latin typeface="+mj-lt"/>
            </a:endParaRPr>
          </a:p>
          <a:p>
            <a:pPr marL="228600" lvl="0" indent="-228600">
              <a:buFont typeface="+mj-lt"/>
              <a:buAutoNum type="arabicPeriod"/>
            </a:pPr>
            <a:r>
              <a:rPr lang="en-US" sz="1300" dirty="0">
                <a:effectLst/>
                <a:latin typeface="+mj-lt"/>
              </a:rPr>
              <a:t>Admon, LK. Racial and Ethnic Disparities in the Incidence of Severe Maternal Morbidity in the United States, 2012-2015.  </a:t>
            </a:r>
            <a:r>
              <a:rPr lang="en-US" sz="1300" i="1" dirty="0">
                <a:effectLst/>
                <a:latin typeface="+mj-lt"/>
              </a:rPr>
              <a:t>Obstet Gynecol</a:t>
            </a:r>
            <a:r>
              <a:rPr lang="en-US" sz="1300" dirty="0">
                <a:effectLst/>
                <a:latin typeface="+mj-lt"/>
              </a:rPr>
              <a:t>. 2018 Nov;132(5):1158-1166.  </a:t>
            </a:r>
            <a:endParaRPr lang="en-US" sz="1300" dirty="0" smtClean="0">
              <a:effectLst/>
              <a:latin typeface="+mj-lt"/>
            </a:endParaRPr>
          </a:p>
          <a:p>
            <a:pPr marL="228600" lvl="0" indent="-228600">
              <a:buFont typeface="+mj-lt"/>
              <a:buAutoNum type="arabicPeriod"/>
            </a:pPr>
            <a:r>
              <a:rPr lang="en-US" sz="1300" dirty="0">
                <a:effectLst/>
                <a:latin typeface="+mj-lt"/>
              </a:rPr>
              <a:t>Darshali A. Vyas, </a:t>
            </a:r>
            <a:r>
              <a:rPr lang="en-US" sz="1300" dirty="0" smtClean="0">
                <a:effectLst/>
                <a:latin typeface="+mj-lt"/>
              </a:rPr>
              <a:t>et al, </a:t>
            </a:r>
            <a:r>
              <a:rPr lang="en-US" sz="1300" dirty="0" smtClean="0">
                <a:effectLst/>
                <a:latin typeface="+mj-lt"/>
                <a:hlinkClick r:id="rId7"/>
              </a:rPr>
              <a:t>“Hidden </a:t>
            </a:r>
            <a:r>
              <a:rPr lang="en-US" sz="1300" dirty="0">
                <a:effectLst/>
                <a:latin typeface="+mj-lt"/>
                <a:hlinkClick r:id="rId7"/>
              </a:rPr>
              <a:t>in Plain Sight — Reconsidering the Use of </a:t>
            </a:r>
            <a:r>
              <a:rPr lang="en-US" sz="1300" dirty="0" smtClean="0">
                <a:effectLst/>
                <a:latin typeface="+mj-lt"/>
                <a:hlinkClick r:id="rId7"/>
              </a:rPr>
              <a:t>Race.”</a:t>
            </a:r>
            <a:r>
              <a:rPr lang="en-US" sz="1300" dirty="0" smtClean="0">
                <a:effectLst/>
                <a:latin typeface="+mj-lt"/>
              </a:rPr>
              <a:t> Aug </a:t>
            </a:r>
            <a:r>
              <a:rPr lang="en-US" sz="1300" dirty="0">
                <a:effectLst/>
                <a:latin typeface="+mj-lt"/>
              </a:rPr>
              <a:t>27, 2020. N Engl J Med 2020; 383:874-882</a:t>
            </a:r>
          </a:p>
          <a:p>
            <a:pPr marL="228600" lvl="0" indent="-228600">
              <a:buFont typeface="+mj-lt"/>
              <a:buAutoNum type="arabicPeriod"/>
            </a:pPr>
            <a:endParaRPr lang="en-US" sz="1300" dirty="0">
              <a:effectLst/>
              <a:latin typeface="+mj-lt"/>
            </a:endParaRPr>
          </a:p>
        </p:txBody>
      </p:sp>
      <p:sp>
        <p:nvSpPr>
          <p:cNvPr id="4" name="TextBox 3"/>
          <p:cNvSpPr txBox="1"/>
          <p:nvPr/>
        </p:nvSpPr>
        <p:spPr>
          <a:xfrm>
            <a:off x="719611" y="29688473"/>
            <a:ext cx="2272327" cy="830997"/>
          </a:xfrm>
          <a:prstGeom prst="rect">
            <a:avLst/>
          </a:prstGeom>
          <a:solidFill>
            <a:srgbClr val="FFFF00"/>
          </a:solidFill>
          <a:ln>
            <a:solidFill>
              <a:schemeClr val="tx1"/>
            </a:solidFill>
          </a:ln>
        </p:spPr>
        <p:txBody>
          <a:bodyPr wrap="square" rtlCol="0">
            <a:spAutoFit/>
          </a:bodyPr>
          <a:lstStyle/>
          <a:p>
            <a:pPr algn="ctr"/>
            <a:r>
              <a:rPr lang="en-US" sz="2400" b="1" u="sng" dirty="0" smtClean="0"/>
              <a:t>EXAMPLE </a:t>
            </a:r>
            <a:r>
              <a:rPr lang="en-US" sz="2400" b="1" u="sng" dirty="0"/>
              <a:t>OF </a:t>
            </a:r>
            <a:r>
              <a:rPr lang="en-US" sz="2400" b="1" u="sng" dirty="0" smtClean="0"/>
              <a:t>SCORING</a:t>
            </a:r>
            <a:endParaRPr lang="en-US" sz="2400" b="1" u="sng" dirty="0"/>
          </a:p>
        </p:txBody>
      </p:sp>
      <p:pic>
        <p:nvPicPr>
          <p:cNvPr id="66" name="Picture 65"/>
          <p:cNvPicPr/>
          <p:nvPr/>
        </p:nvPicPr>
        <p:blipFill rotWithShape="1">
          <a:blip r:embed="rId8">
            <a:extLst>
              <a:ext uri="{28A0092B-C50C-407E-A947-70E740481C1C}">
                <a14:useLocalDpi xmlns:a14="http://schemas.microsoft.com/office/drawing/2010/main" val="0"/>
              </a:ext>
            </a:extLst>
          </a:blip>
          <a:srcRect l="5927" t="8382" r="5983" b="15840"/>
          <a:stretch/>
        </p:blipFill>
        <p:spPr bwMode="auto">
          <a:xfrm>
            <a:off x="667088" y="22479000"/>
            <a:ext cx="10060812" cy="6324600"/>
          </a:xfrm>
          <a:prstGeom prst="rect">
            <a:avLst/>
          </a:prstGeom>
          <a:ln>
            <a:noFill/>
          </a:ln>
          <a:extLst>
            <a:ext uri="{53640926-AAD7-44D8-BBD7-CCE9431645EC}">
              <a14:shadowObscured xmlns:a14="http://schemas.microsoft.com/office/drawing/2010/main"/>
            </a:ext>
          </a:extLst>
        </p:spPr>
      </p:pic>
      <p:pic>
        <p:nvPicPr>
          <p:cNvPr id="68" name="Content Placeholder 3"/>
          <p:cNvPicPr>
            <a:picLocks noChangeAspect="1"/>
          </p:cNvPicPr>
          <p:nvPr/>
        </p:nvPicPr>
        <p:blipFill rotWithShape="1">
          <a:blip r:embed="rId9"/>
          <a:srcRect l="3944" t="42768" r="13812" b="27630"/>
          <a:stretch/>
        </p:blipFill>
        <p:spPr bwMode="auto">
          <a:xfrm>
            <a:off x="3048000" y="30311988"/>
            <a:ext cx="7315200" cy="188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Content Placeholder 3"/>
          <p:cNvPicPr>
            <a:picLocks noChangeAspect="1"/>
          </p:cNvPicPr>
          <p:nvPr/>
        </p:nvPicPr>
        <p:blipFill rotWithShape="1">
          <a:blip r:embed="rId9"/>
          <a:srcRect l="3944" t="14184" r="10931" b="60648"/>
          <a:stretch/>
        </p:blipFill>
        <p:spPr bwMode="auto">
          <a:xfrm>
            <a:off x="3101438" y="28803599"/>
            <a:ext cx="7566561" cy="160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p:nvPr/>
        </p:nvPicPr>
        <p:blipFill>
          <a:blip r:embed="rId10">
            <a:extLst>
              <a:ext uri="{28A0092B-C50C-407E-A947-70E740481C1C}">
                <a14:useLocalDpi xmlns:a14="http://schemas.microsoft.com/office/drawing/2010/main" val="0"/>
              </a:ext>
            </a:extLst>
          </a:blip>
          <a:stretch>
            <a:fillRect/>
          </a:stretch>
        </p:blipFill>
        <p:spPr>
          <a:xfrm>
            <a:off x="12951225" y="16238772"/>
            <a:ext cx="7306238" cy="9135828"/>
          </a:xfrm>
          <a:prstGeom prst="rect">
            <a:avLst/>
          </a:prstGeom>
        </p:spPr>
      </p:pic>
      <p:sp>
        <p:nvSpPr>
          <p:cNvPr id="72" name="Text Box 6">
            <a:extLst>
              <a:ext uri="{FF2B5EF4-FFF2-40B4-BE49-F238E27FC236}">
                <a16:creationId xmlns:a16="http://schemas.microsoft.com/office/drawing/2014/main" id="{862E7ADB-31DC-4FA6-AC30-3482F9072D83}"/>
              </a:ext>
            </a:extLst>
          </p:cNvPr>
          <p:cNvSpPr txBox="1">
            <a:spLocks noChangeArrowheads="1"/>
          </p:cNvSpPr>
          <p:nvPr/>
        </p:nvSpPr>
        <p:spPr bwMode="auto">
          <a:xfrm>
            <a:off x="11651562" y="25641300"/>
            <a:ext cx="9905564" cy="604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smtId="4294967295"/>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400" b="1" dirty="0" smtClean="0"/>
              <a:t>Analysis</a:t>
            </a:r>
            <a:r>
              <a:rPr lang="en-US" sz="2400" b="1" dirty="0"/>
              <a:t>: </a:t>
            </a:r>
            <a:r>
              <a:rPr lang="en-US" sz="2400" dirty="0"/>
              <a:t>For our analysis, we scored positive and negative characteristics associated with each </a:t>
            </a:r>
            <a:r>
              <a:rPr lang="en-US" sz="2400" dirty="0" smtClean="0"/>
              <a:t>patient.  </a:t>
            </a:r>
            <a:r>
              <a:rPr lang="en-US" sz="2400" dirty="0"/>
              <a:t>Each positive characteristic was given a score of +1, and each negative characteristic was given a score of -1.  For example, stating that the patient eats a healthy diet is scored as +1, whereas eating a poor diet is scored as -1. </a:t>
            </a:r>
            <a:r>
              <a:rPr lang="en-US" sz="2400" dirty="0" smtClean="0"/>
              <a:t>(See Figure 1) </a:t>
            </a:r>
            <a:r>
              <a:rPr lang="en-US" sz="2400" dirty="0"/>
              <a:t>For characteristics with definitive parameters, such as alcohol use, </a:t>
            </a:r>
            <a:r>
              <a:rPr lang="en-US" sz="2400" dirty="0" smtClean="0"/>
              <a:t>accepted </a:t>
            </a:r>
            <a:r>
              <a:rPr lang="en-US" sz="2400" dirty="0"/>
              <a:t>guidelines were </a:t>
            </a:r>
            <a:r>
              <a:rPr lang="en-US" sz="2400" dirty="0" smtClean="0"/>
              <a:t>used.  Each </a:t>
            </a:r>
            <a:r>
              <a:rPr lang="en-US" sz="2400" dirty="0"/>
              <a:t>patient was then assigned a “Social Stigma Score” (SSS), equal to the sum of </a:t>
            </a:r>
            <a:r>
              <a:rPr lang="en-US" sz="2400" dirty="0" smtClean="0"/>
              <a:t>positive and </a:t>
            </a:r>
            <a:r>
              <a:rPr lang="en-US" sz="2400" dirty="0"/>
              <a:t>negative points.  Since the purpose of this study is to determine if the mention of race in question banks reinforces and/or introduces new biases/expectations, we </a:t>
            </a:r>
            <a:r>
              <a:rPr lang="en-US" sz="2400" dirty="0" smtClean="0"/>
              <a:t>chose to </a:t>
            </a:r>
            <a:r>
              <a:rPr lang="en-US" sz="2400" dirty="0"/>
              <a:t>focus on socially stigmatized traits, such as personal responsibility, intelligence, and lifestyle choices</a:t>
            </a:r>
            <a:r>
              <a:rPr lang="en-US" sz="2400" dirty="0" smtClean="0"/>
              <a:t>.  </a:t>
            </a:r>
            <a:r>
              <a:rPr lang="en-US" sz="2400" dirty="0"/>
              <a:t>T-tests were used to compare the averages of SSS </a:t>
            </a:r>
            <a:r>
              <a:rPr lang="en-US" sz="2400" dirty="0" smtClean="0"/>
              <a:t>with </a:t>
            </a:r>
            <a:r>
              <a:rPr lang="en-US" sz="2400" dirty="0"/>
              <a:t>p &lt; 0.05 representing statistical significance. </a:t>
            </a:r>
            <a:r>
              <a:rPr lang="en-US" sz="2400" dirty="0" smtClean="0"/>
              <a:t>A one </a:t>
            </a:r>
            <a:r>
              <a:rPr lang="en-US" sz="2400" dirty="0"/>
              <a:t>way analysis of variance </a:t>
            </a:r>
            <a:r>
              <a:rPr lang="en-US" sz="2400" dirty="0" smtClean="0"/>
              <a:t>(ANOVA) was used to determine if race had a significant impact on SSS.</a:t>
            </a:r>
            <a:endParaRPr lang="en-US" sz="2400" dirty="0">
              <a:latin typeface="Titillium Web" panose="00000500000000000000" pitchFamily="2" charset="0"/>
              <a:ea typeface="Open Sans" panose="020B0606030504020204" pitchFamily="34" charset="0"/>
              <a:cs typeface="Open Sans" panose="020B0606030504020204" pitchFamily="34" charset="0"/>
            </a:endParaRPr>
          </a:p>
        </p:txBody>
      </p:sp>
      <p:sp>
        <p:nvSpPr>
          <p:cNvPr id="9" name="TextBox 8"/>
          <p:cNvSpPr txBox="1"/>
          <p:nvPr/>
        </p:nvSpPr>
        <p:spPr>
          <a:xfrm>
            <a:off x="22555200" y="8535074"/>
            <a:ext cx="9867900" cy="3785652"/>
          </a:xfrm>
          <a:prstGeom prst="rect">
            <a:avLst/>
          </a:prstGeom>
          <a:noFill/>
        </p:spPr>
        <p:txBody>
          <a:bodyPr wrap="square" rtlCol="0">
            <a:spAutoFit/>
          </a:bodyPr>
          <a:lstStyle/>
          <a:p>
            <a:r>
              <a:rPr lang="en-US" sz="2400" dirty="0" smtClean="0"/>
              <a:t>4,228 questions were analyzed: 3,995 did not include race, and 233 (5.5%) included unambiguous race: 49.4% White, 34.8% </a:t>
            </a:r>
            <a:r>
              <a:rPr lang="en-US" sz="2400" dirty="0"/>
              <a:t>Black, </a:t>
            </a:r>
            <a:r>
              <a:rPr lang="en-US" sz="2400" dirty="0" smtClean="0"/>
              <a:t>11.6% </a:t>
            </a:r>
            <a:r>
              <a:rPr lang="en-US" sz="2400" dirty="0"/>
              <a:t>Asian, and </a:t>
            </a:r>
            <a:r>
              <a:rPr lang="en-US" sz="2400" dirty="0" smtClean="0"/>
              <a:t>4.3% Hispanic</a:t>
            </a:r>
            <a:r>
              <a:rPr lang="en-US" sz="2400" dirty="0"/>
              <a:t>. Vignettes with Black patients received the lowest mean SSS (-0.36, 95% CI -0.57 to -0.14). Vignettes with Asian patients received the highest mean SSS (0.26, 95% CI -0.27 to 0.79). By race and gender, Black men and Black women had the lowest mean SSS: (-0.44) and (-0.29), respectively. Hispanic men and Asian women had the highest mean SSS: (0.33) and (0.80), respectively. A one-way ANOVA showed that the effect of race on SSS was significant, F(3, 229) = 2.75, p = 0.044. </a:t>
            </a:r>
            <a:endParaRPr lang="en-US" sz="2400" dirty="0" smtClean="0"/>
          </a:p>
        </p:txBody>
      </p:sp>
      <p:pic>
        <p:nvPicPr>
          <p:cNvPr id="73" name="Picture 72"/>
          <p:cNvPicPr/>
          <p:nvPr/>
        </p:nvPicPr>
        <p:blipFill>
          <a:blip r:embed="rId11">
            <a:extLst>
              <a:ext uri="{28A0092B-C50C-407E-A947-70E740481C1C}">
                <a14:useLocalDpi xmlns:a14="http://schemas.microsoft.com/office/drawing/2010/main" val="0"/>
              </a:ext>
            </a:extLst>
          </a:blip>
          <a:stretch>
            <a:fillRect/>
          </a:stretch>
        </p:blipFill>
        <p:spPr>
          <a:xfrm>
            <a:off x="22326600" y="13050520"/>
            <a:ext cx="10058401" cy="4399280"/>
          </a:xfrm>
          <a:prstGeom prst="rect">
            <a:avLst/>
          </a:prstGeom>
        </p:spPr>
      </p:pic>
      <p:sp>
        <p:nvSpPr>
          <p:cNvPr id="74" name="TextBox 73"/>
          <p:cNvSpPr txBox="1"/>
          <p:nvPr/>
        </p:nvSpPr>
        <p:spPr>
          <a:xfrm>
            <a:off x="22364700" y="17477244"/>
            <a:ext cx="9867900" cy="3416320"/>
          </a:xfrm>
          <a:prstGeom prst="rect">
            <a:avLst/>
          </a:prstGeom>
          <a:noFill/>
        </p:spPr>
        <p:txBody>
          <a:bodyPr wrap="square" rtlCol="0">
            <a:spAutoFit/>
          </a:bodyPr>
          <a:lstStyle/>
          <a:p>
            <a:r>
              <a:rPr lang="en-US" sz="2400" b="1" i="1" dirty="0" smtClean="0"/>
              <a:t>Positive characteristics </a:t>
            </a:r>
            <a:r>
              <a:rPr lang="en-US" sz="2400" dirty="0" smtClean="0"/>
              <a:t>included </a:t>
            </a:r>
            <a:r>
              <a:rPr lang="en-US" sz="2400" b="1" i="1" dirty="0"/>
              <a:t>uncomplicated pregnancies </a:t>
            </a:r>
            <a:r>
              <a:rPr lang="en-US" sz="2400" dirty="0"/>
              <a:t>for White and Hispanic patients and </a:t>
            </a:r>
            <a:r>
              <a:rPr lang="en-US" sz="2400" b="1" i="1" dirty="0"/>
              <a:t>medication adherence</a:t>
            </a:r>
            <a:r>
              <a:rPr lang="en-US" sz="2400" dirty="0"/>
              <a:t> for Black, Hispanic, and Asian patients</a:t>
            </a:r>
            <a:r>
              <a:rPr lang="en-US" sz="2400" b="1" i="1" dirty="0" smtClean="0"/>
              <a:t>.  </a:t>
            </a:r>
            <a:r>
              <a:rPr lang="en-US" sz="2400" b="1" i="1" dirty="0"/>
              <a:t>N</a:t>
            </a:r>
            <a:r>
              <a:rPr lang="en-US" sz="2400" b="1" i="1" dirty="0" smtClean="0"/>
              <a:t>egative </a:t>
            </a:r>
            <a:r>
              <a:rPr lang="en-US" sz="2400" b="1" i="1" dirty="0"/>
              <a:t>characteris</a:t>
            </a:r>
            <a:r>
              <a:rPr lang="en-US" sz="2400" dirty="0"/>
              <a:t>tics included </a:t>
            </a:r>
            <a:r>
              <a:rPr lang="en-US" sz="2400" b="1" i="1" dirty="0"/>
              <a:t>lack of physical activity </a:t>
            </a:r>
            <a:r>
              <a:rPr lang="en-US" sz="2400" dirty="0"/>
              <a:t>only mentioned in vignettes with White patients and </a:t>
            </a:r>
            <a:r>
              <a:rPr lang="en-US" sz="2400" b="1" i="1" dirty="0"/>
              <a:t>unprotected sex </a:t>
            </a:r>
            <a:r>
              <a:rPr lang="en-US" sz="2400" dirty="0"/>
              <a:t>only mentioned in vignettes with Asian patients.  </a:t>
            </a:r>
            <a:r>
              <a:rPr lang="en-US" sz="2400" b="1" i="1" dirty="0"/>
              <a:t>Homelessness, altered mental status/forgetfulness, and IV drug </a:t>
            </a:r>
            <a:r>
              <a:rPr lang="en-US" sz="2400" dirty="0"/>
              <a:t>use were only mentioned in vignettes with Black patients</a:t>
            </a:r>
            <a:r>
              <a:rPr lang="en-US" sz="2400" dirty="0" smtClean="0"/>
              <a:t>. Figure 4. We also found increasingly negative portrayal of black man as they got older compared to controls. (Figure 5) </a:t>
            </a:r>
            <a:r>
              <a:rPr lang="en-US" sz="2400" dirty="0"/>
              <a:t> </a:t>
            </a:r>
          </a:p>
        </p:txBody>
      </p:sp>
      <p:pic>
        <p:nvPicPr>
          <p:cNvPr id="75" name="Picture 74"/>
          <p:cNvPicPr/>
          <p:nvPr/>
        </p:nvPicPr>
        <p:blipFill rotWithShape="1">
          <a:blip r:embed="rId12">
            <a:extLst>
              <a:ext uri="{28A0092B-C50C-407E-A947-70E740481C1C}">
                <a14:useLocalDpi xmlns:a14="http://schemas.microsoft.com/office/drawing/2010/main" val="0"/>
              </a:ext>
            </a:extLst>
          </a:blip>
          <a:srcRect l="1538" t="298" r="1443" b="1434"/>
          <a:stretch/>
        </p:blipFill>
        <p:spPr>
          <a:xfrm>
            <a:off x="22326600" y="22040540"/>
            <a:ext cx="10050790" cy="6458260"/>
          </a:xfrm>
          <a:prstGeom prst="rect">
            <a:avLst/>
          </a:prstGeom>
        </p:spPr>
      </p:pic>
      <p:sp>
        <p:nvSpPr>
          <p:cNvPr id="76" name="Rectangle 75">
            <a:extLst>
              <a:ext uri="{FF2B5EF4-FFF2-40B4-BE49-F238E27FC236}">
                <a16:creationId xmlns:a16="http://schemas.microsoft.com/office/drawing/2014/main" id="{8C463412-CC68-4A0F-AE72-68EF99EB2F46}"/>
              </a:ext>
            </a:extLst>
          </p:cNvPr>
          <p:cNvSpPr>
            <a:spLocks noChangeArrowheads="1"/>
          </p:cNvSpPr>
          <p:nvPr/>
        </p:nvSpPr>
        <p:spPr bwMode="auto">
          <a:xfrm>
            <a:off x="11517776" y="15067631"/>
            <a:ext cx="10058400" cy="85694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smtClean="0">
                <a:effectLst/>
                <a:latin typeface="Amaranth" panose="02000503050000020004" pitchFamily="2" charset="0"/>
              </a:rPr>
              <a:t>Figure 2:  Inclusion and Exclusion</a:t>
            </a:r>
            <a:endParaRPr lang="en-US" sz="3600" dirty="0">
              <a:effectLst/>
              <a:latin typeface="Amaranth" panose="02000503050000020004" pitchFamily="2" charset="0"/>
            </a:endParaRPr>
          </a:p>
        </p:txBody>
      </p:sp>
      <p:sp>
        <p:nvSpPr>
          <p:cNvPr id="77" name="Rectangle 76">
            <a:extLst>
              <a:ext uri="{FF2B5EF4-FFF2-40B4-BE49-F238E27FC236}">
                <a16:creationId xmlns:a16="http://schemas.microsoft.com/office/drawing/2014/main" id="{8C463412-CC68-4A0F-AE72-68EF99EB2F46}"/>
              </a:ext>
            </a:extLst>
          </p:cNvPr>
          <p:cNvSpPr>
            <a:spLocks noChangeArrowheads="1"/>
          </p:cNvSpPr>
          <p:nvPr/>
        </p:nvSpPr>
        <p:spPr bwMode="auto">
          <a:xfrm>
            <a:off x="22326600" y="20878800"/>
            <a:ext cx="10058400" cy="116174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smtClean="0">
                <a:effectLst/>
                <a:latin typeface="Amaranth" panose="02000503050000020004" pitchFamily="2" charset="0"/>
              </a:rPr>
              <a:t>Figure 4: Frequency of Positive / Negative </a:t>
            </a:r>
          </a:p>
          <a:p>
            <a:pPr defTabSz="4702588">
              <a:defRPr/>
            </a:pPr>
            <a:r>
              <a:rPr lang="en-US" sz="3600" dirty="0" smtClean="0">
                <a:effectLst/>
                <a:latin typeface="Amaranth" panose="02000503050000020004" pitchFamily="2" charset="0"/>
              </a:rPr>
              <a:t>Characteristics Based on Race</a:t>
            </a:r>
            <a:endParaRPr lang="en-US" sz="3600" dirty="0">
              <a:effectLst/>
              <a:latin typeface="Amaranth" panose="02000503050000020004" pitchFamily="2" charset="0"/>
            </a:endParaRPr>
          </a:p>
        </p:txBody>
      </p:sp>
      <p:sp>
        <p:nvSpPr>
          <p:cNvPr id="78" name="Rectangle 77">
            <a:extLst>
              <a:ext uri="{FF2B5EF4-FFF2-40B4-BE49-F238E27FC236}">
                <a16:creationId xmlns:a16="http://schemas.microsoft.com/office/drawing/2014/main" id="{8C463412-CC68-4A0F-AE72-68EF99EB2F46}"/>
              </a:ext>
            </a:extLst>
          </p:cNvPr>
          <p:cNvSpPr>
            <a:spLocks noChangeArrowheads="1"/>
          </p:cNvSpPr>
          <p:nvPr/>
        </p:nvSpPr>
        <p:spPr bwMode="auto">
          <a:xfrm>
            <a:off x="22318990" y="12325660"/>
            <a:ext cx="10058400" cy="856940"/>
          </a:xfrm>
          <a:prstGeom prst="rect">
            <a:avLst/>
          </a:prstGeom>
          <a:solidFill>
            <a:srgbClr val="FFFF00"/>
          </a:solidFill>
          <a:ln w="12700">
            <a:solidFill>
              <a:schemeClr val="tx1"/>
            </a:solid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3600" dirty="0" smtClean="0">
                <a:effectLst/>
                <a:latin typeface="Amaranth" panose="02000503050000020004" pitchFamily="2" charset="0"/>
              </a:rPr>
              <a:t>Figure 3: Social Stigma Based on Race</a:t>
            </a:r>
            <a:endParaRPr lang="en-US" sz="3600" dirty="0">
              <a:effectLst/>
              <a:latin typeface="Amaranth" panose="02000503050000020004" pitchFamily="2" charset="0"/>
            </a:endParaRPr>
          </a:p>
        </p:txBody>
      </p:sp>
      <p:pic>
        <p:nvPicPr>
          <p:cNvPr id="79" name="Picture 78"/>
          <p:cNvPicPr/>
          <p:nvPr/>
        </p:nvPicPr>
        <p:blipFill rotWithShape="1">
          <a:blip r:embed="rId13"/>
          <a:srcRect l="3630" t="6469" r="4275" b="6233"/>
          <a:stretch/>
        </p:blipFill>
        <p:spPr>
          <a:xfrm>
            <a:off x="26212800" y="28727400"/>
            <a:ext cx="6061312" cy="3381730"/>
          </a:xfrm>
          <a:prstGeom prst="rect">
            <a:avLst/>
          </a:prstGeom>
          <a:ln w="76200">
            <a:solidFill>
              <a:schemeClr val="tx1"/>
            </a:solidFill>
          </a:ln>
        </p:spPr>
      </p:pic>
      <p:sp>
        <p:nvSpPr>
          <p:cNvPr id="10" name="TextBox 9"/>
          <p:cNvSpPr txBox="1"/>
          <p:nvPr/>
        </p:nvSpPr>
        <p:spPr>
          <a:xfrm>
            <a:off x="22402800" y="28813125"/>
            <a:ext cx="3657600" cy="3046988"/>
          </a:xfrm>
          <a:prstGeom prst="rect">
            <a:avLst/>
          </a:prstGeom>
          <a:solidFill>
            <a:srgbClr val="FFFF00"/>
          </a:solidFill>
          <a:ln>
            <a:solidFill>
              <a:schemeClr val="tx1"/>
            </a:solidFill>
          </a:ln>
        </p:spPr>
        <p:txBody>
          <a:bodyPr wrap="square" rtlCol="0">
            <a:spAutoFit/>
          </a:bodyPr>
          <a:lstStyle/>
          <a:p>
            <a:r>
              <a:rPr lang="en-US" sz="3200" dirty="0" smtClean="0">
                <a:latin typeface="Amaranth" panose="02000503050000020004" pitchFamily="2" charset="0"/>
              </a:rPr>
              <a:t>Fig. </a:t>
            </a:r>
            <a:r>
              <a:rPr lang="en-US" sz="3200" dirty="0">
                <a:latin typeface="Amaranth" panose="02000503050000020004" pitchFamily="2" charset="0"/>
              </a:rPr>
              <a:t>5: Increasingly Negative </a:t>
            </a:r>
            <a:r>
              <a:rPr lang="en-US" sz="3200" dirty="0" smtClean="0">
                <a:latin typeface="Amaranth" panose="02000503050000020004" pitchFamily="2" charset="0"/>
              </a:rPr>
              <a:t>Stigmatization of </a:t>
            </a:r>
            <a:r>
              <a:rPr lang="en-US" sz="3200" dirty="0">
                <a:latin typeface="Amaranth" panose="02000503050000020004" pitchFamily="2" charset="0"/>
              </a:rPr>
              <a:t>Black Men with </a:t>
            </a:r>
            <a:r>
              <a:rPr lang="en-US" sz="3200" dirty="0" smtClean="0">
                <a:latin typeface="Amaranth" panose="02000503050000020004" pitchFamily="2" charset="0"/>
              </a:rPr>
              <a:t>Age </a:t>
            </a:r>
            <a:r>
              <a:rPr lang="en-US" sz="3200" dirty="0">
                <a:latin typeface="Amaranth" panose="02000503050000020004" pitchFamily="2" charset="0"/>
              </a:rPr>
              <a:t>Compared to </a:t>
            </a:r>
            <a:r>
              <a:rPr lang="en-US" sz="3200" dirty="0" smtClean="0">
                <a:latin typeface="Amaranth" panose="02000503050000020004" pitchFamily="2" charset="0"/>
              </a:rPr>
              <a:t>Controls</a:t>
            </a:r>
            <a:endParaRPr lang="en-US" sz="3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3294081616"/>
      </p:ext>
    </p:extLst>
  </p:cSld>
  <p:clrMapOvr>
    <a:masterClrMapping/>
  </p:clrMapOvr>
  <p:transition advTm="93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066800" y="1447800"/>
            <a:ext cx="40898880" cy="2748960"/>
          </a:xfrm>
          <a:prstGeom prst="rect">
            <a:avLst/>
          </a:prstGeom>
        </p:spPr>
        <p:txBody>
          <a:bodyPr spcFirstLastPara="1" vert="horz" wrap="square" lIns="438840" tIns="438840" rIns="438840" bIns="438840" rtlCol="0" anchor="t" anchorCtr="0" compatLnSpc="1">
            <a:prstTxWarp prst="textNoShape">
              <a:avLst/>
            </a:prstTxWarp>
            <a:noAutofit/>
          </a:bodyPr>
          <a:lstStyle/>
          <a:p>
            <a:pPr algn="ctr"/>
            <a:r>
              <a:rPr lang="en" dirty="0" smtClean="0">
                <a:solidFill>
                  <a:srgbClr val="073763"/>
                </a:solidFill>
                <a:latin typeface="Cooper Black" charset="0"/>
                <a:ea typeface="Cooper Black" charset="0"/>
                <a:cs typeface="Cooper Black" charset="0"/>
                <a:sym typeface="Ultra"/>
              </a:rPr>
              <a:t>Unconscious bias inmedicine</a:t>
            </a:r>
            <a:endParaRPr dirty="0">
              <a:solidFill>
                <a:srgbClr val="073763"/>
              </a:solidFill>
              <a:latin typeface="Cooper Black" charset="0"/>
              <a:ea typeface="Cooper Black" charset="0"/>
              <a:cs typeface="Cooper Black" charset="0"/>
              <a:sym typeface="Ultra"/>
            </a:endParaRPr>
          </a:p>
        </p:txBody>
      </p:sp>
      <p:pic>
        <p:nvPicPr>
          <p:cNvPr id="70" name="Google Shape;70;p15"/>
          <p:cNvPicPr preferRelativeResize="0"/>
          <p:nvPr/>
        </p:nvPicPr>
        <p:blipFill rotWithShape="1">
          <a:blip r:embed="rId5">
            <a:alphaModFix/>
          </a:blip>
          <a:srcRect b="18652"/>
          <a:stretch/>
        </p:blipFill>
        <p:spPr>
          <a:xfrm>
            <a:off x="12617" y="10972800"/>
            <a:ext cx="32129506" cy="21151949"/>
          </a:xfrm>
          <a:prstGeom prst="rect">
            <a:avLst/>
          </a:prstGeom>
          <a:noFill/>
          <a:ln>
            <a:noFill/>
          </a:ln>
        </p:spPr>
      </p:pic>
      <p:sp>
        <p:nvSpPr>
          <p:cNvPr id="6" name="Google Shape;69;p15"/>
          <p:cNvSpPr txBox="1">
            <a:spLocks/>
          </p:cNvSpPr>
          <p:nvPr/>
        </p:nvSpPr>
        <p:spPr>
          <a:xfrm>
            <a:off x="29626560" y="6180115"/>
            <a:ext cx="12974400" cy="19398240"/>
          </a:xfrm>
          <a:prstGeom prst="rect">
            <a:avLst/>
          </a:prstGeom>
        </p:spPr>
        <p:txBody>
          <a:bodyPr spcFirstLastPara="1" vert="horz" wrap="square" lIns="438840" tIns="438840" rIns="438840" bIns="438840" rtlCol="0" anchor="t" anchorCtr="0">
            <a:noAutofit/>
          </a:bodyPr>
          <a:lstStyle>
            <a:lvl1pPr marL="457200" lvl="0" indent="-342900" algn="l" defTabSz="914400" rtl="0" eaLnBrk="1" latinLnBrk="0" hangingPunct="1">
              <a:lnSpc>
                <a:spcPct val="90000"/>
              </a:lnSpc>
              <a:spcBef>
                <a:spcPts val="0"/>
              </a:spcBef>
              <a:spcAft>
                <a:spcPts val="0"/>
              </a:spcAft>
              <a:buSzPts val="1800"/>
              <a:buFont typeface="Arial" panose="020B0604020202020204" pitchFamily="34" charset="0"/>
              <a:buChar char="●"/>
              <a:defRPr sz="2200" kern="1200">
                <a:solidFill>
                  <a:schemeClr val="tx1"/>
                </a:solidFill>
                <a:latin typeface="+mn-lt"/>
                <a:ea typeface="+mn-ea"/>
                <a:cs typeface="+mn-cs"/>
              </a:defRPr>
            </a:lvl1pPr>
            <a:lvl2pPr marL="914400" lvl="1"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2pPr>
            <a:lvl3pPr marL="1371600" lvl="2"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3pPr>
            <a:lvl4pPr marL="1828800" lvl="3"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600" kern="1200">
                <a:solidFill>
                  <a:schemeClr val="tx1"/>
                </a:solidFill>
                <a:latin typeface="+mn-lt"/>
                <a:ea typeface="+mn-ea"/>
                <a:cs typeface="+mn-cs"/>
              </a:defRPr>
            </a:lvl4pPr>
            <a:lvl5pPr marL="2286000" lvl="4"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600" kern="1200">
                <a:solidFill>
                  <a:schemeClr val="tx1"/>
                </a:solidFill>
                <a:latin typeface="+mn-lt"/>
                <a:ea typeface="+mn-ea"/>
                <a:cs typeface="+mn-cs"/>
              </a:defRPr>
            </a:lvl5pPr>
            <a:lvl6pPr marL="2743200" lvl="5"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600" kern="1200">
                <a:solidFill>
                  <a:schemeClr val="tx1"/>
                </a:solidFill>
                <a:latin typeface="+mn-lt"/>
                <a:ea typeface="+mn-ea"/>
                <a:cs typeface="+mn-cs"/>
              </a:defRPr>
            </a:lvl6pPr>
            <a:lvl7pPr marL="3200400" lvl="6"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600" kern="1200">
                <a:solidFill>
                  <a:schemeClr val="tx1"/>
                </a:solidFill>
                <a:latin typeface="+mn-lt"/>
                <a:ea typeface="+mn-ea"/>
                <a:cs typeface="+mn-cs"/>
              </a:defRPr>
            </a:lvl7pPr>
            <a:lvl8pPr marL="3657600" lvl="7"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600" kern="1200">
                <a:solidFill>
                  <a:schemeClr val="tx1"/>
                </a:solidFill>
                <a:latin typeface="+mn-lt"/>
                <a:ea typeface="+mn-ea"/>
                <a:cs typeface="+mn-cs"/>
              </a:defRPr>
            </a:lvl8pPr>
            <a:lvl9pPr marL="4114800" lvl="8" indent="-317500" algn="l" defTabSz="914400" rtl="0" eaLnBrk="1" latinLnBrk="0" hangingPunct="1">
              <a:lnSpc>
                <a:spcPct val="90000"/>
              </a:lnSpc>
              <a:spcBef>
                <a:spcPts val="1600"/>
              </a:spcBef>
              <a:spcAft>
                <a:spcPts val="1600"/>
              </a:spcAft>
              <a:buSzPts val="1400"/>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buNone/>
            </a:pPr>
            <a:r>
              <a:rPr lang="en-US" sz="11520" b="1" dirty="0">
                <a:solidFill>
                  <a:srgbClr val="000000"/>
                </a:solidFill>
                <a:latin typeface="Calibri"/>
                <a:ea typeface="Calibri"/>
                <a:cs typeface="Calibri"/>
                <a:sym typeface="Calibri"/>
              </a:rPr>
              <a:t>Constant exposure to negative characteristics only associated with certain demographics </a:t>
            </a:r>
          </a:p>
          <a:p>
            <a:pPr marL="0" indent="0" algn="ctr">
              <a:lnSpc>
                <a:spcPct val="100000"/>
              </a:lnSpc>
              <a:buNone/>
            </a:pPr>
            <a:r>
              <a:rPr lang="en-US" sz="11520" b="1" dirty="0">
                <a:solidFill>
                  <a:srgbClr val="000000"/>
                </a:solidFill>
                <a:latin typeface="Calibri"/>
                <a:ea typeface="Calibri"/>
                <a:cs typeface="Calibri"/>
                <a:sym typeface="Calibri"/>
              </a:rPr>
              <a:t>= </a:t>
            </a:r>
          </a:p>
          <a:p>
            <a:pPr marL="0" indent="0" algn="ctr">
              <a:lnSpc>
                <a:spcPct val="100000"/>
              </a:lnSpc>
              <a:buNone/>
            </a:pPr>
            <a:r>
              <a:rPr lang="en-US" sz="11520" b="1" dirty="0">
                <a:solidFill>
                  <a:srgbClr val="000000"/>
                </a:solidFill>
                <a:latin typeface="Calibri"/>
                <a:ea typeface="Calibri"/>
                <a:cs typeface="Calibri"/>
                <a:sym typeface="Calibri"/>
              </a:rPr>
              <a:t>Development and/or reinforcement of implicit bias towards certain patients</a:t>
            </a:r>
          </a:p>
          <a:p>
            <a:pPr marL="0" indent="0" algn="ctr">
              <a:lnSpc>
                <a:spcPct val="100000"/>
              </a:lnSpc>
              <a:buNone/>
            </a:pPr>
            <a:endParaRPr lang="en-US" sz="11520" b="1" dirty="0">
              <a:solidFill>
                <a:srgbClr val="000000"/>
              </a:solidFill>
              <a:latin typeface="Calibri"/>
              <a:ea typeface="Calibri"/>
              <a:cs typeface="Calibri"/>
              <a:sym typeface="Calibri"/>
            </a:endParaRPr>
          </a:p>
          <a:p>
            <a:pPr indent="0" algn="ctr">
              <a:lnSpc>
                <a:spcPct val="100000"/>
              </a:lnSpc>
              <a:buNone/>
            </a:pPr>
            <a:endParaRPr lang="en-US" sz="11520" b="1" dirty="0">
              <a:solidFill>
                <a:srgbClr val="000000"/>
              </a:solidFill>
              <a:latin typeface="Calibri"/>
              <a:ea typeface="Calibri"/>
              <a:cs typeface="Calibri"/>
              <a:sym typeface="Calibri"/>
            </a:endParaRPr>
          </a:p>
          <a:p>
            <a:pPr marL="0" indent="0" algn="ctr">
              <a:lnSpc>
                <a:spcPct val="100000"/>
              </a:lnSpc>
              <a:buNone/>
            </a:pPr>
            <a:endParaRPr lang="en-US" sz="11520" b="1" dirty="0">
              <a:solidFill>
                <a:srgbClr val="000000"/>
              </a:solidFill>
              <a:latin typeface="Calibri"/>
              <a:ea typeface="Calibri"/>
              <a:cs typeface="Calibri"/>
              <a:sym typeface="Calibri"/>
            </a:endParaRPr>
          </a:p>
          <a:p>
            <a:pPr indent="0" algn="ctr">
              <a:lnSpc>
                <a:spcPct val="100000"/>
              </a:lnSpc>
              <a:buNone/>
            </a:pPr>
            <a:endParaRPr lang="en-US" sz="11520" b="1" dirty="0">
              <a:solidFill>
                <a:srgbClr val="000000"/>
              </a:solidFill>
              <a:latin typeface="Calibri"/>
              <a:ea typeface="Calibri"/>
              <a:cs typeface="Calibri"/>
              <a:sym typeface="Calibri"/>
            </a:endParaRPr>
          </a:p>
          <a:p>
            <a:pPr marL="0" indent="0" algn="ctr">
              <a:lnSpc>
                <a:spcPct val="100000"/>
              </a:lnSpc>
              <a:buNone/>
            </a:pPr>
            <a:endParaRPr lang="en-US" sz="11520" b="1"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2968895517"/>
      </p:ext>
    </p:extLst>
  </p:cSld>
  <p:clrMapOvr>
    <a:masterClrMapping/>
  </p:clrMapOvr>
  <p:transition advTm="313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oprah stereotypes photos"/>
          <p:cNvSpPr>
            <a:spLocks noChangeAspect="1" noChangeArrowheads="1"/>
          </p:cNvSpPr>
          <p:nvPr/>
        </p:nvSpPr>
        <p:spPr bwMode="auto">
          <a:xfrm>
            <a:off x="746760" y="-693420"/>
            <a:ext cx="1463040" cy="1463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38912" tIns="219456" rIns="438912" bIns="219456" numCol="1" anchor="t" anchorCtr="0" compatLnSpc="1">
            <a:prstTxWarp prst="textNoShape">
              <a:avLst/>
            </a:prstTxWarp>
          </a:bodyPr>
          <a:lstStyle/>
          <a:p>
            <a:endParaRPr lang="en-US" sz="1824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457705"/>
            <a:ext cx="32918400" cy="2400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2116786838"/>
      </p:ext>
    </p:extLst>
  </p:cSld>
  <p:clrMapOvr>
    <a:masterClrMapping/>
  </p:clrMapOvr>
  <p:transition advTm="99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825" y="3497585"/>
            <a:ext cx="30769560" cy="2592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24545442"/>
      </p:ext>
    </p:extLst>
  </p:cSld>
  <p:clrMapOvr>
    <a:masterClrMapping/>
  </p:clrMapOvr>
  <p:transition advTm="19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091945"/>
            <a:ext cx="32918400" cy="2473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3379527828"/>
      </p:ext>
    </p:extLst>
  </p:cSld>
  <p:clrMapOvr>
    <a:masterClrMapping/>
  </p:clrMapOvr>
  <p:transition advTm="113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89123" y="731522"/>
            <a:ext cx="33284155" cy="31398600"/>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1919793295"/>
      </p:ext>
    </p:extLst>
  </p:cSld>
  <p:clrMapOvr>
    <a:masterClrMapping/>
  </p:clrMapOvr>
  <p:transition advTm="16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7"/>
          <p:cNvPicPr preferRelativeResize="0"/>
          <p:nvPr/>
        </p:nvPicPr>
        <p:blipFill rotWithShape="1">
          <a:blip r:embed="rId5">
            <a:alphaModFix/>
          </a:blip>
          <a:srcRect t="7313"/>
          <a:stretch/>
        </p:blipFill>
        <p:spPr>
          <a:xfrm>
            <a:off x="6560767" y="6863767"/>
            <a:ext cx="30769560" cy="6441000"/>
          </a:xfrm>
          <a:prstGeom prst="rect">
            <a:avLst/>
          </a:prstGeom>
          <a:noFill/>
          <a:ln>
            <a:noFill/>
          </a:ln>
        </p:spPr>
      </p:pic>
      <p:sp>
        <p:nvSpPr>
          <p:cNvPr id="82" name="Google Shape;82;p17"/>
          <p:cNvSpPr txBox="1">
            <a:spLocks noGrp="1"/>
          </p:cNvSpPr>
          <p:nvPr>
            <p:ph type="title"/>
          </p:nvPr>
        </p:nvSpPr>
        <p:spPr>
          <a:xfrm>
            <a:off x="1752600" y="89497"/>
            <a:ext cx="40898880" cy="2748960"/>
          </a:xfrm>
          <a:prstGeom prst="rect">
            <a:avLst/>
          </a:prstGeom>
        </p:spPr>
        <p:txBody>
          <a:bodyPr spcFirstLastPara="1" vert="horz" wrap="square" lIns="438840" tIns="438840" rIns="438840" bIns="438840" rtlCol="0" anchor="t" anchorCtr="0" compatLnSpc="1">
            <a:prstTxWarp prst="textNoShape">
              <a:avLst/>
            </a:prstTxWarp>
            <a:noAutofit/>
          </a:bodyPr>
          <a:lstStyle/>
          <a:p>
            <a:pPr algn="ctr"/>
            <a:r>
              <a:rPr lang="en" dirty="0">
                <a:solidFill>
                  <a:srgbClr val="073763"/>
                </a:solidFill>
                <a:latin typeface="Cooper Black" charset="0"/>
                <a:ea typeface="Cooper Black" charset="0"/>
                <a:cs typeface="Cooper Black" charset="0"/>
                <a:sym typeface="Ultra"/>
              </a:rPr>
              <a:t>PRELIMINARY STUDY: 2017</a:t>
            </a:r>
            <a:endParaRPr dirty="0">
              <a:solidFill>
                <a:srgbClr val="073763"/>
              </a:solidFill>
              <a:latin typeface="Cooper Black" charset="0"/>
              <a:ea typeface="Cooper Black" charset="0"/>
              <a:cs typeface="Cooper Black" charset="0"/>
              <a:sym typeface="Ultra"/>
            </a:endParaRPr>
          </a:p>
        </p:txBody>
      </p:sp>
      <p:sp>
        <p:nvSpPr>
          <p:cNvPr id="83" name="Google Shape;83;p17"/>
          <p:cNvSpPr txBox="1">
            <a:spLocks noGrp="1"/>
          </p:cNvSpPr>
          <p:nvPr>
            <p:ph type="body" idx="1"/>
          </p:nvPr>
        </p:nvSpPr>
        <p:spPr>
          <a:xfrm>
            <a:off x="55934" y="13304766"/>
            <a:ext cx="17546266" cy="17784833"/>
          </a:xfrm>
          <a:prstGeom prst="rect">
            <a:avLst/>
          </a:prstGeom>
        </p:spPr>
        <p:txBody>
          <a:bodyPr spcFirstLastPara="1" vert="horz" wrap="square" lIns="438840" tIns="438840" rIns="438840" bIns="438840" rtlCol="0" anchor="t" anchorCtr="0" compatLnSpc="1">
            <a:prstTxWarp prst="textNoShape">
              <a:avLst/>
            </a:prstTxWarp>
            <a:noAutofit/>
          </a:bodyPr>
          <a:lstStyle/>
          <a:p>
            <a:pPr marL="0" indent="0">
              <a:buNone/>
            </a:pPr>
            <a:r>
              <a:rPr lang="en" sz="8800" b="1" dirty="0">
                <a:solidFill>
                  <a:srgbClr val="000000"/>
                </a:solidFill>
                <a:latin typeface="Calibri"/>
                <a:ea typeface="Calibri"/>
                <a:cs typeface="Calibri"/>
                <a:sym typeface="Calibri"/>
              </a:rPr>
              <a:t>Methodology:  </a:t>
            </a:r>
            <a:endParaRPr sz="8800" b="1" dirty="0">
              <a:solidFill>
                <a:srgbClr val="000000"/>
              </a:solidFill>
              <a:latin typeface="Calibri"/>
              <a:ea typeface="Calibri"/>
              <a:cs typeface="Calibri"/>
              <a:sym typeface="Calibri"/>
            </a:endParaRPr>
          </a:p>
          <a:p>
            <a:pPr indent="0">
              <a:buNone/>
            </a:pPr>
            <a:endParaRPr sz="8800" dirty="0">
              <a:solidFill>
                <a:srgbClr val="000000"/>
              </a:solidFill>
              <a:latin typeface="Calibri"/>
              <a:ea typeface="Calibri"/>
              <a:cs typeface="Calibri"/>
              <a:sym typeface="Calibri"/>
            </a:endParaRPr>
          </a:p>
          <a:p>
            <a:pPr>
              <a:lnSpc>
                <a:spcPct val="100000"/>
              </a:lnSpc>
              <a:buClr>
                <a:srgbClr val="000000"/>
              </a:buClr>
              <a:buFont typeface="Calibri"/>
              <a:buChar char="●"/>
            </a:pPr>
            <a:r>
              <a:rPr lang="en" sz="8800" dirty="0">
                <a:solidFill>
                  <a:srgbClr val="000000"/>
                </a:solidFill>
                <a:latin typeface="Calibri"/>
                <a:ea typeface="Calibri"/>
                <a:cs typeface="Calibri"/>
                <a:sym typeface="Calibri"/>
              </a:rPr>
              <a:t>Examined 2,209 questions in UWorld Step 1 question bank </a:t>
            </a:r>
            <a:endParaRPr sz="8800" dirty="0">
              <a:solidFill>
                <a:srgbClr val="000000"/>
              </a:solidFill>
              <a:latin typeface="Calibri"/>
              <a:ea typeface="Calibri"/>
              <a:cs typeface="Calibri"/>
              <a:sym typeface="Calibri"/>
            </a:endParaRPr>
          </a:p>
          <a:p>
            <a:pPr>
              <a:lnSpc>
                <a:spcPct val="100000"/>
              </a:lnSpc>
              <a:buClr>
                <a:srgbClr val="000000"/>
              </a:buClr>
              <a:buFont typeface="Calibri"/>
              <a:buChar char="●"/>
            </a:pPr>
            <a:r>
              <a:rPr lang="en" sz="8800" dirty="0">
                <a:solidFill>
                  <a:srgbClr val="000000"/>
                </a:solidFill>
                <a:latin typeface="Calibri"/>
                <a:ea typeface="Calibri"/>
                <a:cs typeface="Calibri"/>
                <a:sym typeface="Calibri"/>
              </a:rPr>
              <a:t>Generated positive and negative criteria based on Social Stigma Score</a:t>
            </a:r>
            <a:endParaRPr sz="8800" dirty="0">
              <a:solidFill>
                <a:srgbClr val="000000"/>
              </a:solidFill>
              <a:latin typeface="Calibri"/>
              <a:ea typeface="Calibri"/>
              <a:cs typeface="Calibri"/>
              <a:sym typeface="Calibri"/>
            </a:endParaRPr>
          </a:p>
          <a:p>
            <a:pPr>
              <a:lnSpc>
                <a:spcPct val="100000"/>
              </a:lnSpc>
              <a:buClr>
                <a:srgbClr val="000000"/>
              </a:buClr>
              <a:buFont typeface="Calibri"/>
              <a:buChar char="●"/>
            </a:pPr>
            <a:r>
              <a:rPr lang="en" sz="8800" dirty="0">
                <a:solidFill>
                  <a:srgbClr val="000000"/>
                </a:solidFill>
                <a:latin typeface="Calibri"/>
                <a:ea typeface="Calibri"/>
                <a:cs typeface="Calibri"/>
                <a:sym typeface="Calibri"/>
              </a:rPr>
              <a:t>Searched Steps 2 and 3 for “African,” “black,” “Caucasian,” and “white” </a:t>
            </a:r>
            <a:endParaRPr sz="8800" dirty="0">
              <a:solidFill>
                <a:srgbClr val="000000"/>
              </a:solidFill>
              <a:latin typeface="Calibri"/>
              <a:ea typeface="Calibri"/>
              <a:cs typeface="Calibri"/>
              <a:sym typeface="Calibri"/>
            </a:endParaRPr>
          </a:p>
          <a:p>
            <a:pPr>
              <a:lnSpc>
                <a:spcPct val="100000"/>
              </a:lnSpc>
              <a:buClr>
                <a:srgbClr val="000000"/>
              </a:buClr>
              <a:buFont typeface="Calibri"/>
              <a:buChar char="●"/>
            </a:pPr>
            <a:r>
              <a:rPr lang="en" sz="8800" dirty="0">
                <a:solidFill>
                  <a:srgbClr val="000000"/>
                </a:solidFill>
                <a:latin typeface="Calibri"/>
                <a:ea typeface="Calibri"/>
                <a:cs typeface="Calibri"/>
                <a:sym typeface="Calibri"/>
              </a:rPr>
              <a:t>Determined “Social Stigma Score (SSS)”</a:t>
            </a:r>
            <a:endParaRPr sz="8800" dirty="0">
              <a:solidFill>
                <a:srgbClr val="000000"/>
              </a:solidFill>
              <a:latin typeface="Calibri"/>
              <a:ea typeface="Calibri"/>
              <a:cs typeface="Calibri"/>
              <a:sym typeface="Calibri"/>
            </a:endParaRPr>
          </a:p>
          <a:p>
            <a:pPr>
              <a:lnSpc>
                <a:spcPct val="100000"/>
              </a:lnSpc>
              <a:buClr>
                <a:srgbClr val="000000"/>
              </a:buClr>
              <a:buFont typeface="Calibri"/>
              <a:buChar char="●"/>
            </a:pPr>
            <a:r>
              <a:rPr lang="en" sz="8800" dirty="0">
                <a:solidFill>
                  <a:srgbClr val="000000"/>
                </a:solidFill>
                <a:latin typeface="Calibri"/>
                <a:ea typeface="Calibri"/>
                <a:cs typeface="Calibri"/>
                <a:sym typeface="Calibri"/>
              </a:rPr>
              <a:t>Calculated average SSS by race and sex</a:t>
            </a:r>
            <a:endParaRPr sz="8800" dirty="0">
              <a:solidFill>
                <a:srgbClr val="000000"/>
              </a:solidFill>
              <a:latin typeface="Calibri"/>
              <a:ea typeface="Calibri"/>
              <a:cs typeface="Calibri"/>
              <a:sym typeface="Calibri"/>
            </a:endParaRPr>
          </a:p>
        </p:txBody>
      </p:sp>
      <p:pic>
        <p:nvPicPr>
          <p:cNvPr id="84" name="Google Shape;84;p17"/>
          <p:cNvPicPr preferRelativeResize="0"/>
          <p:nvPr/>
        </p:nvPicPr>
        <p:blipFill>
          <a:blip r:embed="rId6">
            <a:alphaModFix/>
          </a:blip>
          <a:stretch>
            <a:fillRect/>
          </a:stretch>
        </p:blipFill>
        <p:spPr>
          <a:xfrm>
            <a:off x="17145000" y="12801600"/>
            <a:ext cx="26690160" cy="2080260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2609076578"/>
      </p:ext>
    </p:extLst>
  </p:cSld>
  <p:clrMapOvr>
    <a:masterClrMapping/>
  </p:clrMapOvr>
  <p:transition advTm="156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rotWithShape="1">
          <a:blip r:embed="rId4"/>
          <a:srcRect t="884" r="2500"/>
          <a:stretch/>
        </p:blipFill>
        <p:spPr>
          <a:xfrm>
            <a:off x="2560320" y="9875520"/>
            <a:ext cx="37673280" cy="1364552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2454851350"/>
      </p:ext>
    </p:extLst>
  </p:cSld>
  <p:clrMapOvr>
    <a:masterClrMapping/>
  </p:clrMapOvr>
  <p:transition advTm="97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4.0"/>
  <p:tag name="AS_VERSION" val="16.9.0.0"/>
  <p:tag name="MAKESIGNSTEMPLATE" val="philosophicalseafoam|09-2018"/>
</p:tagLst>
</file>

<file path=ppt/theme/theme1.xml><?xml version="1.0" encoding="utf-8"?>
<a:theme xmlns:a="http://schemas.openxmlformats.org/drawingml/2006/main" name="Default Desig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3344</TotalTime>
  <Words>4827</Words>
  <Application>Microsoft Office PowerPoint</Application>
  <PresentationFormat>Custom</PresentationFormat>
  <Paragraphs>157</Paragraphs>
  <Slides>21</Slides>
  <Notes>7</Notes>
  <HiddenSlides>0</HiddenSlides>
  <MMClips>21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Amaranth</vt:lpstr>
      <vt:lpstr>Arial</vt:lpstr>
      <vt:lpstr>Calibri</vt:lpstr>
      <vt:lpstr>Cooper Black</vt:lpstr>
      <vt:lpstr>Lucida Grande</vt:lpstr>
      <vt:lpstr>Open Sans</vt:lpstr>
      <vt:lpstr>Times New Roman</vt:lpstr>
      <vt:lpstr>Titillium Web</vt:lpstr>
      <vt:lpstr>Ultra</vt:lpstr>
      <vt:lpstr>Default Design</vt:lpstr>
      <vt:lpstr>PowerPoint Presentation</vt:lpstr>
      <vt:lpstr>Unconscious bias  in medicine</vt:lpstr>
      <vt:lpstr>Unconscious bias inmedicine</vt:lpstr>
      <vt:lpstr>PowerPoint Presentation</vt:lpstr>
      <vt:lpstr>PowerPoint Presentation</vt:lpstr>
      <vt:lpstr>PowerPoint Presentation</vt:lpstr>
      <vt:lpstr>PowerPoint Presentation</vt:lpstr>
      <vt:lpstr>PRELIMINARY STUDY: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poster example</dc:title>
  <dc:subject>Template For Scientific Poster Presentation</dc:subject>
  <dc:creator>Graphicsland/MakeSigns.com</dc:creator>
  <cp:keywords>scientific, research, template, custom, poster, presentation, symposium, printing, PowerPoint, create, design, example, sample, download</cp:keywords>
  <dc:description>Download our scientific poster templates at no cost to you and get one step closer to making a great research poster.</dc:description>
  <cp:lastModifiedBy>Clare Petrie</cp:lastModifiedBy>
  <cp:revision>132</cp:revision>
  <dcterms:modified xsi:type="dcterms:W3CDTF">2021-02-17T20:17:24Z</dcterms:modified>
  <cp:category>science research poster</cp:category>
</cp:coreProperties>
</file>