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881813" cy="9296400"/>
  <p:embeddedFontLst>
    <p:embeddedFont>
      <p:font typeface="Calibri" panose="020F0502020204030204" pitchFamily="34" charset="0"/>
      <p:regular r:id="rId4"/>
      <p:bold r:id="rId5"/>
      <p:italic r:id="rId6"/>
      <p:boldItalic r:id="rId7"/>
    </p:embeddedFont>
    <p:embeddedFont>
      <p:font typeface="Fira Sans"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2" roundtripDataSignature="AMtx7mglAd0vn02M5XckrFqRqjScWUUG5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bony Whisenant"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519FF-B32C-2AB5-5309-F69438602A5B}" v="490" dt="2021-02-15T18:39:37.563"/>
    <p1510:client id="{ACFD7FC0-8054-43F6-BC60-2C54A6E189E7}" v="17" dt="2021-02-15T21:05:15.994"/>
    <p1510:client id="{B925EAEE-94F3-8B13-01EA-05B6035B410E}" v="4" dt="2021-02-15T19:38:26.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524" y="150"/>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r>
              <a:rPr lang="en-US" dirty="0"/>
              <a:t>Average score by site and group</a:t>
            </a:r>
          </a:p>
        </c:rich>
      </c:tx>
      <c:layout/>
      <c:overlay val="0"/>
      <c:spPr>
        <a:noFill/>
        <a:ln>
          <a:noFill/>
        </a:ln>
        <a:effectLst/>
      </c:spPr>
      <c:txPr>
        <a:bodyPr rot="0" spcFirstLastPara="1" vertOverflow="ellipsis" vert="horz" wrap="square" anchor="ctr" anchorCtr="1"/>
        <a:lstStyle/>
        <a:p>
          <a:pPr>
            <a:defRPr sz="33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Tradtional H&amp;P</c:v>
                </c:pt>
              </c:strCache>
            </c:strRef>
          </c:tx>
          <c:spPr>
            <a:solidFill>
              <a:schemeClr val="accent6"/>
            </a:solidFill>
            <a:ln>
              <a:noFill/>
            </a:ln>
            <a:effectLst/>
          </c:spPr>
          <c:invertIfNegative val="0"/>
          <c:cat>
            <c:strRef>
              <c:f>Sheet1!$A$2:$A$5</c:f>
              <c:strCache>
                <c:ptCount val="4"/>
                <c:pt idx="0">
                  <c:v>Site 1</c:v>
                </c:pt>
                <c:pt idx="1">
                  <c:v>Site 2</c:v>
                </c:pt>
                <c:pt idx="2">
                  <c:v>Site 3</c:v>
                </c:pt>
                <c:pt idx="3">
                  <c:v>Site 4</c:v>
                </c:pt>
              </c:strCache>
            </c:strRef>
          </c:cat>
          <c:val>
            <c:numRef>
              <c:f>Sheet1!$B$2:$B$5</c:f>
              <c:numCache>
                <c:formatCode>General</c:formatCode>
                <c:ptCount val="4"/>
                <c:pt idx="0">
                  <c:v>14.4</c:v>
                </c:pt>
                <c:pt idx="1">
                  <c:v>14</c:v>
                </c:pt>
                <c:pt idx="2">
                  <c:v>14.5</c:v>
                </c:pt>
                <c:pt idx="3">
                  <c:v>15.7</c:v>
                </c:pt>
              </c:numCache>
            </c:numRef>
          </c:val>
          <c:extLst>
            <c:ext xmlns:c16="http://schemas.microsoft.com/office/drawing/2014/chart" uri="{C3380CC4-5D6E-409C-BE32-E72D297353CC}">
              <c16:uniqueId val="{00000000-CD68-4A91-B938-B3E741BDAD09}"/>
            </c:ext>
          </c:extLst>
        </c:ser>
        <c:ser>
          <c:idx val="1"/>
          <c:order val="1"/>
          <c:tx>
            <c:strRef>
              <c:f>Sheet1!$C$1</c:f>
              <c:strCache>
                <c:ptCount val="1"/>
                <c:pt idx="0">
                  <c:v>H&amp;P 360</c:v>
                </c:pt>
              </c:strCache>
            </c:strRef>
          </c:tx>
          <c:spPr>
            <a:solidFill>
              <a:schemeClr val="accent5"/>
            </a:solidFill>
            <a:ln>
              <a:noFill/>
            </a:ln>
            <a:effectLst/>
          </c:spPr>
          <c:invertIfNegative val="0"/>
          <c:cat>
            <c:strRef>
              <c:f>Sheet1!$A$2:$A$5</c:f>
              <c:strCache>
                <c:ptCount val="4"/>
                <c:pt idx="0">
                  <c:v>Site 1</c:v>
                </c:pt>
                <c:pt idx="1">
                  <c:v>Site 2</c:v>
                </c:pt>
                <c:pt idx="2">
                  <c:v>Site 3</c:v>
                </c:pt>
                <c:pt idx="3">
                  <c:v>Site 4</c:v>
                </c:pt>
              </c:strCache>
            </c:strRef>
          </c:cat>
          <c:val>
            <c:numRef>
              <c:f>Sheet1!$C$2:$C$5</c:f>
              <c:numCache>
                <c:formatCode>General</c:formatCode>
                <c:ptCount val="4"/>
                <c:pt idx="0">
                  <c:v>21.1</c:v>
                </c:pt>
                <c:pt idx="1">
                  <c:v>18.5</c:v>
                </c:pt>
                <c:pt idx="2">
                  <c:v>17.7</c:v>
                </c:pt>
                <c:pt idx="3">
                  <c:v>20.100000000000001</c:v>
                </c:pt>
              </c:numCache>
            </c:numRef>
          </c:val>
          <c:extLst>
            <c:ext xmlns:c16="http://schemas.microsoft.com/office/drawing/2014/chart" uri="{C3380CC4-5D6E-409C-BE32-E72D297353CC}">
              <c16:uniqueId val="{00000001-CD68-4A91-B938-B3E741BDAD09}"/>
            </c:ext>
          </c:extLst>
        </c:ser>
        <c:dLbls>
          <c:showLegendKey val="0"/>
          <c:showVal val="0"/>
          <c:showCatName val="0"/>
          <c:showSerName val="0"/>
          <c:showPercent val="0"/>
          <c:showBubbleSize val="0"/>
        </c:dLbls>
        <c:gapWidth val="219"/>
        <c:overlap val="-27"/>
        <c:axId val="551169192"/>
        <c:axId val="551170504"/>
      </c:barChart>
      <c:catAx>
        <c:axId val="551169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51170504"/>
        <c:crosses val="autoZero"/>
        <c:auto val="1"/>
        <c:lblAlgn val="ctr"/>
        <c:lblOffset val="100"/>
        <c:noMultiLvlLbl val="0"/>
      </c:catAx>
      <c:valAx>
        <c:axId val="551170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5511691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7175" y="697225"/>
            <a:ext cx="4588075"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75" y="4415775"/>
            <a:ext cx="5505425" cy="41833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1:notes"/>
          <p:cNvSpPr txBox="1">
            <a:spLocks noGrp="1"/>
          </p:cNvSpPr>
          <p:nvPr>
            <p:ph type="body" idx="1"/>
          </p:nvPr>
        </p:nvSpPr>
        <p:spPr>
          <a:xfrm>
            <a:off x="688175" y="4415775"/>
            <a:ext cx="5505425" cy="41833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 name="Google Shape;23;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017520" y="1752603"/>
            <a:ext cx="37856160" cy="6362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8000"/>
              <a:buFont typeface="Calibri"/>
              <a:buNone/>
              <a:defRPr sz="8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3017520" y="8763000"/>
            <a:ext cx="37856160" cy="20886422"/>
          </a:xfrm>
          <a:prstGeom prst="rect">
            <a:avLst/>
          </a:prstGeom>
          <a:noFill/>
          <a:ln>
            <a:noFill/>
          </a:ln>
        </p:spPr>
        <p:txBody>
          <a:bodyPr spcFirstLastPara="1" wrap="square" lIns="91425" tIns="45700" rIns="91425" bIns="45700" anchor="t" anchorCtr="0">
            <a:normAutofit/>
          </a:bodyPr>
          <a:lstStyle>
            <a:lvl1pPr marL="457200" marR="0" lvl="0" indent="-736600" algn="l" rtl="0">
              <a:lnSpc>
                <a:spcPct val="90000"/>
              </a:lnSpc>
              <a:spcBef>
                <a:spcPts val="3600"/>
              </a:spcBef>
              <a:spcAft>
                <a:spcPts val="0"/>
              </a:spcAft>
              <a:buClr>
                <a:schemeClr val="dk1"/>
              </a:buClr>
              <a:buSzPts val="8000"/>
              <a:buFont typeface="Arial"/>
              <a:buChar char="•"/>
              <a:defRPr sz="8000" b="0" i="0" u="none" strike="noStrike" cap="none">
                <a:solidFill>
                  <a:schemeClr val="dk1"/>
                </a:solidFill>
                <a:latin typeface="Calibri"/>
                <a:ea typeface="Calibri"/>
                <a:cs typeface="Calibri"/>
                <a:sym typeface="Calibri"/>
              </a:defRPr>
            </a:lvl1pPr>
            <a:lvl2pPr marL="914400" marR="0" lvl="1" indent="-647700" algn="l" rtl="0">
              <a:lnSpc>
                <a:spcPct val="90000"/>
              </a:lnSpc>
              <a:spcBef>
                <a:spcPts val="1800"/>
              </a:spcBef>
              <a:spcAft>
                <a:spcPts val="0"/>
              </a:spcAft>
              <a:buClr>
                <a:schemeClr val="dk1"/>
              </a:buClr>
              <a:buSzPts val="6600"/>
              <a:buFont typeface="Arial"/>
              <a:buChar char="•"/>
              <a:defRPr sz="6600" b="0" i="0" u="none" strike="noStrike" cap="none">
                <a:solidFill>
                  <a:schemeClr val="dk1"/>
                </a:solidFill>
                <a:latin typeface="Calibri"/>
                <a:ea typeface="Calibri"/>
                <a:cs typeface="Calibri"/>
                <a:sym typeface="Calibri"/>
              </a:defRPr>
            </a:lvl2pPr>
            <a:lvl3pPr marL="1371600" marR="0" lvl="2" indent="-571500" algn="l" rtl="0">
              <a:lnSpc>
                <a:spcPct val="90000"/>
              </a:lnSpc>
              <a:spcBef>
                <a:spcPts val="1800"/>
              </a:spcBef>
              <a:spcAft>
                <a:spcPts val="0"/>
              </a:spcAft>
              <a:buClr>
                <a:schemeClr val="dk1"/>
              </a:buClr>
              <a:buSzPts val="5400"/>
              <a:buFont typeface="Arial"/>
              <a:buChar char="•"/>
              <a:defRPr sz="5400" b="0" i="0" u="none" strike="noStrike" cap="none">
                <a:solidFill>
                  <a:schemeClr val="dk1"/>
                </a:solidFill>
                <a:latin typeface="Calibri"/>
                <a:ea typeface="Calibri"/>
                <a:cs typeface="Calibri"/>
                <a:sym typeface="Calibri"/>
              </a:defRPr>
            </a:lvl3pPr>
            <a:lvl4pPr marL="1828800" marR="0" lvl="3" indent="-533400" algn="l" rtl="0">
              <a:lnSpc>
                <a:spcPct val="90000"/>
              </a:lnSpc>
              <a:spcBef>
                <a:spcPts val="18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lnSpc>
                <a:spcPct val="90000"/>
              </a:lnSpc>
              <a:spcBef>
                <a:spcPts val="18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6pPr>
            <a:lvl7pPr marL="3200400" marR="0" lvl="6"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7pPr>
            <a:lvl8pPr marL="3657600" marR="0" lvl="7"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8pPr>
            <a:lvl9pPr marL="4114800" marR="0" lvl="8" indent="-640079" algn="l" rtl="0">
              <a:lnSpc>
                <a:spcPct val="90000"/>
              </a:lnSpc>
              <a:spcBef>
                <a:spcPts val="1800"/>
              </a:spcBef>
              <a:spcAft>
                <a:spcPts val="0"/>
              </a:spcAft>
              <a:buClr>
                <a:schemeClr val="dk1"/>
              </a:buClr>
              <a:buSzPts val="6480"/>
              <a:buFont typeface="Arial"/>
              <a:buChar char="•"/>
              <a:defRPr sz="648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017520" y="30510481"/>
            <a:ext cx="9875520" cy="1752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3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538959" y="30510481"/>
            <a:ext cx="14813280" cy="17526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3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0998159" y="30510481"/>
            <a:ext cx="987552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320" b="0" i="0" u="none" strike="noStrike" cap="none">
                <a:solidFill>
                  <a:srgbClr val="888888"/>
                </a:solidFill>
                <a:latin typeface="Calibri"/>
                <a:ea typeface="Calibri"/>
                <a:cs typeface="Calibri"/>
                <a:sym typeface="Calibri"/>
              </a:defRPr>
            </a:lvl1pPr>
            <a:lvl2pPr marL="0" marR="0" lvl="1" indent="0" algn="r" rtl="0">
              <a:spcBef>
                <a:spcPts val="0"/>
              </a:spcBef>
              <a:buNone/>
              <a:defRPr sz="4320" b="0" i="0" u="none" strike="noStrike" cap="none">
                <a:solidFill>
                  <a:srgbClr val="888888"/>
                </a:solidFill>
                <a:latin typeface="Calibri"/>
                <a:ea typeface="Calibri"/>
                <a:cs typeface="Calibri"/>
                <a:sym typeface="Calibri"/>
              </a:defRPr>
            </a:lvl2pPr>
            <a:lvl3pPr marL="0" marR="0" lvl="2" indent="0" algn="r" rtl="0">
              <a:spcBef>
                <a:spcPts val="0"/>
              </a:spcBef>
              <a:buNone/>
              <a:defRPr sz="4320" b="0" i="0" u="none" strike="noStrike" cap="none">
                <a:solidFill>
                  <a:srgbClr val="888888"/>
                </a:solidFill>
                <a:latin typeface="Calibri"/>
                <a:ea typeface="Calibri"/>
                <a:cs typeface="Calibri"/>
                <a:sym typeface="Calibri"/>
              </a:defRPr>
            </a:lvl3pPr>
            <a:lvl4pPr marL="0" marR="0" lvl="3" indent="0" algn="r" rtl="0">
              <a:spcBef>
                <a:spcPts val="0"/>
              </a:spcBef>
              <a:buNone/>
              <a:defRPr sz="4320" b="0" i="0" u="none" strike="noStrike" cap="none">
                <a:solidFill>
                  <a:srgbClr val="888888"/>
                </a:solidFill>
                <a:latin typeface="Calibri"/>
                <a:ea typeface="Calibri"/>
                <a:cs typeface="Calibri"/>
                <a:sym typeface="Calibri"/>
              </a:defRPr>
            </a:lvl4pPr>
            <a:lvl5pPr marL="0" marR="0" lvl="4" indent="0" algn="r" rtl="0">
              <a:spcBef>
                <a:spcPts val="0"/>
              </a:spcBef>
              <a:buNone/>
              <a:defRPr sz="4320" b="0" i="0" u="none" strike="noStrike" cap="none">
                <a:solidFill>
                  <a:srgbClr val="888888"/>
                </a:solidFill>
                <a:latin typeface="Calibri"/>
                <a:ea typeface="Calibri"/>
                <a:cs typeface="Calibri"/>
                <a:sym typeface="Calibri"/>
              </a:defRPr>
            </a:lvl5pPr>
            <a:lvl6pPr marL="0" marR="0" lvl="5" indent="0" algn="r" rtl="0">
              <a:spcBef>
                <a:spcPts val="0"/>
              </a:spcBef>
              <a:buNone/>
              <a:defRPr sz="4320" b="0" i="0" u="none" strike="noStrike" cap="none">
                <a:solidFill>
                  <a:srgbClr val="888888"/>
                </a:solidFill>
                <a:latin typeface="Calibri"/>
                <a:ea typeface="Calibri"/>
                <a:cs typeface="Calibri"/>
                <a:sym typeface="Calibri"/>
              </a:defRPr>
            </a:lvl6pPr>
            <a:lvl7pPr marL="0" marR="0" lvl="6" indent="0" algn="r" rtl="0">
              <a:spcBef>
                <a:spcPts val="0"/>
              </a:spcBef>
              <a:buNone/>
              <a:defRPr sz="4320" b="0" i="0" u="none" strike="noStrike" cap="none">
                <a:solidFill>
                  <a:srgbClr val="888888"/>
                </a:solidFill>
                <a:latin typeface="Calibri"/>
                <a:ea typeface="Calibri"/>
                <a:cs typeface="Calibri"/>
                <a:sym typeface="Calibri"/>
              </a:defRPr>
            </a:lvl7pPr>
            <a:lvl8pPr marL="0" marR="0" lvl="7" indent="0" algn="r" rtl="0">
              <a:spcBef>
                <a:spcPts val="0"/>
              </a:spcBef>
              <a:buNone/>
              <a:defRPr sz="4320" b="0" i="0" u="none" strike="noStrike" cap="none">
                <a:solidFill>
                  <a:srgbClr val="888888"/>
                </a:solidFill>
                <a:latin typeface="Calibri"/>
                <a:ea typeface="Calibri"/>
                <a:cs typeface="Calibri"/>
                <a:sym typeface="Calibri"/>
              </a:defRPr>
            </a:lvl8pPr>
            <a:lvl9pPr marL="0" marR="0" lvl="8" indent="0" algn="r" rtl="0">
              <a:spcBef>
                <a:spcPts val="0"/>
              </a:spcBef>
              <a:buNone/>
              <a:defRPr sz="43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 name="Google Shape;11;p2"/>
          <p:cNvSpPr/>
          <p:nvPr/>
        </p:nvSpPr>
        <p:spPr>
          <a:xfrm>
            <a:off x="43159681" y="0"/>
            <a:ext cx="731520" cy="32918401"/>
          </a:xfrm>
          <a:prstGeom prst="rect">
            <a:avLst/>
          </a:prstGeom>
          <a:solidFill>
            <a:srgbClr val="DBDBDB"/>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3" y="0"/>
            <a:ext cx="731520" cy="32918401"/>
          </a:xfrm>
          <a:prstGeom prst="rect">
            <a:avLst/>
          </a:prstGeom>
          <a:solidFill>
            <a:srgbClr val="DBDBDB"/>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a:off x="0" y="0"/>
            <a:ext cx="43891199" cy="4114800"/>
          </a:xfrm>
          <a:prstGeom prst="rect">
            <a:avLst/>
          </a:prstGeom>
          <a:solidFill>
            <a:srgbClr val="2F5496"/>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p:nvPr/>
        </p:nvSpPr>
        <p:spPr>
          <a:xfrm>
            <a:off x="0" y="28803600"/>
            <a:ext cx="43891199" cy="4114800"/>
          </a:xfrm>
          <a:prstGeom prst="rect">
            <a:avLst/>
          </a:prstGeom>
          <a:solidFill>
            <a:srgbClr val="B3C6E7"/>
          </a:solidFill>
          <a:ln>
            <a:noFill/>
          </a:ln>
        </p:spPr>
        <p:txBody>
          <a:bodyPr spcFirstLastPara="1" wrap="square" lIns="68550" tIns="34275" rIns="68550" bIns="34275"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10515600" y="0"/>
            <a:ext cx="9601200" cy="32918401"/>
          </a:xfrm>
          <a:prstGeom prst="rect">
            <a:avLst/>
          </a:prstGeom>
          <a:solidFill>
            <a:srgbClr val="D8D8D8"/>
          </a:solidFill>
          <a:ln>
            <a:noFill/>
          </a:ln>
        </p:spPr>
        <p:txBody>
          <a:bodyPr spcFirstLastPara="1" wrap="square" lIns="171400" tIns="171400" rIns="171400" bIns="171400" anchor="t" anchorCtr="0">
            <a:noAutofit/>
          </a:bodyPr>
          <a:lstStyle/>
          <a:p>
            <a:pPr marL="0" marR="0" lvl="0" indent="0" algn="l" rtl="0">
              <a:spcBef>
                <a:spcPts val="0"/>
              </a:spcBef>
              <a:spcAft>
                <a:spcPts val="0"/>
              </a:spcAft>
              <a:buNone/>
            </a:pPr>
            <a:r>
              <a:rPr lang="en-US" sz="7200" b="0" i="0" u="none" strike="noStrike" cap="none">
                <a:solidFill>
                  <a:srgbClr val="7F7F7F"/>
                </a:solidFill>
                <a:latin typeface="Calibri"/>
                <a:ea typeface="Calibri"/>
                <a:cs typeface="Calibri"/>
                <a:sym typeface="Calibri"/>
              </a:rPr>
              <a:t>Poster Print Size:</a:t>
            </a:r>
            <a:endParaRPr sz="72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r>
              <a:rPr lang="en-US" sz="4900" b="0" i="0" u="none" strike="noStrike" cap="none">
                <a:solidFill>
                  <a:srgbClr val="7F7F7F"/>
                </a:solidFill>
                <a:latin typeface="Calibri"/>
                <a:ea typeface="Calibri"/>
                <a:cs typeface="Calibri"/>
                <a:sym typeface="Calibri"/>
              </a:rPr>
              <a:t>This poster template is 36” high by 48” wide. It can be used to print any poster with a 3:4 aspect ratio.</a:t>
            </a:r>
            <a:endParaRPr/>
          </a:p>
          <a:p>
            <a:pPr marL="0" marR="0" lvl="0" indent="0" algn="l" rtl="0">
              <a:spcBef>
                <a:spcPts val="1800"/>
              </a:spcBef>
              <a:spcAft>
                <a:spcPts val="0"/>
              </a:spcAft>
              <a:buNone/>
            </a:pPr>
            <a:r>
              <a:rPr lang="en-US" sz="7200" b="0" i="0" u="none" strike="noStrike" cap="none">
                <a:solidFill>
                  <a:srgbClr val="7F7F7F"/>
                </a:solidFill>
                <a:latin typeface="Calibri"/>
                <a:ea typeface="Calibri"/>
                <a:cs typeface="Calibri"/>
                <a:sym typeface="Calibri"/>
              </a:rPr>
              <a:t>Placeholders:</a:t>
            </a:r>
            <a:endParaRPr/>
          </a:p>
          <a:p>
            <a:pPr marL="0" marR="0" lvl="0" indent="0" algn="l" rtl="0">
              <a:spcBef>
                <a:spcPts val="1800"/>
              </a:spcBef>
              <a:spcAft>
                <a:spcPts val="0"/>
              </a:spcAft>
              <a:buNone/>
            </a:pPr>
            <a:r>
              <a:rPr lang="en-US" sz="4900" b="0" i="0" u="none" strike="noStrike" cap="none">
                <a:solidFill>
                  <a:srgbClr val="7F7F7F"/>
                </a:solidFill>
                <a:latin typeface="Calibri"/>
                <a:ea typeface="Calibri"/>
                <a:cs typeface="Calibri"/>
                <a:sym typeface="Calibri"/>
              </a:rPr>
              <a:t>The various elements included in this poster are ones we often see in medical, research, and scientific posters. Feel free to edit, move,  add, and delete items, or change the layout to suit your needs. Always check with your conference organizer for specific requirements.</a:t>
            </a:r>
            <a:endParaRPr/>
          </a:p>
          <a:p>
            <a:pPr marL="0" marR="0" lvl="0" indent="0" algn="l" rtl="0">
              <a:spcBef>
                <a:spcPts val="1800"/>
              </a:spcBef>
              <a:spcAft>
                <a:spcPts val="0"/>
              </a:spcAft>
              <a:buNone/>
            </a:pPr>
            <a:r>
              <a:rPr lang="en-US" sz="7200" b="0" i="0" u="none" strike="noStrike" cap="none">
                <a:solidFill>
                  <a:srgbClr val="7F7F7F"/>
                </a:solidFill>
                <a:latin typeface="Calibri"/>
                <a:ea typeface="Calibri"/>
                <a:cs typeface="Calibri"/>
                <a:sym typeface="Calibri"/>
              </a:rPr>
              <a:t>Image Quality:</a:t>
            </a:r>
            <a:endParaRPr/>
          </a:p>
          <a:p>
            <a:pPr marL="0" marR="0" lvl="0" indent="0" algn="l" rtl="0">
              <a:spcBef>
                <a:spcPts val="1800"/>
              </a:spcBef>
              <a:spcAft>
                <a:spcPts val="0"/>
              </a:spcAft>
              <a:buNone/>
            </a:pPr>
            <a:r>
              <a:rPr lang="en-US" sz="4900" b="0" i="0" u="none" strike="noStrike" cap="none">
                <a:solidFill>
                  <a:srgbClr val="7F7F7F"/>
                </a:solidFill>
                <a:latin typeface="Calibri"/>
                <a:ea typeface="Calibri"/>
                <a:cs typeface="Calibri"/>
                <a:sym typeface="Calibri"/>
              </a:rPr>
              <a:t>You can place digital photos or logo art in your poster file by selecting the </a:t>
            </a:r>
            <a:r>
              <a:rPr lang="en-US" sz="4900" b="1" i="0" u="none" strike="noStrike" cap="none">
                <a:solidFill>
                  <a:srgbClr val="7F7F7F"/>
                </a:solidFill>
                <a:latin typeface="Calibri"/>
                <a:ea typeface="Calibri"/>
                <a:cs typeface="Calibri"/>
                <a:sym typeface="Calibri"/>
              </a:rPr>
              <a:t>Insert, Picture</a:t>
            </a:r>
            <a:r>
              <a:rPr lang="en-US" sz="4900" b="0" i="0" u="none" strike="noStrike" cap="none">
                <a:solidFill>
                  <a:srgbClr val="7F7F7F"/>
                </a:solidFill>
                <a:latin typeface="Calibri"/>
                <a:ea typeface="Calibri"/>
                <a:cs typeface="Calibri"/>
                <a:sym typeface="Calibri"/>
              </a:rPr>
              <a:t> command, or by using standard copy &amp; paste. For best results, all graphic elements should be at least </a:t>
            </a:r>
            <a:r>
              <a:rPr lang="en-US" sz="4900" b="1" i="0" u="none" strike="noStrike" cap="none">
                <a:solidFill>
                  <a:srgbClr val="7F7F7F"/>
                </a:solidFill>
                <a:latin typeface="Calibri"/>
                <a:ea typeface="Calibri"/>
                <a:cs typeface="Calibri"/>
                <a:sym typeface="Calibri"/>
              </a:rPr>
              <a:t>150-200 pixels per inch in their final printed size</a:t>
            </a:r>
            <a:r>
              <a:rPr lang="en-US" sz="4900" b="0" i="0" u="none" strike="noStrike" cap="none">
                <a:solidFill>
                  <a:srgbClr val="7F7F7F"/>
                </a:solidFill>
                <a:latin typeface="Calibri"/>
                <a:ea typeface="Calibri"/>
                <a:cs typeface="Calibri"/>
                <a:sym typeface="Calibri"/>
              </a:rPr>
              <a:t>. For instance, a 1600 x 1200 pixel photo will usually look fine up to 8“-10” wide on your printed poster.</a:t>
            </a:r>
            <a:endParaRPr/>
          </a:p>
          <a:p>
            <a:pPr marL="0" marR="0" lvl="0" indent="0" algn="l" rtl="0">
              <a:spcBef>
                <a:spcPts val="1800"/>
              </a:spcBef>
              <a:spcAft>
                <a:spcPts val="0"/>
              </a:spcAft>
              <a:buNone/>
            </a:pPr>
            <a:r>
              <a:rPr lang="en-US" sz="4900" b="0" i="0" u="none" strike="noStrike" cap="none">
                <a:solidFill>
                  <a:srgbClr val="7F7F7F"/>
                </a:solidFill>
                <a:latin typeface="Calibri"/>
                <a:ea typeface="Calibri"/>
                <a:cs typeface="Calibri"/>
                <a:sym typeface="Calibri"/>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endParaRPr/>
          </a:p>
          <a:p>
            <a:pPr marL="0" marR="0" lvl="0" indent="0" algn="l" rtl="0">
              <a:spcBef>
                <a:spcPts val="1800"/>
              </a:spcBef>
              <a:spcAft>
                <a:spcPts val="0"/>
              </a:spcAft>
              <a:buNone/>
            </a:pPr>
            <a:r>
              <a:rPr lang="en-US" sz="4900" b="0" i="0" u="none" strike="noStrike" cap="none">
                <a:solidFill>
                  <a:srgbClr val="7F7F7F"/>
                </a:solidFill>
                <a:latin typeface="Calibri"/>
                <a:ea typeface="Calibri"/>
                <a:cs typeface="Calibri"/>
                <a:sym typeface="Calibri"/>
              </a:rPr>
              <a:t>Please note that graphics from websites (such as the logo on your hospital's or university's home page) will only be 72dpi and not suitable for printing.</a:t>
            </a:r>
            <a:endParaRPr/>
          </a:p>
          <a:p>
            <a:pPr marL="0" marR="0" lvl="0" indent="0" algn="ctr" rtl="0">
              <a:spcBef>
                <a:spcPts val="1800"/>
              </a:spcBef>
              <a:spcAft>
                <a:spcPts val="0"/>
              </a:spcAft>
              <a:buNone/>
            </a:pPr>
            <a:r>
              <a:rPr lang="en-US" sz="3600" b="0" i="0" u="none" strike="noStrike" cap="none">
                <a:solidFill>
                  <a:srgbClr val="7F7F7F"/>
                </a:solidFill>
                <a:latin typeface="Calibri"/>
                <a:ea typeface="Calibri"/>
                <a:cs typeface="Calibri"/>
                <a:sym typeface="Calibri"/>
              </a:rPr>
              <a:t/>
            </a:r>
            <a:br>
              <a:rPr lang="en-US" sz="3600" b="0" i="0" u="none" strike="noStrike" cap="none">
                <a:solidFill>
                  <a:srgbClr val="7F7F7F"/>
                </a:solidFill>
                <a:latin typeface="Calibri"/>
                <a:ea typeface="Calibri"/>
                <a:cs typeface="Calibri"/>
                <a:sym typeface="Calibri"/>
              </a:rPr>
            </a:br>
            <a:r>
              <a:rPr lang="en-US" sz="3600" b="0" i="0" u="none" strike="noStrike" cap="none">
                <a:solidFill>
                  <a:srgbClr val="7F7F7F"/>
                </a:solidFill>
                <a:latin typeface="Calibri"/>
                <a:ea typeface="Calibri"/>
                <a:cs typeface="Calibri"/>
                <a:sym typeface="Calibri"/>
              </a:rPr>
              <a:t>[This sidebar area does not print.]</a:t>
            </a:r>
            <a:endParaRPr/>
          </a:p>
        </p:txBody>
      </p:sp>
      <p:grpSp>
        <p:nvGrpSpPr>
          <p:cNvPr id="16" name="Google Shape;16;p2"/>
          <p:cNvGrpSpPr/>
          <p:nvPr/>
        </p:nvGrpSpPr>
        <p:grpSpPr>
          <a:xfrm>
            <a:off x="44805600" y="0"/>
            <a:ext cx="9601200" cy="32918399"/>
            <a:chOff x="33832800" y="0"/>
            <a:chExt cx="12801600" cy="43891199"/>
          </a:xfrm>
        </p:grpSpPr>
        <p:sp>
          <p:nvSpPr>
            <p:cNvPr id="17" name="Google Shape;17;p2"/>
            <p:cNvSpPr/>
            <p:nvPr/>
          </p:nvSpPr>
          <p:spPr>
            <a:xfrm>
              <a:off x="33832800" y="0"/>
              <a:ext cx="12801600" cy="43891199"/>
            </a:xfrm>
            <a:prstGeom prst="rect">
              <a:avLst/>
            </a:prstGeom>
            <a:solidFill>
              <a:srgbClr val="D8D8D8"/>
            </a:solidFill>
            <a:ln>
              <a:noFill/>
            </a:ln>
          </p:spPr>
          <p:txBody>
            <a:bodyPr spcFirstLastPara="1" wrap="square" lIns="228600" tIns="228600" rIns="228600" bIns="228600" anchor="t" anchorCtr="0">
              <a:noAutofit/>
            </a:bodyPr>
            <a:lstStyle/>
            <a:p>
              <a:pPr marL="0" marR="0" lvl="0" indent="0" algn="l" rtl="0">
                <a:spcBef>
                  <a:spcPts val="0"/>
                </a:spcBef>
                <a:spcAft>
                  <a:spcPts val="0"/>
                </a:spcAft>
                <a:buNone/>
              </a:pPr>
              <a:r>
                <a:rPr lang="en-US" sz="7200" b="0" i="0" u="none" strike="noStrike" cap="none">
                  <a:solidFill>
                    <a:srgbClr val="7F7F7F"/>
                  </a:solidFill>
                  <a:latin typeface="Calibri"/>
                  <a:ea typeface="Calibri"/>
                  <a:cs typeface="Calibri"/>
                  <a:sym typeface="Calibri"/>
                </a:rPr>
                <a:t>Change Color Theme:</a:t>
              </a:r>
              <a:endParaRPr sz="72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r>
                <a:rPr lang="en-US" sz="4900" b="0" i="0" u="none" strike="noStrike" cap="none">
                  <a:solidFill>
                    <a:srgbClr val="7F7F7F"/>
                  </a:solidFill>
                  <a:latin typeface="Calibri"/>
                  <a:ea typeface="Calibri"/>
                  <a:cs typeface="Calibri"/>
                  <a:sym typeface="Calibri"/>
                </a:rPr>
                <a:t>This template is designed to use the built-in color themes in the newer versions of PowerPoint.</a:t>
              </a:r>
              <a:endParaRPr/>
            </a:p>
            <a:p>
              <a:pPr marL="0" marR="0" lvl="0" indent="0" algn="l" rtl="0">
                <a:spcBef>
                  <a:spcPts val="1800"/>
                </a:spcBef>
                <a:spcAft>
                  <a:spcPts val="0"/>
                </a:spcAft>
                <a:buNone/>
              </a:pPr>
              <a:r>
                <a:rPr lang="en-US" sz="4900" b="0" i="0" u="none" strike="noStrike" cap="none">
                  <a:solidFill>
                    <a:srgbClr val="7F7F7F"/>
                  </a:solidFill>
                  <a:latin typeface="Calibri"/>
                  <a:ea typeface="Calibri"/>
                  <a:cs typeface="Calibri"/>
                  <a:sym typeface="Calibri"/>
                </a:rPr>
                <a:t>To change the color theme, select the </a:t>
              </a:r>
              <a:r>
                <a:rPr lang="en-US" sz="4900" b="1" i="0" u="none" strike="noStrike" cap="none">
                  <a:solidFill>
                    <a:srgbClr val="7F7F7F"/>
                  </a:solidFill>
                  <a:latin typeface="Calibri"/>
                  <a:ea typeface="Calibri"/>
                  <a:cs typeface="Calibri"/>
                  <a:sym typeface="Calibri"/>
                </a:rPr>
                <a:t>Design</a:t>
              </a:r>
              <a:r>
                <a:rPr lang="en-US" sz="4900" b="0" i="0" u="none" strike="noStrike" cap="none">
                  <a:solidFill>
                    <a:srgbClr val="7F7F7F"/>
                  </a:solidFill>
                  <a:latin typeface="Calibri"/>
                  <a:ea typeface="Calibri"/>
                  <a:cs typeface="Calibri"/>
                  <a:sym typeface="Calibri"/>
                </a:rPr>
                <a:t> tab, then select the </a:t>
              </a:r>
              <a:r>
                <a:rPr lang="en-US" sz="4900" b="1" i="0" u="none" strike="noStrike" cap="none">
                  <a:solidFill>
                    <a:srgbClr val="7F7F7F"/>
                  </a:solidFill>
                  <a:latin typeface="Calibri"/>
                  <a:ea typeface="Calibri"/>
                  <a:cs typeface="Calibri"/>
                  <a:sym typeface="Calibri"/>
                </a:rPr>
                <a:t>Colors</a:t>
              </a:r>
              <a:r>
                <a:rPr lang="en-US" sz="4900" b="0" i="0" u="none" strike="noStrike" cap="none">
                  <a:solidFill>
                    <a:srgbClr val="7F7F7F"/>
                  </a:solidFill>
                  <a:latin typeface="Calibri"/>
                  <a:ea typeface="Calibri"/>
                  <a:cs typeface="Calibri"/>
                  <a:sym typeface="Calibri"/>
                </a:rPr>
                <a:t> drop-down list.</a:t>
              </a:r>
              <a:endParaRPr/>
            </a:p>
            <a:p>
              <a:pPr marL="0" marR="0" lvl="0" indent="0" algn="l" rtl="0">
                <a:spcBef>
                  <a:spcPts val="1800"/>
                </a:spcBef>
                <a:spcAft>
                  <a:spcPts val="0"/>
                </a:spcAft>
                <a:buNone/>
              </a:pPr>
              <a:endParaRPr sz="49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endParaRPr sz="49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endParaRPr sz="49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endParaRPr sz="49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endParaRPr sz="49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endParaRPr sz="49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endParaRPr sz="49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endParaRPr sz="49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endParaRPr sz="4900" b="0" i="0" u="none" strike="noStrike" cap="none">
                <a:solidFill>
                  <a:srgbClr val="7F7F7F"/>
                </a:solidFill>
                <a:latin typeface="Calibri"/>
                <a:ea typeface="Calibri"/>
                <a:cs typeface="Calibri"/>
                <a:sym typeface="Calibri"/>
              </a:endParaRPr>
            </a:p>
            <a:p>
              <a:pPr marL="0" marR="0" lvl="0" indent="0" algn="l" rtl="0">
                <a:spcBef>
                  <a:spcPts val="1800"/>
                </a:spcBef>
                <a:spcAft>
                  <a:spcPts val="0"/>
                </a:spcAft>
                <a:buNone/>
              </a:pPr>
              <a:r>
                <a:rPr lang="en-US" sz="4900" b="0" i="0" u="none" strike="noStrike" cap="none">
                  <a:solidFill>
                    <a:srgbClr val="7F7F7F"/>
                  </a:solidFill>
                  <a:latin typeface="Calibri"/>
                  <a:ea typeface="Calibri"/>
                  <a:cs typeface="Calibri"/>
                  <a:sym typeface="Calibri"/>
                </a:rPr>
                <a:t>The default color theme for this template is “Office”, so you can always return to that after trying some of the alternatives.</a:t>
              </a:r>
              <a:endParaRPr/>
            </a:p>
            <a:p>
              <a:pPr marL="0" marR="0" lvl="0" indent="0" algn="l" rtl="0">
                <a:spcBef>
                  <a:spcPts val="1800"/>
                </a:spcBef>
                <a:spcAft>
                  <a:spcPts val="0"/>
                </a:spcAft>
                <a:buNone/>
              </a:pPr>
              <a:r>
                <a:rPr lang="en-US" sz="7200" b="0" i="0" u="none" strike="noStrike" cap="none">
                  <a:solidFill>
                    <a:srgbClr val="7F7F7F"/>
                  </a:solidFill>
                  <a:latin typeface="Calibri"/>
                  <a:ea typeface="Calibri"/>
                  <a:cs typeface="Calibri"/>
                  <a:sym typeface="Calibri"/>
                </a:rPr>
                <a:t>Printing Your Poster:</a:t>
              </a:r>
              <a:endParaRPr/>
            </a:p>
            <a:p>
              <a:pPr marL="0" marR="0" lvl="0" indent="0" algn="l" rtl="0">
                <a:spcBef>
                  <a:spcPts val="1800"/>
                </a:spcBef>
                <a:spcAft>
                  <a:spcPts val="0"/>
                </a:spcAft>
                <a:buNone/>
              </a:pPr>
              <a:r>
                <a:rPr lang="en-US" sz="4900" b="0" i="0" u="none" strike="noStrike" cap="none">
                  <a:solidFill>
                    <a:srgbClr val="7F7F7F"/>
                  </a:solidFill>
                  <a:latin typeface="Calibri"/>
                  <a:ea typeface="Calibri"/>
                  <a:cs typeface="Calibri"/>
                  <a:sym typeface="Calibri"/>
                </a:rPr>
                <a:t>Once your poster file is ready, visit </a:t>
              </a:r>
              <a:r>
                <a:rPr lang="en-US" sz="4900" b="1" i="0" u="none" strike="noStrike" cap="none">
                  <a:solidFill>
                    <a:srgbClr val="7F7F7F"/>
                  </a:solidFill>
                  <a:latin typeface="Calibri"/>
                  <a:ea typeface="Calibri"/>
                  <a:cs typeface="Calibri"/>
                  <a:sym typeface="Calibri"/>
                </a:rPr>
                <a:t>www.genigraphics.com</a:t>
              </a:r>
              <a:r>
                <a:rPr lang="en-US" sz="4900" b="0" i="0" u="none" strike="noStrike" cap="none">
                  <a:solidFill>
                    <a:srgbClr val="7F7F7F"/>
                  </a:solidFill>
                  <a:latin typeface="Calibri"/>
                  <a:ea typeface="Calibri"/>
                  <a:cs typeface="Calibri"/>
                  <a:sym typeface="Calibri"/>
                </a:rPr>
                <a:t> to order a high-quality, affordable poster print. Every order receives a free design review and we can deliver as fast as next business day within the US and Canada. </a:t>
              </a:r>
              <a:endParaRPr/>
            </a:p>
            <a:p>
              <a:pPr marL="0" marR="0" lvl="0" indent="0" algn="l" rtl="0">
                <a:spcBef>
                  <a:spcPts val="1800"/>
                </a:spcBef>
                <a:spcAft>
                  <a:spcPts val="0"/>
                </a:spcAft>
                <a:buNone/>
              </a:pPr>
              <a:r>
                <a:rPr lang="en-US" sz="4900" b="0" i="0" u="none" strike="noStrike" cap="none">
                  <a:solidFill>
                    <a:srgbClr val="7F7F7F"/>
                  </a:solidFill>
                  <a:latin typeface="Calibri"/>
                  <a:ea typeface="Calibri"/>
                  <a:cs typeface="Calibri"/>
                  <a:sym typeface="Calibri"/>
                </a:rPr>
                <a:t>Genigraphics® has been producing output from PowerPoint® longer than anyone in the industry; dating back to when we helped Microsoft® design the PowerPoint® software. </a:t>
              </a:r>
              <a:endParaRPr/>
            </a:p>
            <a:p>
              <a:pPr marL="0" marR="0" lvl="0" indent="0" algn="l" rtl="0">
                <a:spcBef>
                  <a:spcPts val="1800"/>
                </a:spcBef>
                <a:spcAft>
                  <a:spcPts val="0"/>
                </a:spcAft>
                <a:buNone/>
              </a:pPr>
              <a:endParaRPr sz="4900" b="0" i="0" u="none" strike="noStrike" cap="none">
                <a:solidFill>
                  <a:srgbClr val="7F7F7F"/>
                </a:solidFill>
                <a:latin typeface="Calibri"/>
                <a:ea typeface="Calibri"/>
                <a:cs typeface="Calibri"/>
                <a:sym typeface="Calibri"/>
              </a:endParaRPr>
            </a:p>
            <a:p>
              <a:pPr marL="0" marR="0" lvl="0" indent="0" algn="ctr" rtl="0">
                <a:spcBef>
                  <a:spcPts val="0"/>
                </a:spcBef>
                <a:spcAft>
                  <a:spcPts val="0"/>
                </a:spcAft>
                <a:buNone/>
              </a:pPr>
              <a:r>
                <a:rPr lang="en-US" sz="4900" b="0" i="0" u="none" strike="noStrike" cap="none">
                  <a:solidFill>
                    <a:srgbClr val="7F7F7F"/>
                  </a:solidFill>
                  <a:latin typeface="Calibri"/>
                  <a:ea typeface="Calibri"/>
                  <a:cs typeface="Calibri"/>
                  <a:sym typeface="Calibri"/>
                </a:rPr>
                <a:t>US and Canada:  1-800-790-4001</a:t>
              </a:r>
              <a:br>
                <a:rPr lang="en-US" sz="4900" b="0" i="0" u="none" strike="noStrike" cap="none">
                  <a:solidFill>
                    <a:srgbClr val="7F7F7F"/>
                  </a:solidFill>
                  <a:latin typeface="Calibri"/>
                  <a:ea typeface="Calibri"/>
                  <a:cs typeface="Calibri"/>
                  <a:sym typeface="Calibri"/>
                </a:rPr>
              </a:br>
              <a:r>
                <a:rPr lang="en-US" sz="4900" b="0" i="0" u="none" strike="noStrike" cap="none">
                  <a:solidFill>
                    <a:srgbClr val="7F7F7F"/>
                  </a:solidFill>
                  <a:latin typeface="Calibri"/>
                  <a:ea typeface="Calibri"/>
                  <a:cs typeface="Calibri"/>
                  <a:sym typeface="Calibri"/>
                </a:rPr>
                <a:t>Email: info@genigraphics.com</a:t>
              </a:r>
              <a:endParaRPr/>
            </a:p>
            <a:p>
              <a:pPr marL="0" marR="0" lvl="0" indent="0" algn="ctr" rtl="0">
                <a:spcBef>
                  <a:spcPts val="0"/>
                </a:spcBef>
                <a:spcAft>
                  <a:spcPts val="0"/>
                </a:spcAft>
                <a:buNone/>
              </a:pPr>
              <a:r>
                <a:rPr lang="en-US" sz="3600" b="0" i="0" u="none" strike="noStrike" cap="none">
                  <a:solidFill>
                    <a:srgbClr val="7F7F7F"/>
                  </a:solidFill>
                  <a:latin typeface="Calibri"/>
                  <a:ea typeface="Calibri"/>
                  <a:cs typeface="Calibri"/>
                  <a:sym typeface="Calibri"/>
                </a:rPr>
                <a:t/>
              </a:r>
              <a:br>
                <a:rPr lang="en-US" sz="3600" b="0" i="0" u="none" strike="noStrike" cap="none">
                  <a:solidFill>
                    <a:srgbClr val="7F7F7F"/>
                  </a:solidFill>
                  <a:latin typeface="Calibri"/>
                  <a:ea typeface="Calibri"/>
                  <a:cs typeface="Calibri"/>
                  <a:sym typeface="Calibri"/>
                </a:rPr>
              </a:br>
              <a:r>
                <a:rPr lang="en-US" sz="3600" b="0" i="0" u="none" strike="noStrike" cap="none">
                  <a:solidFill>
                    <a:srgbClr val="7F7F7F"/>
                  </a:solidFill>
                  <a:latin typeface="Calibri"/>
                  <a:ea typeface="Calibri"/>
                  <a:cs typeface="Calibri"/>
                  <a:sym typeface="Calibri"/>
                </a:rPr>
                <a:t>[This sidebar area does not print.]</a:t>
              </a:r>
              <a:endParaRPr/>
            </a:p>
          </p:txBody>
        </p:sp>
        <p:pic>
          <p:nvPicPr>
            <p:cNvPr id="18" name="Google Shape;18;p2"/>
            <p:cNvPicPr preferRelativeResize="0"/>
            <p:nvPr/>
          </p:nvPicPr>
          <p:blipFill rotWithShape="1">
            <a:blip r:embed="rId3">
              <a:alphaModFix/>
            </a:blip>
            <a:srcRect/>
            <a:stretch/>
          </p:blipFill>
          <p:spPr>
            <a:xfrm>
              <a:off x="34281341" y="9260274"/>
              <a:ext cx="11904515" cy="10246926"/>
            </a:xfrm>
            <a:prstGeom prst="rect">
              <a:avLst/>
            </a:prstGeom>
            <a:noFill/>
            <a:ln>
              <a:noFill/>
            </a:ln>
          </p:spPr>
        </p:pic>
      </p:grpSp>
      <p:pic>
        <p:nvPicPr>
          <p:cNvPr id="19" name="Google Shape;19;p2"/>
          <p:cNvPicPr preferRelativeResize="0"/>
          <p:nvPr/>
        </p:nvPicPr>
        <p:blipFill rotWithShape="1">
          <a:blip r:embed="rId4">
            <a:alphaModFix/>
          </a:blip>
          <a:srcRect/>
          <a:stretch/>
        </p:blipFill>
        <p:spPr>
          <a:xfrm>
            <a:off x="38404800" y="32613600"/>
            <a:ext cx="5297435" cy="18592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chart" Target="../charts/chart1.xml"/><Relationship Id="rId5" Type="http://schemas.openxmlformats.org/officeDocument/2006/relationships/hyperlink" Target="mailto:Rupinder.Hayer@ama-assn.org" TargetMode="External"/><Relationship Id="rId4" Type="http://schemas.openxmlformats.org/officeDocument/2006/relationships/notesSlide" Target="../notesSlides/notesSlide1.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Google Shape;25;p1"/>
          <p:cNvSpPr txBox="1"/>
          <p:nvPr/>
        </p:nvSpPr>
        <p:spPr>
          <a:xfrm>
            <a:off x="8229600" y="-457200"/>
            <a:ext cx="27432000" cy="2908371"/>
          </a:xfrm>
          <a:prstGeom prst="rect">
            <a:avLst/>
          </a:prstGeom>
          <a:noFill/>
          <a:ln>
            <a:noFill/>
          </a:ln>
        </p:spPr>
        <p:txBody>
          <a:bodyPr spcFirstLastPara="1" wrap="square" lIns="137125" tIns="342825" rIns="137125" bIns="342825" anchor="ctr" anchorCtr="0">
            <a:spAutoFit/>
          </a:bodyPr>
          <a:lstStyle/>
          <a:p>
            <a:pPr marL="0" marR="0" lvl="0" indent="0" algn="ctr" rtl="0">
              <a:spcBef>
                <a:spcPts val="0"/>
              </a:spcBef>
              <a:spcAft>
                <a:spcPts val="0"/>
              </a:spcAft>
              <a:buNone/>
            </a:pPr>
            <a:r>
              <a:rPr lang="en-US" sz="7200" b="1" i="0" u="none" strike="noStrike" cap="none" dirty="0">
                <a:solidFill>
                  <a:schemeClr val="lt1"/>
                </a:solidFill>
                <a:latin typeface="Calibri"/>
                <a:ea typeface="Calibri"/>
                <a:cs typeface="Calibri"/>
                <a:sym typeface="Calibri"/>
              </a:rPr>
              <a:t>Using the H&amp;P 360 to Identify Social Determinants of Health Integral to Chronic Disease Management</a:t>
            </a:r>
            <a:endParaRPr dirty="0"/>
          </a:p>
        </p:txBody>
      </p:sp>
      <p:sp>
        <p:nvSpPr>
          <p:cNvPr id="26" name="Google Shape;26;p1"/>
          <p:cNvSpPr txBox="1"/>
          <p:nvPr/>
        </p:nvSpPr>
        <p:spPr>
          <a:xfrm>
            <a:off x="4724400" y="2209800"/>
            <a:ext cx="32689799" cy="1714500"/>
          </a:xfrm>
          <a:prstGeom prst="rect">
            <a:avLst/>
          </a:prstGeom>
          <a:noFill/>
          <a:ln>
            <a:noFill/>
          </a:ln>
        </p:spPr>
        <p:txBody>
          <a:bodyPr spcFirstLastPara="1" wrap="square" lIns="137125" tIns="137125" rIns="137125" bIns="137125" anchor="ctr" anchorCtr="0">
            <a:noAutofit/>
          </a:bodyPr>
          <a:lstStyle/>
          <a:p>
            <a:pPr algn="ctr"/>
            <a:r>
              <a:rPr lang="en-US" sz="4000">
                <a:solidFill>
                  <a:schemeClr val="lt1"/>
                </a:solidFill>
                <a:latin typeface="Calibri"/>
                <a:ea typeface="Calibri"/>
                <a:cs typeface="Calibri"/>
                <a:sym typeface="Calibri"/>
              </a:rPr>
              <a:t>Rupi Hayer</a:t>
            </a:r>
            <a:r>
              <a:rPr lang="en-US" sz="4000" b="0" i="0" u="none" strike="noStrike" cap="none" dirty="0">
                <a:solidFill>
                  <a:schemeClr val="lt1"/>
                </a:solidFill>
                <a:latin typeface="Calibri"/>
                <a:ea typeface="Calibri"/>
                <a:cs typeface="Calibri"/>
                <a:sym typeface="Calibri"/>
              </a:rPr>
              <a:t>, MPH </a:t>
            </a:r>
            <a:r>
              <a:rPr lang="en-US" sz="4000" b="0" i="0" u="none" strike="noStrike" cap="none" baseline="30000" dirty="0">
                <a:solidFill>
                  <a:schemeClr val="lt1"/>
                </a:solidFill>
                <a:latin typeface="Calibri"/>
                <a:ea typeface="Calibri"/>
                <a:cs typeface="Calibri"/>
                <a:sym typeface="Calibri"/>
              </a:rPr>
              <a:t>1</a:t>
            </a:r>
            <a:r>
              <a:rPr lang="en-US" sz="4000" b="0" i="0" u="none" strike="noStrike" cap="none" dirty="0">
                <a:solidFill>
                  <a:schemeClr val="lt1"/>
                </a:solidFill>
                <a:latin typeface="Calibri"/>
                <a:ea typeface="Calibri"/>
                <a:cs typeface="Calibri"/>
                <a:sym typeface="Calibri"/>
              </a:rPr>
              <a:t>, Valerie Terry, PhD </a:t>
            </a:r>
            <a:r>
              <a:rPr lang="en-US" sz="4000" b="0" i="0" u="none" strike="noStrike" cap="none" baseline="30000" dirty="0">
                <a:solidFill>
                  <a:schemeClr val="lt1"/>
                </a:solidFill>
                <a:latin typeface="Calibri"/>
                <a:ea typeface="Calibri"/>
                <a:cs typeface="Calibri"/>
                <a:sym typeface="Calibri"/>
              </a:rPr>
              <a:t>1 </a:t>
            </a:r>
            <a:r>
              <a:rPr lang="en-US" sz="4000" b="0" i="0" u="none" strike="noStrike" cap="none" dirty="0">
                <a:solidFill>
                  <a:schemeClr val="lt1"/>
                </a:solidFill>
                <a:latin typeface="Calibri"/>
                <a:ea typeface="Calibri"/>
                <a:cs typeface="Calibri"/>
                <a:sym typeface="Calibri"/>
              </a:rPr>
              <a:t>, Ebony Whisenant MD</a:t>
            </a:r>
            <a:r>
              <a:rPr lang="en-US" sz="4000" b="0" i="0" u="none" strike="noStrike" cap="none" baseline="30000" dirty="0">
                <a:solidFill>
                  <a:schemeClr val="lt1"/>
                </a:solidFill>
                <a:latin typeface="Calibri"/>
                <a:ea typeface="Calibri"/>
                <a:cs typeface="Calibri"/>
                <a:sym typeface="Calibri"/>
              </a:rPr>
              <a:t>1,2</a:t>
            </a:r>
            <a:r>
              <a:rPr lang="en-US" sz="4000" baseline="30000">
                <a:solidFill>
                  <a:schemeClr val="lt1"/>
                </a:solidFill>
                <a:latin typeface="Calibri"/>
                <a:ea typeface="Calibri"/>
                <a:cs typeface="Calibri"/>
                <a:sym typeface="Calibri"/>
              </a:rPr>
              <a:t> </a:t>
            </a:r>
            <a:endParaRPr lang="en-US">
              <a:solidFill>
                <a:schemeClr val="lt1"/>
              </a:solidFill>
            </a:endParaRPr>
          </a:p>
          <a:p>
            <a:pPr marL="0" marR="0" lvl="0" indent="0" algn="ctr" rtl="0">
              <a:spcBef>
                <a:spcPts val="0"/>
              </a:spcBef>
              <a:spcAft>
                <a:spcPts val="0"/>
              </a:spcAft>
              <a:buNone/>
            </a:pPr>
            <a:r>
              <a:rPr lang="en-US" sz="3500" b="0" i="0" u="none" strike="noStrike" cap="none" dirty="0">
                <a:solidFill>
                  <a:schemeClr val="lt1"/>
                </a:solidFill>
                <a:latin typeface="Calibri"/>
                <a:ea typeface="Calibri"/>
                <a:cs typeface="Calibri"/>
                <a:sym typeface="Calibri"/>
              </a:rPr>
              <a:t>American Medical Association Accelerating Change in Medical Education Chronic Disease Prevention and Management Interest Group</a:t>
            </a:r>
            <a:endParaRPr dirty="0"/>
          </a:p>
          <a:p>
            <a:pPr marL="0" marR="0" lvl="0" indent="0" algn="ctr" rtl="0">
              <a:spcBef>
                <a:spcPts val="0"/>
              </a:spcBef>
              <a:spcAft>
                <a:spcPts val="0"/>
              </a:spcAft>
              <a:buNone/>
            </a:pPr>
            <a:r>
              <a:rPr lang="en-US" sz="3500" b="0" i="0" u="none" strike="noStrike" cap="none" dirty="0">
                <a:solidFill>
                  <a:schemeClr val="lt1"/>
                </a:solidFill>
                <a:latin typeface="Calibri"/>
                <a:ea typeface="Calibri"/>
                <a:cs typeface="Calibri"/>
                <a:sym typeface="Calibri"/>
              </a:rPr>
              <a:t>American Medical Association </a:t>
            </a:r>
            <a:r>
              <a:rPr lang="en-US" sz="3500" b="0" i="0" u="none" strike="noStrike" cap="none" baseline="30000" dirty="0">
                <a:solidFill>
                  <a:schemeClr val="lt1"/>
                </a:solidFill>
                <a:latin typeface="Calibri"/>
                <a:ea typeface="Calibri"/>
                <a:cs typeface="Calibri"/>
                <a:sym typeface="Calibri"/>
              </a:rPr>
              <a:t>1</a:t>
            </a:r>
            <a:r>
              <a:rPr lang="en-US" sz="3500" b="0" i="0" u="none" strike="noStrike" cap="none" dirty="0">
                <a:solidFill>
                  <a:schemeClr val="lt1"/>
                </a:solidFill>
                <a:latin typeface="Calibri"/>
                <a:ea typeface="Calibri"/>
                <a:cs typeface="Calibri"/>
                <a:sym typeface="Calibri"/>
              </a:rPr>
              <a:t>, AT Still University School of Osteopathi</a:t>
            </a:r>
            <a:r>
              <a:rPr lang="en-US" sz="3500" dirty="0">
                <a:solidFill>
                  <a:schemeClr val="lt1"/>
                </a:solidFill>
                <a:latin typeface="Calibri"/>
                <a:ea typeface="Calibri"/>
                <a:cs typeface="Calibri"/>
                <a:sym typeface="Calibri"/>
              </a:rPr>
              <a:t>c Medicine in Arizona</a:t>
            </a:r>
            <a:r>
              <a:rPr lang="en-US" sz="3500" b="0" i="0" u="none" strike="noStrike" cap="none" dirty="0">
                <a:solidFill>
                  <a:schemeClr val="lt1"/>
                </a:solidFill>
                <a:latin typeface="Calibri"/>
                <a:ea typeface="Calibri"/>
                <a:cs typeface="Calibri"/>
                <a:sym typeface="Calibri"/>
              </a:rPr>
              <a:t> </a:t>
            </a:r>
            <a:r>
              <a:rPr lang="en-US" sz="3500" b="0" i="0" u="none" strike="noStrike" cap="none" baseline="30000" dirty="0">
                <a:solidFill>
                  <a:schemeClr val="lt1"/>
                </a:solidFill>
                <a:latin typeface="Calibri"/>
                <a:ea typeface="Calibri"/>
                <a:cs typeface="Calibri"/>
                <a:sym typeface="Calibri"/>
              </a:rPr>
              <a:t>2</a:t>
            </a:r>
            <a:r>
              <a:rPr lang="en-US" sz="3500" b="0" i="0" u="none" strike="noStrike" cap="none" dirty="0">
                <a:solidFill>
                  <a:schemeClr val="lt1"/>
                </a:solidFill>
                <a:latin typeface="Calibri"/>
                <a:ea typeface="Calibri"/>
                <a:cs typeface="Calibri"/>
                <a:sym typeface="Calibri"/>
              </a:rPr>
              <a:t> </a:t>
            </a:r>
            <a:endParaRPr dirty="0"/>
          </a:p>
        </p:txBody>
      </p:sp>
      <p:sp>
        <p:nvSpPr>
          <p:cNvPr id="27" name="Google Shape;27;p1"/>
          <p:cNvSpPr txBox="1"/>
          <p:nvPr/>
        </p:nvSpPr>
        <p:spPr>
          <a:xfrm>
            <a:off x="1447801" y="29809438"/>
            <a:ext cx="6522719" cy="2531450"/>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3200" b="0" i="0" u="none" strike="noStrike" cap="none">
                <a:solidFill>
                  <a:schemeClr val="dk1"/>
                </a:solidFill>
                <a:latin typeface="Calibri"/>
                <a:ea typeface="Calibri"/>
                <a:cs typeface="Calibri"/>
                <a:sym typeface="Calibri"/>
              </a:rPr>
              <a:t>Rupi Hayer, MPH</a:t>
            </a:r>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Senior Program Manager</a:t>
            </a:r>
            <a:endParaRPr/>
          </a:p>
          <a:p>
            <a:pPr marL="0" marR="0" lvl="0" indent="0" algn="l" rtl="0">
              <a:spcBef>
                <a:spcPts val="0"/>
              </a:spcBef>
              <a:spcAft>
                <a:spcPts val="0"/>
              </a:spcAft>
              <a:buNone/>
            </a:pPr>
            <a:r>
              <a:rPr lang="en-US" sz="3200">
                <a:solidFill>
                  <a:schemeClr val="dk1"/>
                </a:solidFill>
                <a:latin typeface="Calibri"/>
                <a:ea typeface="Calibri"/>
                <a:cs typeface="Calibri"/>
                <a:sym typeface="Calibri"/>
              </a:rPr>
              <a:t>American Medical Association </a:t>
            </a:r>
            <a:endParaRPr/>
          </a:p>
          <a:p>
            <a:pPr marL="0" marR="0" lvl="0" indent="0" algn="l" rtl="0">
              <a:spcBef>
                <a:spcPts val="0"/>
              </a:spcBef>
              <a:spcAft>
                <a:spcPts val="0"/>
              </a:spcAft>
              <a:buNone/>
            </a:pPr>
            <a:r>
              <a:rPr lang="en-US" sz="32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Rupinder.Hayer@ama-assn.org</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endParaRPr sz="3200">
              <a:solidFill>
                <a:schemeClr val="dk1"/>
              </a:solidFill>
              <a:latin typeface="Calibri"/>
              <a:ea typeface="Calibri"/>
              <a:cs typeface="Calibri"/>
              <a:sym typeface="Calibri"/>
            </a:endParaRPr>
          </a:p>
        </p:txBody>
      </p:sp>
      <p:sp>
        <p:nvSpPr>
          <p:cNvPr id="28" name="Google Shape;28;p1"/>
          <p:cNvSpPr txBox="1"/>
          <p:nvPr/>
        </p:nvSpPr>
        <p:spPr>
          <a:xfrm>
            <a:off x="1447800" y="28917903"/>
            <a:ext cx="1937494" cy="746346"/>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Contact</a:t>
            </a:r>
            <a:endParaRPr dirty="0"/>
          </a:p>
        </p:txBody>
      </p:sp>
      <p:sp>
        <p:nvSpPr>
          <p:cNvPr id="29" name="Google Shape;29;p1"/>
          <p:cNvSpPr txBox="1"/>
          <p:nvPr/>
        </p:nvSpPr>
        <p:spPr>
          <a:xfrm>
            <a:off x="7970520" y="29565600"/>
            <a:ext cx="35387280" cy="2108245"/>
          </a:xfrm>
          <a:prstGeom prst="rect">
            <a:avLst/>
          </a:prstGeom>
          <a:noFill/>
          <a:ln>
            <a:noFill/>
          </a:ln>
        </p:spPr>
        <p:txBody>
          <a:bodyPr spcFirstLastPara="1" wrap="square" lIns="68550" tIns="68550" rIns="68550" bIns="68550" anchor="t" anchorCtr="0">
            <a:spAutoFit/>
          </a:bodyPr>
          <a:lstStyle/>
          <a:p>
            <a:pPr marL="342842" marR="0" lvl="0" indent="-342842" algn="l" rtl="0">
              <a:spcBef>
                <a:spcPts val="0"/>
              </a:spcBef>
              <a:spcAft>
                <a:spcPts val="0"/>
              </a:spcAft>
              <a:buClr>
                <a:schemeClr val="dk1"/>
              </a:buClr>
              <a:buSzPts val="3200"/>
              <a:buFont typeface="Calibri"/>
              <a:buAutoNum type="arabicPeriod"/>
            </a:pPr>
            <a:r>
              <a:rPr lang="en-US" sz="3200" dirty="0">
                <a:solidFill>
                  <a:schemeClr val="dk1"/>
                </a:solidFill>
                <a:latin typeface="Calibri"/>
                <a:ea typeface="Calibri"/>
                <a:cs typeface="Calibri"/>
                <a:sym typeface="Calibri"/>
              </a:rPr>
              <a:t>Williams BC, Ward DA, Johnson EL, Ross PT. Using a six-domain framework to include biopsychosocial information in the standard history. Teach Learn Med 2018. Sept 14:1-12.</a:t>
            </a:r>
            <a:endParaRPr dirty="0"/>
          </a:p>
          <a:p>
            <a:pPr marL="342842" marR="0" lvl="0" indent="-342842" algn="l" rtl="0">
              <a:spcBef>
                <a:spcPts val="0"/>
              </a:spcBef>
              <a:spcAft>
                <a:spcPts val="0"/>
              </a:spcAft>
              <a:buClr>
                <a:srgbClr val="000000"/>
              </a:buClr>
              <a:buSzPts val="3200"/>
              <a:buFont typeface="Calibri"/>
              <a:buAutoNum type="arabicPeriod"/>
            </a:pPr>
            <a:r>
              <a:rPr lang="en-US" sz="3200" b="0" i="0" dirty="0">
                <a:solidFill>
                  <a:srgbClr val="000000"/>
                </a:solidFill>
                <a:latin typeface="Fira Sans"/>
                <a:ea typeface="Fira Sans"/>
                <a:cs typeface="Fira Sans"/>
                <a:sym typeface="Fira Sans"/>
              </a:rPr>
              <a:t>Kirley, Kate MD, MS; Hayer, Rupinder MPH; Khan, Tamkeen PhD; Johnson, Eric MD; Sanchez, Erin Stephany MD; Kosowicz, Lynn MD; Terry, Valerie PhD; Henderson, David MD; Krebsbach, Cory; Park, Yoon Soo PhD; Dekhtyar, Michael MEd; Williams, Brent C. MD, MPH Expanding the Traditional History and Physical Examination to Address Chronic Diseases and Social Needs: A Multisite Randomized Control Trial of 4 Medical Schools, Academic Medicine: November 2020 - Volume 95 - Issue 11S - p S44-S50 </a:t>
            </a:r>
            <a:r>
              <a:rPr lang="en-US" sz="3200" b="0" i="0" dirty="0" err="1">
                <a:solidFill>
                  <a:srgbClr val="000000"/>
                </a:solidFill>
                <a:latin typeface="Fira Sans"/>
                <a:ea typeface="Fira Sans"/>
                <a:cs typeface="Fira Sans"/>
                <a:sym typeface="Fira Sans"/>
              </a:rPr>
              <a:t>doi</a:t>
            </a:r>
            <a:r>
              <a:rPr lang="en-US" sz="3200" b="0" i="0" dirty="0">
                <a:solidFill>
                  <a:srgbClr val="000000"/>
                </a:solidFill>
                <a:latin typeface="Fira Sans"/>
                <a:ea typeface="Fira Sans"/>
                <a:cs typeface="Fira Sans"/>
                <a:sym typeface="Fira Sans"/>
              </a:rPr>
              <a:t>: 10.1097/ACM.0000000000003640</a:t>
            </a:r>
            <a:r>
              <a:rPr lang="en-US" sz="3200" dirty="0">
                <a:solidFill>
                  <a:schemeClr val="dk1"/>
                </a:solidFill>
                <a:latin typeface="Calibri"/>
                <a:ea typeface="Calibri"/>
                <a:cs typeface="Calibri"/>
                <a:sym typeface="Calibri"/>
              </a:rPr>
              <a:t> </a:t>
            </a:r>
            <a:endParaRPr dirty="0"/>
          </a:p>
        </p:txBody>
      </p:sp>
      <p:sp>
        <p:nvSpPr>
          <p:cNvPr id="30" name="Google Shape;30;p1"/>
          <p:cNvSpPr txBox="1"/>
          <p:nvPr/>
        </p:nvSpPr>
        <p:spPr>
          <a:xfrm>
            <a:off x="7970520" y="28917903"/>
            <a:ext cx="3435664" cy="746346"/>
          </a:xfrm>
          <a:prstGeom prst="rect">
            <a:avLst/>
          </a:prstGeom>
          <a:noFill/>
          <a:ln>
            <a:noFill/>
          </a:ln>
        </p:spPr>
        <p:txBody>
          <a:bodyPr spcFirstLastPara="1" wrap="square" lIns="68550" tIns="34275" rIns="68550" bIns="34275" anchor="t" anchorCtr="0">
            <a:spAutoFit/>
          </a:bodyPr>
          <a:lstStyle/>
          <a:p>
            <a:pPr marL="0" marR="0" lvl="0" indent="0" algn="l" rtl="0">
              <a:spcBef>
                <a:spcPts val="0"/>
              </a:spcBef>
              <a:spcAft>
                <a:spcPts val="0"/>
              </a:spcAft>
              <a:buNone/>
            </a:pPr>
            <a:r>
              <a:rPr lang="en-US" sz="4400" b="1" dirty="0">
                <a:solidFill>
                  <a:schemeClr val="dk1"/>
                </a:solidFill>
                <a:latin typeface="Calibri"/>
                <a:ea typeface="Calibri"/>
                <a:cs typeface="Calibri"/>
                <a:sym typeface="Calibri"/>
              </a:rPr>
              <a:t>References</a:t>
            </a:r>
            <a:endParaRPr dirty="0"/>
          </a:p>
        </p:txBody>
      </p:sp>
      <p:sp>
        <p:nvSpPr>
          <p:cNvPr id="31" name="Google Shape;31;p1"/>
          <p:cNvSpPr/>
          <p:nvPr/>
        </p:nvSpPr>
        <p:spPr>
          <a:xfrm>
            <a:off x="1463040" y="4343400"/>
            <a:ext cx="13167360" cy="731520"/>
          </a:xfrm>
          <a:prstGeom prst="rect">
            <a:avLst/>
          </a:prstGeom>
          <a:solidFill>
            <a:srgbClr val="2F5496"/>
          </a:solidFill>
          <a:ln w="12700" cap="flat" cmpd="sng">
            <a:solidFill>
              <a:srgbClr val="2F5496"/>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Introduction</a:t>
            </a:r>
            <a:endParaRPr/>
          </a:p>
        </p:txBody>
      </p:sp>
      <p:sp>
        <p:nvSpPr>
          <p:cNvPr id="32" name="Google Shape;32;p1"/>
          <p:cNvSpPr/>
          <p:nvPr/>
        </p:nvSpPr>
        <p:spPr>
          <a:xfrm>
            <a:off x="29260800" y="4343400"/>
            <a:ext cx="13167360" cy="731520"/>
          </a:xfrm>
          <a:prstGeom prst="rect">
            <a:avLst/>
          </a:prstGeom>
          <a:solidFill>
            <a:srgbClr val="2F5496"/>
          </a:solidFill>
          <a:ln w="12700" cap="flat" cmpd="sng">
            <a:solidFill>
              <a:srgbClr val="2F5496"/>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Current Use in Clinical Settings </a:t>
            </a:r>
            <a:endParaRPr/>
          </a:p>
        </p:txBody>
      </p:sp>
      <p:sp>
        <p:nvSpPr>
          <p:cNvPr id="33" name="Google Shape;33;p1"/>
          <p:cNvSpPr txBox="1"/>
          <p:nvPr/>
        </p:nvSpPr>
        <p:spPr>
          <a:xfrm>
            <a:off x="30525033" y="22303476"/>
            <a:ext cx="10472357" cy="5348381"/>
          </a:xfrm>
          <a:prstGeom prst="rect">
            <a:avLst/>
          </a:prstGeom>
          <a:solidFill>
            <a:schemeClr val="lt1"/>
          </a:solidFill>
          <a:ln w="12700" cap="flat" cmpd="sng">
            <a:noFill/>
            <a:prstDash val="solid"/>
            <a:round/>
            <a:headEnd type="none" w="sm" len="sm"/>
            <a:tailEnd type="none" w="sm" len="sm"/>
          </a:ln>
        </p:spPr>
        <p:txBody>
          <a:bodyPr spcFirstLastPara="1" wrap="square" lIns="137125" tIns="137125" rIns="137125" bIns="137125" anchor="t" anchorCtr="0">
            <a:spAutoFit/>
          </a:bodyPr>
          <a:lstStyle/>
          <a:p>
            <a:pPr marL="342900" marR="0" lvl="0" indent="-342900" algn="ctr">
              <a:lnSpc>
                <a:spcPct val="107000"/>
              </a:lnSpc>
              <a:spcBef>
                <a:spcPts val="0"/>
              </a:spcBef>
              <a:spcAft>
                <a:spcPts val="0"/>
              </a:spcAft>
              <a:buFont typeface="+mj-lt"/>
              <a:buAutoNum type="arabicPeriod"/>
            </a:pP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sz="4400" b="1" dirty="0">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sz="4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4400" b="1" dirty="0">
                <a:latin typeface="Calibri"/>
                <a:ea typeface="Calibri" panose="020F0502020204030204" pitchFamily="34" charset="0"/>
                <a:cs typeface="Times New Roman"/>
              </a:rPr>
              <a:t>	Stay informed and learn more about the H&amp;P 360. Scan the above QR code</a:t>
            </a:r>
          </a:p>
          <a:p>
            <a:pPr algn="ctr">
              <a:lnSpc>
                <a:spcPct val="107000"/>
              </a:lnSpc>
            </a:pPr>
            <a:r>
              <a:rPr lang="en-US" sz="4400" b="1" dirty="0">
                <a:latin typeface="Calibri"/>
                <a:ea typeface="Calibri" panose="020F0502020204030204" pitchFamily="34" charset="0"/>
                <a:cs typeface="Times New Roman"/>
              </a:rPr>
              <a:t> using your phone to provide us with your contact information.</a:t>
            </a:r>
            <a:endParaRPr lang="en-US"/>
          </a:p>
        </p:txBody>
      </p:sp>
      <p:sp>
        <p:nvSpPr>
          <p:cNvPr id="34" name="Google Shape;34;p1"/>
          <p:cNvSpPr/>
          <p:nvPr/>
        </p:nvSpPr>
        <p:spPr>
          <a:xfrm>
            <a:off x="29077919" y="16255647"/>
            <a:ext cx="13167360" cy="731520"/>
          </a:xfrm>
          <a:prstGeom prst="rect">
            <a:avLst/>
          </a:prstGeom>
          <a:solidFill>
            <a:srgbClr val="2F5496"/>
          </a:solidFill>
          <a:ln w="12700" cap="flat" cmpd="sng">
            <a:solidFill>
              <a:srgbClr val="2F5496"/>
            </a:solidFill>
            <a:prstDash val="solid"/>
            <a:miter lim="800000"/>
            <a:headEnd type="none" w="sm" len="sm"/>
            <a:tailEnd type="none" w="sm" len="sm"/>
          </a:ln>
        </p:spPr>
        <p:txBody>
          <a:bodyPr spcFirstLastPara="1" wrap="square" lIns="68550" tIns="34275" rIns="68550" bIns="34275" anchor="ctr" anchorCtr="0">
            <a:noAutofit/>
          </a:bodyPr>
          <a:lstStyle/>
          <a:p>
            <a:pPr algn="ctr"/>
            <a:r>
              <a:rPr lang="en-US" sz="4400" b="1" dirty="0">
                <a:solidFill>
                  <a:schemeClr val="lt1"/>
                </a:solidFill>
                <a:latin typeface="Calibri"/>
                <a:cs typeface="Calibri"/>
              </a:rPr>
              <a:t>Contact us for more details</a:t>
            </a:r>
          </a:p>
        </p:txBody>
      </p:sp>
      <p:sp>
        <p:nvSpPr>
          <p:cNvPr id="35" name="Google Shape;35;p1"/>
          <p:cNvSpPr txBox="1"/>
          <p:nvPr/>
        </p:nvSpPr>
        <p:spPr>
          <a:xfrm>
            <a:off x="1463040" y="5029200"/>
            <a:ext cx="13167300" cy="12464880"/>
          </a:xfrm>
          <a:prstGeom prst="rect">
            <a:avLst/>
          </a:prstGeom>
          <a:solidFill>
            <a:schemeClr val="lt1"/>
          </a:solidFill>
          <a:ln w="12700" cap="flat" cmpd="sng">
            <a:solidFill>
              <a:schemeClr val="lt1"/>
            </a:solidFill>
            <a:prstDash val="solid"/>
            <a:round/>
            <a:headEnd type="none" w="sm" len="sm"/>
            <a:tailEnd type="none" w="sm" len="sm"/>
          </a:ln>
        </p:spPr>
        <p:txBody>
          <a:bodyPr spcFirstLastPara="1" wrap="square" lIns="137125" tIns="137125" rIns="137125" bIns="137125" anchor="t" anchorCtr="0">
            <a:spAutoFit/>
          </a:bodyPr>
          <a:lstStyle/>
          <a:p>
            <a:pPr marL="457200" marR="0" lvl="0" indent="-457200" algn="l" rtl="0">
              <a:spcBef>
                <a:spcPts val="0"/>
              </a:spcBef>
              <a:spcAft>
                <a:spcPts val="0"/>
              </a:spcAft>
              <a:buClr>
                <a:schemeClr val="dk1"/>
              </a:buClr>
              <a:buSzPts val="3500"/>
              <a:buFont typeface="Arial"/>
              <a:buChar char="•"/>
            </a:pPr>
            <a:r>
              <a:rPr lang="en-US" sz="3600" b="0" u="none" dirty="0">
                <a:solidFill>
                  <a:schemeClr val="dk1"/>
                </a:solidFill>
                <a:latin typeface="Calibri"/>
                <a:ea typeface="Calibri"/>
                <a:cs typeface="Calibri"/>
                <a:sym typeface="Calibri"/>
              </a:rPr>
              <a:t>The structure of the History &amp; Physical (H&amp;P) was developed generations ago.</a:t>
            </a:r>
            <a:endParaRPr lang="en-US" sz="3600" dirty="0">
              <a:solidFill>
                <a:schemeClr val="dk1"/>
              </a:solidFill>
            </a:endParaRPr>
          </a:p>
          <a:p>
            <a:pPr marL="0" marR="0" lvl="0" indent="0" algn="l" rtl="0">
              <a:spcBef>
                <a:spcPts val="0"/>
              </a:spcBef>
              <a:spcAft>
                <a:spcPts val="0"/>
              </a:spcAft>
              <a:buNone/>
            </a:pPr>
            <a:endParaRPr sz="3600" b="0" u="none" dirty="0">
              <a:solidFill>
                <a:schemeClr val="dk1"/>
              </a:solidFill>
              <a:latin typeface="Calibri"/>
              <a:ea typeface="Calibri"/>
              <a:cs typeface="Calibri"/>
            </a:endParaRPr>
          </a:p>
          <a:p>
            <a:pPr marL="457200" indent="-457200">
              <a:buClr>
                <a:schemeClr val="dk1"/>
              </a:buClr>
              <a:buSzPts val="3500"/>
              <a:buFont typeface="Arial"/>
              <a:buChar char="•"/>
            </a:pPr>
            <a:r>
              <a:rPr lang="en-US" sz="3600" b="0" u="none" dirty="0">
                <a:solidFill>
                  <a:schemeClr val="dk1"/>
                </a:solidFill>
                <a:latin typeface="Calibri"/>
                <a:ea typeface="Calibri"/>
                <a:cs typeface="Calibri"/>
                <a:sym typeface="Calibri"/>
              </a:rPr>
              <a:t>In the 21st century, health is critically influenced by the interaction of biomedical conditions and </a:t>
            </a:r>
            <a:r>
              <a:rPr lang="en-US" sz="3600" dirty="0">
                <a:solidFill>
                  <a:schemeClr val="dk1"/>
                </a:solidFill>
                <a:latin typeface="Calibri"/>
                <a:ea typeface="Calibri"/>
                <a:cs typeface="Calibri"/>
                <a:sym typeface="Calibri"/>
              </a:rPr>
              <a:t>non-biomedical</a:t>
            </a:r>
            <a:r>
              <a:rPr lang="en-US" sz="3600" b="0" u="none" dirty="0">
                <a:solidFill>
                  <a:schemeClr val="dk1"/>
                </a:solidFill>
                <a:latin typeface="Calibri"/>
                <a:ea typeface="Calibri"/>
                <a:cs typeface="Calibri"/>
                <a:sym typeface="Calibri"/>
              </a:rPr>
              <a:t> factors.</a:t>
            </a:r>
            <a:r>
              <a:rPr lang="en-US" sz="3600" b="0" u="none" baseline="30000" dirty="0">
                <a:solidFill>
                  <a:schemeClr val="dk1"/>
                </a:solidFill>
                <a:latin typeface="Calibri"/>
                <a:ea typeface="Calibri"/>
                <a:cs typeface="Calibri"/>
                <a:sym typeface="Calibri"/>
              </a:rPr>
              <a:t>1</a:t>
            </a:r>
            <a:r>
              <a:rPr lang="en-US" sz="3600" baseline="30000" dirty="0">
                <a:solidFill>
                  <a:schemeClr val="dk1"/>
                </a:solidFill>
                <a:latin typeface="Calibri"/>
                <a:ea typeface="Calibri"/>
                <a:cs typeface="Calibri"/>
                <a:sym typeface="Calibri"/>
              </a:rPr>
              <a:t> </a:t>
            </a:r>
            <a:endParaRPr lang="en-US" sz="3600" dirty="0">
              <a:solidFill>
                <a:schemeClr val="dk1"/>
              </a:solidFill>
              <a:ea typeface="Calibri"/>
              <a:sym typeface="Calibri"/>
            </a:endParaRPr>
          </a:p>
          <a:p>
            <a:pPr marL="457200" indent="-234950">
              <a:buClr>
                <a:schemeClr val="dk1"/>
              </a:buClr>
              <a:buSzPts val="3500"/>
            </a:pPr>
            <a:endParaRPr lang="en-US" sz="3600" dirty="0">
              <a:solidFill>
                <a:schemeClr val="dk1"/>
              </a:solidFill>
              <a:latin typeface="Calibri"/>
              <a:ea typeface="Calibri"/>
              <a:cs typeface="Calibri"/>
            </a:endParaRPr>
          </a:p>
          <a:p>
            <a:pPr marL="457200" marR="0" lvl="0" indent="-457200" algn="l" rtl="0">
              <a:spcBef>
                <a:spcPts val="0"/>
              </a:spcBef>
              <a:spcAft>
                <a:spcPts val="0"/>
              </a:spcAft>
              <a:buClr>
                <a:schemeClr val="dk1"/>
              </a:buClr>
              <a:buSzPts val="3500"/>
              <a:buFont typeface="Arial"/>
              <a:buChar char="•"/>
            </a:pPr>
            <a:r>
              <a:rPr lang="en-US" sz="3600" b="0" u="none" dirty="0">
                <a:solidFill>
                  <a:schemeClr val="dk1"/>
                </a:solidFill>
                <a:latin typeface="Calibri"/>
                <a:ea typeface="Calibri"/>
                <a:cs typeface="Calibri"/>
                <a:sym typeface="Calibri"/>
              </a:rPr>
              <a:t>Biopsychosocial data crucial to effective chronic disease prevention and management are not routinely collected in the traditional H&amp;P.</a:t>
            </a:r>
            <a:endParaRPr sz="3600" dirty="0">
              <a:solidFill>
                <a:schemeClr val="dk1"/>
              </a:solidFill>
            </a:endParaRPr>
          </a:p>
          <a:p>
            <a:pPr marL="457200" marR="0" lvl="0" indent="-234950" algn="l" rtl="0">
              <a:spcBef>
                <a:spcPts val="0"/>
              </a:spcBef>
              <a:spcAft>
                <a:spcPts val="0"/>
              </a:spcAft>
              <a:buClr>
                <a:schemeClr val="dk1"/>
              </a:buClr>
              <a:buSzPts val="3500"/>
              <a:buFont typeface="Arial"/>
              <a:buNone/>
            </a:pPr>
            <a:endParaRPr sz="3600" b="0" u="none" dirty="0">
              <a:solidFill>
                <a:schemeClr val="dk1"/>
              </a:solidFill>
              <a:latin typeface="Calibri"/>
              <a:ea typeface="Calibri"/>
              <a:cs typeface="Calibri"/>
            </a:endParaRPr>
          </a:p>
          <a:p>
            <a:pPr marL="457200" marR="0" lvl="0" indent="-457200" algn="l" rtl="0">
              <a:spcBef>
                <a:spcPts val="0"/>
              </a:spcBef>
              <a:spcAft>
                <a:spcPts val="0"/>
              </a:spcAft>
              <a:buClr>
                <a:schemeClr val="dk1"/>
              </a:buClr>
              <a:buSzPts val="3500"/>
              <a:buFont typeface="Arial"/>
              <a:buChar char="•"/>
            </a:pPr>
            <a:r>
              <a:rPr lang="en-US" sz="3600" b="0" u="none" dirty="0">
                <a:solidFill>
                  <a:schemeClr val="dk1"/>
                </a:solidFill>
                <a:latin typeface="Calibri"/>
                <a:ea typeface="Calibri"/>
                <a:cs typeface="Calibri"/>
                <a:sym typeface="Calibri"/>
              </a:rPr>
              <a:t>To address this gap, the American Medical Association’s Chronic Disease Prevention and Management (CDPM) interest group:</a:t>
            </a:r>
            <a:endParaRPr sz="3600" dirty="0">
              <a:solidFill>
                <a:schemeClr val="dk1"/>
              </a:solidFill>
            </a:endParaRPr>
          </a:p>
          <a:p>
            <a:pPr marL="1200150" marR="0" lvl="1" indent="-457200" algn="l" rtl="0">
              <a:spcBef>
                <a:spcPts val="0"/>
              </a:spcBef>
              <a:spcAft>
                <a:spcPts val="0"/>
              </a:spcAft>
              <a:buClr>
                <a:schemeClr val="dk1"/>
              </a:buClr>
              <a:buSzPts val="3500"/>
              <a:buFont typeface="Arial"/>
              <a:buChar char="•"/>
            </a:pPr>
            <a:r>
              <a:rPr lang="en-US" sz="3600" b="0" i="0" u="none" strike="noStrike" cap="none" dirty="0">
                <a:solidFill>
                  <a:schemeClr val="dk1"/>
                </a:solidFill>
                <a:latin typeface="Calibri"/>
                <a:ea typeface="Calibri"/>
                <a:cs typeface="Calibri"/>
                <a:sym typeface="Calibri"/>
              </a:rPr>
              <a:t>Developed the H&amp;P 360 tool;</a:t>
            </a:r>
            <a:endParaRPr sz="3600" dirty="0">
              <a:solidFill>
                <a:schemeClr val="dk1"/>
              </a:solidFill>
            </a:endParaRPr>
          </a:p>
          <a:p>
            <a:pPr marL="1200150" marR="0" lvl="1" indent="-457200" algn="l" rtl="0">
              <a:spcBef>
                <a:spcPts val="0"/>
              </a:spcBef>
              <a:spcAft>
                <a:spcPts val="0"/>
              </a:spcAft>
              <a:buClr>
                <a:schemeClr val="dk1"/>
              </a:buClr>
              <a:buSzPts val="3500"/>
              <a:buFont typeface="Arial"/>
              <a:buChar char="•"/>
            </a:pPr>
            <a:r>
              <a:rPr lang="en-US" sz="3600" b="0" i="0" u="none" strike="noStrike" cap="none" dirty="0">
                <a:solidFill>
                  <a:schemeClr val="dk1"/>
                </a:solidFill>
                <a:latin typeface="Calibri"/>
                <a:ea typeface="Calibri"/>
                <a:cs typeface="Calibri"/>
                <a:sym typeface="Calibri"/>
              </a:rPr>
              <a:t>Tested it in a multi-site study; and,</a:t>
            </a:r>
            <a:endParaRPr sz="3600" dirty="0">
              <a:solidFill>
                <a:schemeClr val="dk1"/>
              </a:solidFill>
            </a:endParaRPr>
          </a:p>
          <a:p>
            <a:pPr marL="1200150" marR="0" lvl="1" indent="-457200" algn="l" rtl="0">
              <a:spcBef>
                <a:spcPts val="0"/>
              </a:spcBef>
              <a:spcAft>
                <a:spcPts val="0"/>
              </a:spcAft>
              <a:buClr>
                <a:schemeClr val="dk1"/>
              </a:buClr>
              <a:buSzPts val="3500"/>
              <a:buFont typeface="Arial"/>
              <a:buChar char="•"/>
            </a:pPr>
            <a:r>
              <a:rPr lang="en-US" sz="3600" b="0" i="0" u="none" strike="noStrike" cap="none" dirty="0">
                <a:solidFill>
                  <a:schemeClr val="dk1"/>
                </a:solidFill>
                <a:latin typeface="Calibri"/>
                <a:ea typeface="Calibri"/>
                <a:cs typeface="Calibri"/>
                <a:sym typeface="Calibri"/>
              </a:rPr>
              <a:t>Is currently testing it in clinical settings within UME.</a:t>
            </a:r>
            <a:endParaRPr sz="3600" dirty="0">
              <a:solidFill>
                <a:schemeClr val="dk1"/>
              </a:solidFill>
            </a:endParaRPr>
          </a:p>
          <a:p>
            <a:pPr marL="0" marR="0" lvl="0" indent="0" algn="l" rtl="0">
              <a:spcBef>
                <a:spcPts val="0"/>
              </a:spcBef>
              <a:spcAft>
                <a:spcPts val="0"/>
              </a:spcAft>
              <a:buNone/>
            </a:pPr>
            <a:endParaRPr sz="3600" b="0" u="none" dirty="0">
              <a:solidFill>
                <a:schemeClr val="dk1"/>
              </a:solidFill>
              <a:latin typeface="Calibri"/>
              <a:ea typeface="Calibri"/>
              <a:cs typeface="Calibri"/>
            </a:endParaRPr>
          </a:p>
          <a:p>
            <a:pPr marL="457200" indent="-457200">
              <a:buClr>
                <a:schemeClr val="dk1"/>
              </a:buClr>
              <a:buSzPts val="3500"/>
              <a:buFont typeface="Noto Sans Symbols"/>
              <a:buChar char="▪"/>
            </a:pPr>
            <a:r>
              <a:rPr lang="en-US" sz="3600" b="0" u="none" dirty="0">
                <a:solidFill>
                  <a:schemeClr val="dk1"/>
                </a:solidFill>
                <a:latin typeface="Calibri"/>
                <a:ea typeface="Calibri"/>
                <a:cs typeface="Calibri"/>
                <a:sym typeface="Calibri"/>
              </a:rPr>
              <a:t>The H&amp;P 360 promotes the exploration of patient goals and values and encourages the use of social resources and interprofessional care in the management plan.</a:t>
            </a:r>
            <a:r>
              <a:rPr lang="en-US" sz="3600" dirty="0">
                <a:solidFill>
                  <a:schemeClr val="dk1"/>
                </a:solidFill>
                <a:latin typeface="Calibri"/>
                <a:ea typeface="Calibri"/>
                <a:cs typeface="Calibri"/>
                <a:sym typeface="Calibri"/>
              </a:rPr>
              <a:t> </a:t>
            </a:r>
            <a:endParaRPr sz="3600" dirty="0"/>
          </a:p>
          <a:p>
            <a:pPr marL="742950" marR="0" lvl="1" indent="0" algn="l" rtl="0">
              <a:spcBef>
                <a:spcPts val="0"/>
              </a:spcBef>
              <a:spcAft>
                <a:spcPts val="0"/>
              </a:spcAft>
              <a:buNone/>
            </a:pPr>
            <a:endParaRPr sz="3600" b="1" i="0" u="none" strike="noStrike" cap="none" dirty="0">
              <a:solidFill>
                <a:schemeClr val="dk1"/>
              </a:solidFill>
              <a:latin typeface="Calibri"/>
              <a:ea typeface="Calibri"/>
              <a:cs typeface="Calibri"/>
            </a:endParaRPr>
          </a:p>
          <a:p>
            <a:r>
              <a:rPr lang="en-US" sz="3600" b="1" u="none" dirty="0">
                <a:solidFill>
                  <a:schemeClr val="dk1"/>
                </a:solidFill>
                <a:latin typeface="Calibri"/>
                <a:ea typeface="Calibri"/>
                <a:cs typeface="Calibri"/>
                <a:sym typeface="Calibri"/>
              </a:rPr>
              <a:t>This poster outlines the above in more detail and is designed to </a:t>
            </a:r>
            <a:r>
              <a:rPr lang="en-US" sz="3600" b="1" dirty="0">
                <a:solidFill>
                  <a:schemeClr val="dk1"/>
                </a:solidFill>
                <a:latin typeface="Calibri"/>
                <a:ea typeface="Calibri"/>
                <a:cs typeface="Calibri"/>
                <a:sym typeface="Calibri"/>
              </a:rPr>
              <a:t>raise awareness and solicit </a:t>
            </a:r>
            <a:r>
              <a:rPr lang="en-US" sz="3600" b="1" u="none" dirty="0">
                <a:solidFill>
                  <a:schemeClr val="dk1"/>
                </a:solidFill>
                <a:latin typeface="Calibri"/>
                <a:ea typeface="Calibri"/>
                <a:cs typeface="Calibri"/>
                <a:sym typeface="Calibri"/>
              </a:rPr>
              <a:t>feedback from future users.</a:t>
            </a:r>
            <a:r>
              <a:rPr lang="en-US" sz="3600" b="1" dirty="0">
                <a:solidFill>
                  <a:schemeClr val="dk1"/>
                </a:solidFill>
                <a:latin typeface="Calibri"/>
                <a:ea typeface="Calibri"/>
                <a:cs typeface="Calibri"/>
                <a:sym typeface="Calibri"/>
              </a:rPr>
              <a:t> </a:t>
            </a:r>
            <a:endParaRPr sz="3600" b="0" u="none" dirty="0">
              <a:solidFill>
                <a:schemeClr val="dk1"/>
              </a:solidFill>
              <a:latin typeface="Calibri"/>
              <a:ea typeface="Calibri"/>
              <a:cs typeface="Calibri"/>
            </a:endParaRPr>
          </a:p>
        </p:txBody>
      </p:sp>
      <p:sp>
        <p:nvSpPr>
          <p:cNvPr id="36" name="Google Shape;36;p1"/>
          <p:cNvSpPr/>
          <p:nvPr/>
        </p:nvSpPr>
        <p:spPr>
          <a:xfrm>
            <a:off x="15361920" y="4343400"/>
            <a:ext cx="13167360" cy="731520"/>
          </a:xfrm>
          <a:prstGeom prst="rect">
            <a:avLst/>
          </a:prstGeom>
          <a:solidFill>
            <a:srgbClr val="2F5496"/>
          </a:solidFill>
          <a:ln w="12700" cap="flat" cmpd="sng">
            <a:solidFill>
              <a:srgbClr val="2F5496"/>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Snapshot of the H&amp;P 360</a:t>
            </a:r>
            <a:endParaRPr/>
          </a:p>
        </p:txBody>
      </p:sp>
      <p:sp>
        <p:nvSpPr>
          <p:cNvPr id="37" name="Google Shape;37;p1"/>
          <p:cNvSpPr txBox="1"/>
          <p:nvPr/>
        </p:nvSpPr>
        <p:spPr>
          <a:xfrm>
            <a:off x="16322041" y="20943883"/>
            <a:ext cx="11146489" cy="592458"/>
          </a:xfrm>
          <a:prstGeom prst="rect">
            <a:avLst/>
          </a:prstGeom>
          <a:noFill/>
          <a:ln>
            <a:noFill/>
          </a:ln>
        </p:spPr>
        <p:txBody>
          <a:bodyPr spcFirstLastPara="1" wrap="square" lIns="68550" tIns="34275" rIns="68550" bIns="34275" anchor="t" anchorCtr="0">
            <a:spAutoFit/>
          </a:bodyPr>
          <a:lstStyle/>
          <a:p>
            <a:pPr marL="0" marR="0" lvl="0" indent="0" algn="ctr" rtl="0">
              <a:spcBef>
                <a:spcPts val="0"/>
              </a:spcBef>
              <a:spcAft>
                <a:spcPts val="0"/>
              </a:spcAft>
              <a:buNone/>
            </a:pPr>
            <a:r>
              <a:rPr lang="en-US" sz="3400" b="1" u="none">
                <a:solidFill>
                  <a:schemeClr val="dk1"/>
                </a:solidFill>
                <a:latin typeface="Calibri"/>
                <a:ea typeface="Calibri"/>
                <a:cs typeface="Calibri"/>
                <a:sym typeface="Calibri"/>
              </a:rPr>
              <a:t>Table 1.</a:t>
            </a:r>
            <a:r>
              <a:rPr lang="en-US" sz="3400" b="0" u="none">
                <a:solidFill>
                  <a:schemeClr val="dk1"/>
                </a:solidFill>
                <a:latin typeface="Calibri"/>
                <a:ea typeface="Calibri"/>
                <a:cs typeface="Calibri"/>
                <a:sym typeface="Calibri"/>
              </a:rPr>
              <a:t> Total average score by site and group (max score: 24)</a:t>
            </a:r>
            <a:endParaRPr/>
          </a:p>
        </p:txBody>
      </p:sp>
      <p:graphicFrame>
        <p:nvGraphicFramePr>
          <p:cNvPr id="38" name="Google Shape;38;p1"/>
          <p:cNvGraphicFramePr/>
          <p:nvPr/>
        </p:nvGraphicFramePr>
        <p:xfrm>
          <a:off x="15711273" y="21511403"/>
          <a:ext cx="12674206" cy="5973711"/>
        </p:xfrm>
        <a:graphic>
          <a:graphicData uri="http://schemas.openxmlformats.org/drawingml/2006/chart">
            <c:chart xmlns:c="http://schemas.openxmlformats.org/drawingml/2006/chart" xmlns:r="http://schemas.openxmlformats.org/officeDocument/2006/relationships" r:id="rId6"/>
          </a:graphicData>
        </a:graphic>
      </p:graphicFrame>
      <p:sp>
        <p:nvSpPr>
          <p:cNvPr id="39" name="Google Shape;39;p1"/>
          <p:cNvSpPr/>
          <p:nvPr/>
        </p:nvSpPr>
        <p:spPr>
          <a:xfrm>
            <a:off x="1440873" y="17843351"/>
            <a:ext cx="13167360" cy="731520"/>
          </a:xfrm>
          <a:prstGeom prst="rect">
            <a:avLst/>
          </a:prstGeom>
          <a:solidFill>
            <a:srgbClr val="2F5496"/>
          </a:solidFill>
          <a:ln w="12700" cap="flat" cmpd="sng">
            <a:solidFill>
              <a:srgbClr val="2F5496"/>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Development Process </a:t>
            </a:r>
            <a:endParaRPr/>
          </a:p>
        </p:txBody>
      </p:sp>
      <p:pic>
        <p:nvPicPr>
          <p:cNvPr id="40" name="Google Shape;40;p1"/>
          <p:cNvPicPr preferRelativeResize="0"/>
          <p:nvPr/>
        </p:nvPicPr>
        <p:blipFill rotWithShape="1">
          <a:blip r:embed="rId7">
            <a:alphaModFix/>
          </a:blip>
          <a:srcRect/>
          <a:stretch/>
        </p:blipFill>
        <p:spPr>
          <a:xfrm>
            <a:off x="39285515" y="31279207"/>
            <a:ext cx="4526805" cy="1481360"/>
          </a:xfrm>
          <a:prstGeom prst="rect">
            <a:avLst/>
          </a:prstGeom>
          <a:noFill/>
          <a:ln>
            <a:noFill/>
          </a:ln>
        </p:spPr>
      </p:pic>
      <p:grpSp>
        <p:nvGrpSpPr>
          <p:cNvPr id="41" name="Google Shape;41;p1"/>
          <p:cNvGrpSpPr/>
          <p:nvPr/>
        </p:nvGrpSpPr>
        <p:grpSpPr>
          <a:xfrm>
            <a:off x="1634317" y="18895320"/>
            <a:ext cx="12907053" cy="8199118"/>
            <a:chOff x="171277" y="0"/>
            <a:chExt cx="12907053" cy="8199118"/>
          </a:xfrm>
        </p:grpSpPr>
        <p:sp>
          <p:nvSpPr>
            <p:cNvPr id="42" name="Google Shape;42;p1"/>
            <p:cNvSpPr/>
            <p:nvPr/>
          </p:nvSpPr>
          <p:spPr>
            <a:xfrm>
              <a:off x="10495629" y="1639823"/>
              <a:ext cx="2582701" cy="6559295"/>
            </a:xfrm>
            <a:prstGeom prst="wedgeRectCallout">
              <a:avLst>
                <a:gd name="adj1" fmla="val 0"/>
                <a:gd name="adj2" fmla="val 0"/>
              </a:avLst>
            </a:prstGeom>
            <a:solidFill>
              <a:srgbClr val="C3D4E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txBox="1"/>
            <p:nvPr/>
          </p:nvSpPr>
          <p:spPr>
            <a:xfrm>
              <a:off x="10823468" y="1639823"/>
              <a:ext cx="2254862" cy="6559295"/>
            </a:xfrm>
            <a:prstGeom prst="rect">
              <a:avLst/>
            </a:prstGeom>
            <a:noFill/>
            <a:ln>
              <a:noFill/>
            </a:ln>
          </p:spPr>
          <p:txBody>
            <a:bodyPr spcFirstLastPara="1" wrap="square" lIns="111125" tIns="111125" rIns="111125" bIns="111125" anchor="t" anchorCtr="0">
              <a:noAutofit/>
            </a:bodyPr>
            <a:lstStyle/>
            <a:p>
              <a:pPr marL="0" marR="0" lvl="0" indent="0" algn="r" rtl="0">
                <a:lnSpc>
                  <a:spcPct val="90000"/>
                </a:lnSpc>
                <a:spcBef>
                  <a:spcPts val="0"/>
                </a:spcBef>
                <a:spcAft>
                  <a:spcPts val="0"/>
                </a:spcAft>
                <a:buClr>
                  <a:schemeClr val="dk1"/>
                </a:buClr>
                <a:buSzPts val="3500"/>
                <a:buFont typeface="Calibri"/>
                <a:buNone/>
              </a:pPr>
              <a:r>
                <a:rPr lang="en-US" sz="3500">
                  <a:solidFill>
                    <a:schemeClr val="dk1"/>
                  </a:solidFill>
                  <a:latin typeface="Calibri"/>
                  <a:ea typeface="Calibri"/>
                  <a:cs typeface="Calibri"/>
                  <a:sym typeface="Calibri"/>
                </a:rPr>
                <a:t>4 schools awarded grants to adopt the tool within the UME setting </a:t>
              </a:r>
              <a:endParaRPr/>
            </a:p>
          </p:txBody>
        </p:sp>
        <p:sp>
          <p:nvSpPr>
            <p:cNvPr id="44" name="Google Shape;44;p1"/>
            <p:cNvSpPr/>
            <p:nvPr/>
          </p:nvSpPr>
          <p:spPr>
            <a:xfrm>
              <a:off x="10495629" y="0"/>
              <a:ext cx="2582701" cy="1639823"/>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txBox="1"/>
            <p:nvPr/>
          </p:nvSpPr>
          <p:spPr>
            <a:xfrm>
              <a:off x="10495629" y="0"/>
              <a:ext cx="2582700" cy="1639800"/>
            </a:xfrm>
            <a:prstGeom prst="rect">
              <a:avLst/>
            </a:prstGeom>
            <a:noFill/>
            <a:ln>
              <a:noFill/>
            </a:ln>
          </p:spPr>
          <p:txBody>
            <a:bodyPr spcFirstLastPara="1" wrap="square" lIns="111125" tIns="111125" rIns="111125" bIns="111125"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n-US" sz="3500">
                  <a:solidFill>
                    <a:schemeClr val="lt1"/>
                  </a:solidFill>
                  <a:latin typeface="Calibri"/>
                  <a:ea typeface="Calibri"/>
                  <a:cs typeface="Calibri"/>
                  <a:sym typeface="Calibri"/>
                </a:rPr>
                <a:t>Oct. 2020</a:t>
              </a:r>
              <a:endParaRPr/>
            </a:p>
          </p:txBody>
        </p:sp>
        <p:sp>
          <p:nvSpPr>
            <p:cNvPr id="46" name="Google Shape;46;p1"/>
            <p:cNvSpPr/>
            <p:nvPr/>
          </p:nvSpPr>
          <p:spPr>
            <a:xfrm>
              <a:off x="7660414" y="1639823"/>
              <a:ext cx="3100636" cy="6149339"/>
            </a:xfrm>
            <a:prstGeom prst="wedgeRectCallout">
              <a:avLst>
                <a:gd name="adj1" fmla="val 62500"/>
                <a:gd name="adj2" fmla="val 20830"/>
              </a:avLst>
            </a:prstGeom>
            <a:solidFill>
              <a:srgbClr val="CCE7E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txBox="1"/>
            <p:nvPr/>
          </p:nvSpPr>
          <p:spPr>
            <a:xfrm>
              <a:off x="8053998" y="1639823"/>
              <a:ext cx="2707200" cy="6149400"/>
            </a:xfrm>
            <a:prstGeom prst="rect">
              <a:avLst/>
            </a:prstGeom>
            <a:noFill/>
            <a:ln>
              <a:noFill/>
            </a:ln>
          </p:spPr>
          <p:txBody>
            <a:bodyPr spcFirstLastPara="1" wrap="square" lIns="111125" tIns="111125" rIns="111125" bIns="111125" anchor="t" anchorCtr="0">
              <a:noAutofit/>
            </a:bodyPr>
            <a:lstStyle/>
            <a:p>
              <a:pPr marL="0" marR="0" lvl="0" indent="0" algn="r" rtl="0">
                <a:lnSpc>
                  <a:spcPct val="90000"/>
                </a:lnSpc>
                <a:spcBef>
                  <a:spcPts val="0"/>
                </a:spcBef>
                <a:spcAft>
                  <a:spcPts val="0"/>
                </a:spcAft>
                <a:buClr>
                  <a:schemeClr val="dk1"/>
                </a:buClr>
                <a:buSzPts val="3500"/>
                <a:buFont typeface="Calibri"/>
                <a:buNone/>
              </a:pPr>
              <a:r>
                <a:rPr lang="en-US" sz="3500">
                  <a:solidFill>
                    <a:schemeClr val="dk1"/>
                  </a:solidFill>
                  <a:latin typeface="Calibri"/>
                  <a:ea typeface="Calibri"/>
                  <a:cs typeface="Calibri"/>
                  <a:sym typeface="Calibri"/>
                </a:rPr>
                <a:t>Multi-site randomized control trial  with standardized patients across 4 medical schools</a:t>
              </a:r>
              <a:endParaRPr/>
            </a:p>
          </p:txBody>
        </p:sp>
        <p:sp>
          <p:nvSpPr>
            <p:cNvPr id="48" name="Google Shape;48;p1"/>
            <p:cNvSpPr/>
            <p:nvPr/>
          </p:nvSpPr>
          <p:spPr>
            <a:xfrm>
              <a:off x="7919381" y="204977"/>
              <a:ext cx="2582701" cy="1434845"/>
            </a:xfrm>
            <a:prstGeom prst="rect">
              <a:avLst/>
            </a:prstGeom>
            <a:solidFill>
              <a:srgbClr val="52CB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txBox="1"/>
            <p:nvPr/>
          </p:nvSpPr>
          <p:spPr>
            <a:xfrm>
              <a:off x="7919385" y="204973"/>
              <a:ext cx="2841600" cy="1434900"/>
            </a:xfrm>
            <a:prstGeom prst="rect">
              <a:avLst/>
            </a:prstGeom>
            <a:noFill/>
            <a:ln>
              <a:noFill/>
            </a:ln>
          </p:spPr>
          <p:txBody>
            <a:bodyPr spcFirstLastPara="1" wrap="square" lIns="111125" tIns="111125" rIns="111125" bIns="111125"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n-US" sz="3500">
                  <a:solidFill>
                    <a:schemeClr val="lt1"/>
                  </a:solidFill>
                  <a:latin typeface="Calibri"/>
                  <a:ea typeface="Calibri"/>
                  <a:cs typeface="Calibri"/>
                  <a:sym typeface="Calibri"/>
                </a:rPr>
                <a:t>Jan. 2019</a:t>
              </a:r>
              <a:endParaRPr/>
            </a:p>
          </p:txBody>
        </p:sp>
        <p:sp>
          <p:nvSpPr>
            <p:cNvPr id="50" name="Google Shape;50;p1"/>
            <p:cNvSpPr/>
            <p:nvPr/>
          </p:nvSpPr>
          <p:spPr>
            <a:xfrm>
              <a:off x="5336680" y="1639823"/>
              <a:ext cx="2582701" cy="5739383"/>
            </a:xfrm>
            <a:prstGeom prst="wedgeRectCallout">
              <a:avLst>
                <a:gd name="adj1" fmla="val 62500"/>
                <a:gd name="adj2" fmla="val 20830"/>
              </a:avLst>
            </a:prstGeom>
            <a:solidFill>
              <a:srgbClr val="D6EBE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txBox="1"/>
            <p:nvPr/>
          </p:nvSpPr>
          <p:spPr>
            <a:xfrm>
              <a:off x="5664519" y="1639823"/>
              <a:ext cx="2254862" cy="5739383"/>
            </a:xfrm>
            <a:prstGeom prst="rect">
              <a:avLst/>
            </a:prstGeom>
            <a:noFill/>
            <a:ln>
              <a:noFill/>
            </a:ln>
          </p:spPr>
          <p:txBody>
            <a:bodyPr spcFirstLastPara="1" wrap="square" lIns="111125" tIns="111125" rIns="111125" bIns="111125" anchor="t" anchorCtr="0">
              <a:noAutofit/>
            </a:bodyPr>
            <a:lstStyle/>
            <a:p>
              <a:pPr marL="0" marR="0" lvl="0" indent="0" algn="r" rtl="0">
                <a:lnSpc>
                  <a:spcPct val="90000"/>
                </a:lnSpc>
                <a:spcBef>
                  <a:spcPts val="0"/>
                </a:spcBef>
                <a:spcAft>
                  <a:spcPts val="0"/>
                </a:spcAft>
                <a:buClr>
                  <a:schemeClr val="dk1"/>
                </a:buClr>
                <a:buSzPts val="3500"/>
                <a:buFont typeface="Calibri"/>
                <a:buNone/>
              </a:pPr>
              <a:r>
                <a:rPr lang="en-US" sz="3500">
                  <a:solidFill>
                    <a:schemeClr val="dk1"/>
                  </a:solidFill>
                  <a:latin typeface="Calibri"/>
                  <a:ea typeface="Calibri"/>
                  <a:cs typeface="Calibri"/>
                  <a:sym typeface="Calibri"/>
                </a:rPr>
                <a:t>Pilot testing data led to revisions and the addition of  instruction guide on how to use the tool</a:t>
              </a:r>
              <a:endParaRPr/>
            </a:p>
          </p:txBody>
        </p:sp>
        <p:sp>
          <p:nvSpPr>
            <p:cNvPr id="52" name="Google Shape;52;p1"/>
            <p:cNvSpPr/>
            <p:nvPr/>
          </p:nvSpPr>
          <p:spPr>
            <a:xfrm>
              <a:off x="5336680" y="416515"/>
              <a:ext cx="2582701" cy="1229867"/>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txBox="1"/>
            <p:nvPr/>
          </p:nvSpPr>
          <p:spPr>
            <a:xfrm>
              <a:off x="5336680" y="416515"/>
              <a:ext cx="2582701" cy="1229867"/>
            </a:xfrm>
            <a:prstGeom prst="rect">
              <a:avLst/>
            </a:prstGeom>
            <a:noFill/>
            <a:ln>
              <a:noFill/>
            </a:ln>
          </p:spPr>
          <p:txBody>
            <a:bodyPr spcFirstLastPara="1" wrap="square" lIns="111125" tIns="111125" rIns="111125" bIns="111125"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n-US" sz="3500">
                  <a:solidFill>
                    <a:schemeClr val="lt1"/>
                  </a:solidFill>
                  <a:latin typeface="Calibri"/>
                  <a:ea typeface="Calibri"/>
                  <a:cs typeface="Calibri"/>
                  <a:sym typeface="Calibri"/>
                </a:rPr>
                <a:t>Aug. 2018</a:t>
              </a:r>
              <a:endParaRPr/>
            </a:p>
          </p:txBody>
        </p:sp>
        <p:sp>
          <p:nvSpPr>
            <p:cNvPr id="54" name="Google Shape;54;p1"/>
            <p:cNvSpPr/>
            <p:nvPr/>
          </p:nvSpPr>
          <p:spPr>
            <a:xfrm>
              <a:off x="2753979" y="1639823"/>
              <a:ext cx="2582701" cy="5329427"/>
            </a:xfrm>
            <a:prstGeom prst="wedgeRectCallout">
              <a:avLst>
                <a:gd name="adj1" fmla="val 62500"/>
                <a:gd name="adj2" fmla="val 20830"/>
              </a:avLst>
            </a:prstGeom>
            <a:solidFill>
              <a:srgbClr val="DFEEE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txBox="1"/>
            <p:nvPr/>
          </p:nvSpPr>
          <p:spPr>
            <a:xfrm>
              <a:off x="3081818" y="1639823"/>
              <a:ext cx="2254862" cy="5329427"/>
            </a:xfrm>
            <a:prstGeom prst="rect">
              <a:avLst/>
            </a:prstGeom>
            <a:noFill/>
            <a:ln>
              <a:noFill/>
            </a:ln>
          </p:spPr>
          <p:txBody>
            <a:bodyPr spcFirstLastPara="1" wrap="square" lIns="111125" tIns="111125" rIns="111125" bIns="111125" anchor="t" anchorCtr="0">
              <a:noAutofit/>
            </a:bodyPr>
            <a:lstStyle/>
            <a:p>
              <a:pPr marL="0" marR="0" lvl="0" indent="0" algn="r" rtl="0">
                <a:lnSpc>
                  <a:spcPct val="90000"/>
                </a:lnSpc>
                <a:spcBef>
                  <a:spcPts val="0"/>
                </a:spcBef>
                <a:spcAft>
                  <a:spcPts val="0"/>
                </a:spcAft>
                <a:buClr>
                  <a:schemeClr val="dk1"/>
                </a:buClr>
                <a:buSzPts val="3500"/>
                <a:buFont typeface="Calibri"/>
                <a:buNone/>
              </a:pPr>
              <a:r>
                <a:rPr lang="en-US" sz="3500">
                  <a:solidFill>
                    <a:schemeClr val="dk1"/>
                  </a:solidFill>
                  <a:latin typeface="Calibri"/>
                  <a:ea typeface="Calibri"/>
                  <a:cs typeface="Calibri"/>
                  <a:sym typeface="Calibri"/>
                </a:rPr>
                <a:t>Pilot testing of first draft in clerkship settings </a:t>
              </a:r>
              <a:endParaRPr/>
            </a:p>
          </p:txBody>
        </p:sp>
        <p:sp>
          <p:nvSpPr>
            <p:cNvPr id="56" name="Google Shape;56;p1"/>
            <p:cNvSpPr/>
            <p:nvPr/>
          </p:nvSpPr>
          <p:spPr>
            <a:xfrm>
              <a:off x="2753979" y="614933"/>
              <a:ext cx="2582701" cy="1024889"/>
            </a:xfrm>
            <a:prstGeom prst="rect">
              <a:avLst/>
            </a:prstGeom>
            <a:solidFill>
              <a:srgbClr val="46BA4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txBox="1"/>
            <p:nvPr/>
          </p:nvSpPr>
          <p:spPr>
            <a:xfrm>
              <a:off x="2753979" y="614933"/>
              <a:ext cx="2582701" cy="1024889"/>
            </a:xfrm>
            <a:prstGeom prst="rect">
              <a:avLst/>
            </a:prstGeom>
            <a:noFill/>
            <a:ln>
              <a:noFill/>
            </a:ln>
          </p:spPr>
          <p:txBody>
            <a:bodyPr spcFirstLastPara="1" wrap="square" lIns="111125" tIns="111125" rIns="111125" bIns="111125"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n-US" sz="3500">
                  <a:solidFill>
                    <a:schemeClr val="lt1"/>
                  </a:solidFill>
                  <a:latin typeface="Calibri"/>
                  <a:ea typeface="Calibri"/>
                  <a:cs typeface="Calibri"/>
                  <a:sym typeface="Calibri"/>
                </a:rPr>
                <a:t>May 2018</a:t>
              </a:r>
              <a:endParaRPr/>
            </a:p>
          </p:txBody>
        </p:sp>
        <p:sp>
          <p:nvSpPr>
            <p:cNvPr id="58" name="Google Shape;58;p1"/>
            <p:cNvSpPr/>
            <p:nvPr/>
          </p:nvSpPr>
          <p:spPr>
            <a:xfrm>
              <a:off x="171277" y="1639823"/>
              <a:ext cx="2582701" cy="4919471"/>
            </a:xfrm>
            <a:prstGeom prst="wedgeRectCallout">
              <a:avLst>
                <a:gd name="adj1" fmla="val 62500"/>
                <a:gd name="adj2" fmla="val 20830"/>
              </a:avLst>
            </a:prstGeom>
            <a:solidFill>
              <a:srgbClr val="E9F0E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txBox="1"/>
            <p:nvPr/>
          </p:nvSpPr>
          <p:spPr>
            <a:xfrm>
              <a:off x="499117" y="1639823"/>
              <a:ext cx="2254862" cy="4919471"/>
            </a:xfrm>
            <a:prstGeom prst="rect">
              <a:avLst/>
            </a:prstGeom>
            <a:noFill/>
            <a:ln>
              <a:noFill/>
            </a:ln>
          </p:spPr>
          <p:txBody>
            <a:bodyPr spcFirstLastPara="1" wrap="square" lIns="111125" tIns="111125" rIns="111125" bIns="111125" anchor="t" anchorCtr="0">
              <a:noAutofit/>
            </a:bodyPr>
            <a:lstStyle/>
            <a:p>
              <a:pPr marL="0" marR="0" lvl="0" indent="0" algn="r" rtl="0">
                <a:lnSpc>
                  <a:spcPct val="90000"/>
                </a:lnSpc>
                <a:spcBef>
                  <a:spcPts val="0"/>
                </a:spcBef>
                <a:spcAft>
                  <a:spcPts val="0"/>
                </a:spcAft>
                <a:buClr>
                  <a:schemeClr val="dk1"/>
                </a:buClr>
                <a:buSzPts val="3500"/>
                <a:buFont typeface="Calibri"/>
                <a:buNone/>
              </a:pPr>
              <a:r>
                <a:rPr lang="en-US" sz="3500">
                  <a:solidFill>
                    <a:schemeClr val="dk1"/>
                  </a:solidFill>
                  <a:latin typeface="Calibri"/>
                  <a:ea typeface="Calibri"/>
                  <a:cs typeface="Calibri"/>
                  <a:sym typeface="Calibri"/>
                </a:rPr>
                <a:t>First draft</a:t>
              </a:r>
              <a:endParaRPr sz="3500">
                <a:solidFill>
                  <a:schemeClr val="dk1"/>
                </a:solidFill>
                <a:latin typeface="Calibri"/>
                <a:ea typeface="Calibri"/>
                <a:cs typeface="Calibri"/>
                <a:sym typeface="Calibri"/>
              </a:endParaRPr>
            </a:p>
            <a:p>
              <a:pPr marL="0" marR="0" lvl="0" indent="0" algn="r" rtl="0">
                <a:lnSpc>
                  <a:spcPct val="90000"/>
                </a:lnSpc>
                <a:spcBef>
                  <a:spcPts val="0"/>
                </a:spcBef>
                <a:spcAft>
                  <a:spcPts val="0"/>
                </a:spcAft>
                <a:buClr>
                  <a:schemeClr val="dk1"/>
                </a:buClr>
                <a:buSzPts val="3500"/>
                <a:buFont typeface="Calibri"/>
                <a:buNone/>
              </a:pPr>
              <a:r>
                <a:rPr lang="en-US" sz="3500">
                  <a:solidFill>
                    <a:schemeClr val="dk1"/>
                  </a:solidFill>
                  <a:latin typeface="Calibri"/>
                  <a:ea typeface="Calibri"/>
                  <a:cs typeface="Calibri"/>
                  <a:sym typeface="Calibri"/>
                </a:rPr>
                <a:t>of H&amp;P 360 developed at University of Michigan </a:t>
              </a:r>
              <a:endParaRPr/>
            </a:p>
          </p:txBody>
        </p:sp>
        <p:sp>
          <p:nvSpPr>
            <p:cNvPr id="60" name="Google Shape;60;p1"/>
            <p:cNvSpPr/>
            <p:nvPr/>
          </p:nvSpPr>
          <p:spPr>
            <a:xfrm>
              <a:off x="171277" y="819911"/>
              <a:ext cx="2582701" cy="819911"/>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txBox="1"/>
            <p:nvPr/>
          </p:nvSpPr>
          <p:spPr>
            <a:xfrm>
              <a:off x="171277" y="819911"/>
              <a:ext cx="2582701" cy="819911"/>
            </a:xfrm>
            <a:prstGeom prst="rect">
              <a:avLst/>
            </a:prstGeom>
            <a:noFill/>
            <a:ln>
              <a:noFill/>
            </a:ln>
          </p:spPr>
          <p:txBody>
            <a:bodyPr spcFirstLastPara="1" wrap="square" lIns="111125" tIns="111125" rIns="111125" bIns="111125" anchor="ctr" anchorCtr="0">
              <a:noAutofit/>
            </a:bodyPr>
            <a:lstStyle/>
            <a:p>
              <a:pPr marL="0" marR="0" lvl="0" indent="0" algn="ctr" rtl="0">
                <a:lnSpc>
                  <a:spcPct val="90000"/>
                </a:lnSpc>
                <a:spcBef>
                  <a:spcPts val="0"/>
                </a:spcBef>
                <a:spcAft>
                  <a:spcPts val="0"/>
                </a:spcAft>
                <a:buClr>
                  <a:schemeClr val="lt1"/>
                </a:buClr>
                <a:buSzPts val="3500"/>
                <a:buFont typeface="Calibri"/>
                <a:buNone/>
              </a:pPr>
              <a:r>
                <a:rPr lang="en-US" sz="3500">
                  <a:solidFill>
                    <a:schemeClr val="lt1"/>
                  </a:solidFill>
                  <a:latin typeface="Calibri"/>
                  <a:ea typeface="Calibri"/>
                  <a:cs typeface="Calibri"/>
                  <a:sym typeface="Calibri"/>
                </a:rPr>
                <a:t>May 2017</a:t>
              </a:r>
              <a:endParaRPr/>
            </a:p>
          </p:txBody>
        </p:sp>
      </p:grpSp>
      <p:grpSp>
        <p:nvGrpSpPr>
          <p:cNvPr id="62" name="Google Shape;62;p1"/>
          <p:cNvGrpSpPr/>
          <p:nvPr/>
        </p:nvGrpSpPr>
        <p:grpSpPr>
          <a:xfrm>
            <a:off x="15423573" y="6069547"/>
            <a:ext cx="13249608" cy="5382653"/>
            <a:chOff x="0" y="1408232"/>
            <a:chExt cx="13249608" cy="5382653"/>
          </a:xfrm>
        </p:grpSpPr>
        <p:sp>
          <p:nvSpPr>
            <p:cNvPr id="63" name="Google Shape;63;p1"/>
            <p:cNvSpPr/>
            <p:nvPr/>
          </p:nvSpPr>
          <p:spPr>
            <a:xfrm>
              <a:off x="0" y="1408232"/>
              <a:ext cx="4140502" cy="2484301"/>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txBox="1"/>
            <p:nvPr/>
          </p:nvSpPr>
          <p:spPr>
            <a:xfrm>
              <a:off x="0" y="1408232"/>
              <a:ext cx="4140502" cy="2484301"/>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US" sz="4000" dirty="0">
                  <a:solidFill>
                    <a:schemeClr val="lt1"/>
                  </a:solidFill>
                  <a:latin typeface="Calibri"/>
                  <a:ea typeface="Calibri"/>
                  <a:cs typeface="Calibri"/>
                  <a:sym typeface="Calibri"/>
                </a:rPr>
                <a:t>Patient perception of health, goals, and values</a:t>
              </a:r>
              <a:endParaRPr dirty="0"/>
            </a:p>
          </p:txBody>
        </p:sp>
        <p:sp>
          <p:nvSpPr>
            <p:cNvPr id="65" name="Google Shape;65;p1"/>
            <p:cNvSpPr/>
            <p:nvPr/>
          </p:nvSpPr>
          <p:spPr>
            <a:xfrm>
              <a:off x="4554553" y="1408232"/>
              <a:ext cx="4140502" cy="2484301"/>
            </a:xfrm>
            <a:prstGeom prst="rect">
              <a:avLst/>
            </a:prstGeom>
            <a:solidFill>
              <a:srgbClr val="53C1C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txBox="1"/>
            <p:nvPr/>
          </p:nvSpPr>
          <p:spPr>
            <a:xfrm>
              <a:off x="4554553" y="1408232"/>
              <a:ext cx="4140502" cy="2484301"/>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Psychosocial challenges and concerns </a:t>
              </a:r>
              <a:endParaRPr/>
            </a:p>
          </p:txBody>
        </p:sp>
        <p:sp>
          <p:nvSpPr>
            <p:cNvPr id="67" name="Google Shape;67;p1"/>
            <p:cNvSpPr/>
            <p:nvPr/>
          </p:nvSpPr>
          <p:spPr>
            <a:xfrm>
              <a:off x="9109106" y="1408232"/>
              <a:ext cx="4140502" cy="2484301"/>
            </a:xfrm>
            <a:prstGeom prst="rect">
              <a:avLst/>
            </a:prstGeom>
            <a:solidFill>
              <a:srgbClr val="4EC7A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txBox="1"/>
            <p:nvPr/>
          </p:nvSpPr>
          <p:spPr>
            <a:xfrm>
              <a:off x="9109106" y="1408232"/>
              <a:ext cx="4140502" cy="2484301"/>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Behavioral </a:t>
              </a:r>
              <a:endParaRPr/>
            </a:p>
            <a:p>
              <a:pPr marL="0" marR="0" lvl="0" indent="0" algn="ctr" rtl="0">
                <a:lnSpc>
                  <a:spcPct val="90000"/>
                </a:lnSpc>
                <a:spcBef>
                  <a:spcPts val="140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health</a:t>
              </a:r>
              <a:endParaRPr/>
            </a:p>
          </p:txBody>
        </p:sp>
        <p:sp>
          <p:nvSpPr>
            <p:cNvPr id="69" name="Google Shape;69;p1"/>
            <p:cNvSpPr/>
            <p:nvPr/>
          </p:nvSpPr>
          <p:spPr>
            <a:xfrm>
              <a:off x="0" y="4306584"/>
              <a:ext cx="4140502" cy="2484301"/>
            </a:xfrm>
            <a:prstGeom prst="rect">
              <a:avLst/>
            </a:prstGeom>
            <a:solidFill>
              <a:srgbClr val="49C07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txBox="1"/>
            <p:nvPr/>
          </p:nvSpPr>
          <p:spPr>
            <a:xfrm>
              <a:off x="0" y="4306584"/>
              <a:ext cx="4140502" cy="2484301"/>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Social support &amp;</a:t>
              </a:r>
              <a:endParaRPr/>
            </a:p>
            <a:p>
              <a:pPr marL="0" marR="0" lvl="0" indent="0" algn="ctr" rtl="0">
                <a:lnSpc>
                  <a:spcPct val="90000"/>
                </a:lnSpc>
                <a:spcBef>
                  <a:spcPts val="140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relationships</a:t>
              </a:r>
              <a:endParaRPr/>
            </a:p>
          </p:txBody>
        </p:sp>
        <p:sp>
          <p:nvSpPr>
            <p:cNvPr id="71" name="Google Shape;71;p1"/>
            <p:cNvSpPr/>
            <p:nvPr/>
          </p:nvSpPr>
          <p:spPr>
            <a:xfrm>
              <a:off x="4554553" y="4306584"/>
              <a:ext cx="4140502" cy="2484301"/>
            </a:xfrm>
            <a:prstGeom prst="rect">
              <a:avLst/>
            </a:prstGeom>
            <a:solidFill>
              <a:srgbClr val="49B84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txBox="1"/>
            <p:nvPr/>
          </p:nvSpPr>
          <p:spPr>
            <a:xfrm>
              <a:off x="4554553" y="4306584"/>
              <a:ext cx="4140502" cy="2484301"/>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Environmental or Physical resources</a:t>
              </a:r>
              <a:endParaRPr/>
            </a:p>
          </p:txBody>
        </p:sp>
        <p:sp>
          <p:nvSpPr>
            <p:cNvPr id="73" name="Google Shape;73;p1"/>
            <p:cNvSpPr/>
            <p:nvPr/>
          </p:nvSpPr>
          <p:spPr>
            <a:xfrm>
              <a:off x="9109106" y="4306584"/>
              <a:ext cx="4140502" cy="2484301"/>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txBox="1"/>
            <p:nvPr/>
          </p:nvSpPr>
          <p:spPr>
            <a:xfrm>
              <a:off x="9109106" y="4306584"/>
              <a:ext cx="4140502" cy="2484301"/>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lt1"/>
                </a:buClr>
                <a:buSzPts val="4000"/>
                <a:buFont typeface="Calibri"/>
                <a:buNone/>
              </a:pPr>
              <a:r>
                <a:rPr lang="en-US" sz="4000">
                  <a:solidFill>
                    <a:schemeClr val="lt1"/>
                  </a:solidFill>
                  <a:latin typeface="Calibri"/>
                  <a:ea typeface="Calibri"/>
                  <a:cs typeface="Calibri"/>
                  <a:sym typeface="Calibri"/>
                </a:rPr>
                <a:t>Functional status</a:t>
              </a:r>
              <a:endParaRPr/>
            </a:p>
          </p:txBody>
        </p:sp>
      </p:grpSp>
      <p:sp>
        <p:nvSpPr>
          <p:cNvPr id="75" name="Google Shape;75;p1"/>
          <p:cNvSpPr txBox="1"/>
          <p:nvPr/>
        </p:nvSpPr>
        <p:spPr>
          <a:xfrm>
            <a:off x="15312483" y="14507108"/>
            <a:ext cx="12674100" cy="6186269"/>
          </a:xfrm>
          <a:prstGeom prst="rect">
            <a:avLst/>
          </a:prstGeom>
          <a:noFill/>
          <a:ln>
            <a:noFill/>
          </a:ln>
        </p:spPr>
        <p:txBody>
          <a:bodyPr spcFirstLastPara="1" wrap="square" lIns="91425" tIns="45700" rIns="91425" bIns="45700" anchor="t" anchorCtr="0">
            <a:spAutoFit/>
          </a:bodyPr>
          <a:lstStyle/>
          <a:p>
            <a:pPr marL="571500" indent="-571500">
              <a:buClr>
                <a:schemeClr val="dk1"/>
              </a:buClr>
              <a:buSzPts val="3600"/>
              <a:buFont typeface="Arial"/>
              <a:buChar char="•"/>
            </a:pPr>
            <a:r>
              <a:rPr lang="en-US" sz="3600" dirty="0">
                <a:solidFill>
                  <a:schemeClr val="dk1"/>
                </a:solidFill>
                <a:latin typeface="Calibri"/>
                <a:ea typeface="Fira Sans"/>
                <a:cs typeface="Calibri"/>
                <a:sym typeface="Fira Sans"/>
              </a:rPr>
              <a:t>3</a:t>
            </a:r>
            <a:r>
              <a:rPr lang="en-US" sz="3600" baseline="30000" dirty="0">
                <a:solidFill>
                  <a:schemeClr val="dk1"/>
                </a:solidFill>
                <a:latin typeface="Calibri"/>
                <a:ea typeface="Fira Sans"/>
                <a:cs typeface="Calibri"/>
                <a:sym typeface="Fira Sans"/>
              </a:rPr>
              <a:t>rd</a:t>
            </a:r>
            <a:r>
              <a:rPr lang="en-US" sz="3600" dirty="0">
                <a:solidFill>
                  <a:schemeClr val="dk1"/>
                </a:solidFill>
                <a:latin typeface="Calibri"/>
                <a:ea typeface="Fira Sans"/>
                <a:cs typeface="Calibri"/>
                <a:sym typeface="Fira Sans"/>
              </a:rPr>
              <a:t> and 4</a:t>
            </a:r>
            <a:r>
              <a:rPr lang="en-US" sz="3600" baseline="30000" dirty="0">
                <a:solidFill>
                  <a:schemeClr val="dk1"/>
                </a:solidFill>
                <a:latin typeface="Calibri"/>
                <a:ea typeface="Fira Sans"/>
                <a:cs typeface="Calibri"/>
                <a:sym typeface="Fira Sans"/>
              </a:rPr>
              <a:t>th</a:t>
            </a:r>
            <a:r>
              <a:rPr lang="en-US" sz="3600" dirty="0">
                <a:solidFill>
                  <a:schemeClr val="dk1"/>
                </a:solidFill>
                <a:latin typeface="Calibri"/>
                <a:ea typeface="Fira Sans"/>
                <a:cs typeface="Calibri"/>
                <a:sym typeface="Fira Sans"/>
              </a:rPr>
              <a:t> year </a:t>
            </a:r>
            <a:r>
              <a:rPr lang="en-US" sz="3600" b="0" i="0" dirty="0">
                <a:solidFill>
                  <a:schemeClr val="dk1"/>
                </a:solidFill>
                <a:latin typeface="Calibri"/>
                <a:ea typeface="Fira Sans"/>
                <a:cs typeface="Calibri"/>
                <a:sym typeface="Fira Sans"/>
              </a:rPr>
              <a:t>medical students (n = 159) at 4 schools participated in an Objective Structured Clinical Examination (O</a:t>
            </a:r>
            <a:r>
              <a:rPr lang="en-US" sz="3600" dirty="0">
                <a:solidFill>
                  <a:schemeClr val="dk1"/>
                </a:solidFill>
                <a:latin typeface="Calibri"/>
                <a:ea typeface="Fira Sans"/>
                <a:cs typeface="Calibri"/>
                <a:sym typeface="Fira Sans"/>
              </a:rPr>
              <a:t>SCE)</a:t>
            </a:r>
            <a:r>
              <a:rPr lang="en-US" sz="3600" b="0" i="0" dirty="0">
                <a:solidFill>
                  <a:schemeClr val="dk1"/>
                </a:solidFill>
                <a:latin typeface="Calibri"/>
                <a:ea typeface="Fira Sans"/>
                <a:cs typeface="Calibri"/>
                <a:sym typeface="Fira Sans"/>
              </a:rPr>
              <a:t> designed with 2 cases for chronic disease.</a:t>
            </a:r>
            <a:r>
              <a:rPr lang="en-US" sz="3600" dirty="0">
                <a:solidFill>
                  <a:schemeClr val="dk1"/>
                </a:solidFill>
                <a:latin typeface="Calibri"/>
                <a:ea typeface="Fira Sans"/>
                <a:cs typeface="Calibri"/>
                <a:sym typeface="Fira Sans"/>
              </a:rPr>
              <a:t> </a:t>
            </a:r>
            <a:endParaRPr lang="en-US" sz="3600" dirty="0">
              <a:latin typeface="Calibri" panose="020F0502020204030204" pitchFamily="34" charset="0"/>
              <a:cs typeface="Calibri" panose="020F0502020204030204" pitchFamily="34" charset="0"/>
            </a:endParaRPr>
          </a:p>
          <a:p>
            <a:pPr marL="571500" marR="0" lvl="0" indent="-342900" algn="l" rtl="0">
              <a:spcBef>
                <a:spcPts val="0"/>
              </a:spcBef>
              <a:spcAft>
                <a:spcPts val="0"/>
              </a:spcAft>
              <a:buClr>
                <a:schemeClr val="dk1"/>
              </a:buClr>
              <a:buSzPts val="3600"/>
              <a:buFont typeface="Arial"/>
              <a:buNone/>
            </a:pPr>
            <a:endParaRPr sz="3600" dirty="0">
              <a:solidFill>
                <a:schemeClr val="dk1"/>
              </a:solidFill>
              <a:latin typeface="Calibri" panose="020F0502020204030204" pitchFamily="34" charset="0"/>
              <a:ea typeface="Fira Sans"/>
              <a:cs typeface="Calibri" panose="020F0502020204030204" pitchFamily="34" charset="0"/>
            </a:endParaRPr>
          </a:p>
          <a:p>
            <a:pPr marL="571500" marR="0" lvl="0" indent="-571500" algn="l" rtl="0">
              <a:spcBef>
                <a:spcPts val="0"/>
              </a:spcBef>
              <a:spcAft>
                <a:spcPts val="0"/>
              </a:spcAft>
              <a:buClr>
                <a:schemeClr val="dk1"/>
              </a:buClr>
              <a:buSzPts val="3600"/>
              <a:buFont typeface="Arial"/>
              <a:buChar char="•"/>
            </a:pPr>
            <a:r>
              <a:rPr lang="en-US" sz="3600" b="0" i="0" dirty="0">
                <a:solidFill>
                  <a:schemeClr val="dk1"/>
                </a:solidFill>
                <a:latin typeface="Calibri"/>
                <a:ea typeface="Fira Sans"/>
                <a:cs typeface="Calibri"/>
                <a:sym typeface="Fira Sans"/>
              </a:rPr>
              <a:t>Students were randomized to either th</a:t>
            </a:r>
            <a:r>
              <a:rPr lang="en-US" sz="3600" dirty="0">
                <a:solidFill>
                  <a:schemeClr val="dk1"/>
                </a:solidFill>
                <a:latin typeface="Calibri"/>
                <a:ea typeface="Fira Sans"/>
                <a:cs typeface="Calibri"/>
                <a:sym typeface="Fira Sans"/>
              </a:rPr>
              <a:t>e intervention group (H&amp;P 360) or the control group (Traditional H&amp;P).</a:t>
            </a:r>
            <a:endParaRPr sz="3600" dirty="0">
              <a:solidFill>
                <a:schemeClr val="dk1"/>
              </a:solidFill>
              <a:latin typeface="Calibri"/>
              <a:cs typeface="Calibri"/>
            </a:endParaRPr>
          </a:p>
          <a:p>
            <a:pPr marL="571500" marR="0" lvl="0" indent="-342900" algn="l" rtl="0">
              <a:spcBef>
                <a:spcPts val="0"/>
              </a:spcBef>
              <a:spcAft>
                <a:spcPts val="0"/>
              </a:spcAft>
              <a:buClr>
                <a:schemeClr val="dk1"/>
              </a:buClr>
              <a:buSzPts val="3600"/>
              <a:buFont typeface="Arial"/>
              <a:buNone/>
            </a:pPr>
            <a:endParaRPr sz="3600" b="0" i="0" dirty="0">
              <a:solidFill>
                <a:schemeClr val="dk1"/>
              </a:solidFill>
              <a:latin typeface="Calibri" panose="020F0502020204030204" pitchFamily="34" charset="0"/>
              <a:ea typeface="Fira Sans"/>
              <a:cs typeface="Calibri" panose="020F0502020204030204" pitchFamily="34" charset="0"/>
            </a:endParaRPr>
          </a:p>
          <a:p>
            <a:pPr marL="571500" marR="0" lvl="0" indent="-571500" algn="l" rtl="0">
              <a:spcBef>
                <a:spcPts val="0"/>
              </a:spcBef>
              <a:spcAft>
                <a:spcPts val="0"/>
              </a:spcAft>
              <a:buClr>
                <a:schemeClr val="dk1"/>
              </a:buClr>
              <a:buSzPts val="3600"/>
              <a:buFont typeface="Arial"/>
              <a:buChar char="•"/>
            </a:pPr>
            <a:r>
              <a:rPr lang="en-US" sz="3600" dirty="0">
                <a:solidFill>
                  <a:schemeClr val="dk1"/>
                </a:solidFill>
                <a:latin typeface="Calibri"/>
                <a:ea typeface="Fira Sans"/>
                <a:cs typeface="Calibri"/>
                <a:sym typeface="Fira Sans"/>
              </a:rPr>
              <a:t>St</a:t>
            </a:r>
            <a:r>
              <a:rPr lang="en-US" sz="3600" b="0" i="0" dirty="0">
                <a:solidFill>
                  <a:schemeClr val="dk1"/>
                </a:solidFill>
                <a:latin typeface="Calibri"/>
                <a:ea typeface="Fira Sans"/>
                <a:cs typeface="Calibri"/>
                <a:sym typeface="Fira Sans"/>
              </a:rPr>
              <a:t>udents using the H&amp;P 360 collected significantly more biopsychosocial information compared with students using the traditional H&amp;P, providing empirical support for teaching and assessing biopsychosocial information.</a:t>
            </a:r>
            <a:r>
              <a:rPr lang="en-US" sz="3600" b="0" i="0" baseline="30000" dirty="0">
                <a:solidFill>
                  <a:schemeClr val="dk1"/>
                </a:solidFill>
                <a:latin typeface="Calibri"/>
                <a:ea typeface="Fira Sans"/>
                <a:cs typeface="Calibri"/>
                <a:sym typeface="Fira Sans"/>
              </a:rPr>
              <a:t>2</a:t>
            </a:r>
            <a:endParaRPr sz="3600" baseline="30000" dirty="0">
              <a:solidFill>
                <a:schemeClr val="dk1"/>
              </a:solidFill>
              <a:latin typeface="Calibri"/>
              <a:ea typeface="Calibri"/>
              <a:cs typeface="Calibri"/>
            </a:endParaRPr>
          </a:p>
        </p:txBody>
      </p:sp>
      <p:sp>
        <p:nvSpPr>
          <p:cNvPr id="76" name="Google Shape;76;p1"/>
          <p:cNvSpPr/>
          <p:nvPr/>
        </p:nvSpPr>
        <p:spPr>
          <a:xfrm>
            <a:off x="15361920" y="13289280"/>
            <a:ext cx="13167360" cy="731520"/>
          </a:xfrm>
          <a:prstGeom prst="rect">
            <a:avLst/>
          </a:prstGeom>
          <a:solidFill>
            <a:srgbClr val="2F5496"/>
          </a:solidFill>
          <a:ln w="12700" cap="flat" cmpd="sng">
            <a:solidFill>
              <a:srgbClr val="2F5496"/>
            </a:solidFill>
            <a:prstDash val="solid"/>
            <a:miter lim="800000"/>
            <a:headEnd type="none" w="sm" len="sm"/>
            <a:tailEnd type="none" w="sm" len="sm"/>
          </a:ln>
        </p:spPr>
        <p:txBody>
          <a:bodyPr spcFirstLastPara="1" wrap="square" lIns="68550" tIns="34275" rIns="68550" bIns="34275" anchor="ctr" anchorCtr="0">
            <a:noAutofit/>
          </a:bodyPr>
          <a:lstStyle/>
          <a:p>
            <a:pPr marL="0" marR="0" lvl="0" indent="0" algn="ctr" rtl="0">
              <a:spcBef>
                <a:spcPts val="0"/>
              </a:spcBef>
              <a:spcAft>
                <a:spcPts val="0"/>
              </a:spcAft>
              <a:buNone/>
            </a:pPr>
            <a:r>
              <a:rPr lang="en-US" sz="4400" b="1">
                <a:solidFill>
                  <a:schemeClr val="lt1"/>
                </a:solidFill>
                <a:latin typeface="Calibri"/>
                <a:ea typeface="Calibri"/>
                <a:cs typeface="Calibri"/>
                <a:sym typeface="Calibri"/>
              </a:rPr>
              <a:t>Results from Multi-Site Study</a:t>
            </a:r>
            <a:endParaRPr/>
          </a:p>
        </p:txBody>
      </p:sp>
      <p:sp>
        <p:nvSpPr>
          <p:cNvPr id="77" name="Google Shape;77;p1"/>
          <p:cNvSpPr txBox="1"/>
          <p:nvPr/>
        </p:nvSpPr>
        <p:spPr>
          <a:xfrm>
            <a:off x="29250755" y="5470673"/>
            <a:ext cx="13064661" cy="10064253"/>
          </a:xfrm>
          <a:prstGeom prst="rect">
            <a:avLst/>
          </a:prstGeom>
          <a:noFill/>
          <a:ln>
            <a:noFill/>
          </a:ln>
        </p:spPr>
        <p:txBody>
          <a:bodyPr spcFirstLastPara="1" wrap="square" lIns="91425" tIns="45700" rIns="91425" bIns="45700" anchor="t" anchorCtr="0">
            <a:spAutoFit/>
          </a:bodyPr>
          <a:lstStyle/>
          <a:p>
            <a:pPr marL="742950" indent="-742950">
              <a:buClr>
                <a:schemeClr val="dk1"/>
              </a:buClr>
              <a:buSzPts val="3600"/>
              <a:buFont typeface="+mj-lt"/>
              <a:buAutoNum type="arabicPeriod"/>
            </a:pPr>
            <a:r>
              <a:rPr lang="en-US" sz="3600" b="1">
                <a:solidFill>
                  <a:schemeClr val="dk1"/>
                </a:solidFill>
                <a:latin typeface="Calibri"/>
                <a:ea typeface="Calibri"/>
                <a:cs typeface="Calibri"/>
                <a:sym typeface="Calibri"/>
              </a:rPr>
              <a:t>Eastern Virginia Medical School</a:t>
            </a:r>
            <a:r>
              <a:rPr lang="en-US" sz="3600">
                <a:solidFill>
                  <a:schemeClr val="dk1"/>
                </a:solidFill>
                <a:latin typeface="Calibri"/>
                <a:ea typeface="Calibri"/>
                <a:cs typeface="Calibri"/>
                <a:sym typeface="Calibri"/>
              </a:rPr>
              <a:t> is integrating the H&amp;P 360 into their geriatrics and internal medicine clerkship rotation for 3</a:t>
            </a:r>
            <a:r>
              <a:rPr lang="en-US" sz="3600" baseline="30000">
                <a:solidFill>
                  <a:schemeClr val="dk1"/>
                </a:solidFill>
                <a:latin typeface="Calibri"/>
                <a:ea typeface="Calibri"/>
                <a:cs typeface="Calibri"/>
                <a:sym typeface="Calibri"/>
              </a:rPr>
              <a:t>rd</a:t>
            </a:r>
            <a:r>
              <a:rPr lang="en-US" sz="3600">
                <a:solidFill>
                  <a:schemeClr val="dk1"/>
                </a:solidFill>
                <a:latin typeface="Calibri"/>
                <a:ea typeface="Calibri"/>
                <a:cs typeface="Calibri"/>
                <a:sym typeface="Calibri"/>
              </a:rPr>
              <a:t> year medical students. </a:t>
            </a:r>
            <a:endParaRPr lang="en-US"/>
          </a:p>
          <a:p>
            <a:pPr marL="971550" marR="0" lvl="0" indent="-742950" algn="l" rtl="0">
              <a:spcBef>
                <a:spcPts val="0"/>
              </a:spcBef>
              <a:spcAft>
                <a:spcPts val="0"/>
              </a:spcAft>
              <a:buClr>
                <a:schemeClr val="dk1"/>
              </a:buClr>
              <a:buSzPts val="3600"/>
              <a:buFont typeface="+mj-lt"/>
              <a:buAutoNum type="arabicPeriod"/>
            </a:pPr>
            <a:endParaRPr lang="en-US" sz="3600">
              <a:solidFill>
                <a:schemeClr val="dk1"/>
              </a:solidFill>
              <a:latin typeface="Calibri"/>
              <a:ea typeface="Calibri"/>
              <a:cs typeface="Calibri"/>
              <a:sym typeface="Calibri"/>
            </a:endParaRPr>
          </a:p>
          <a:p>
            <a:pPr marL="742950" marR="0" lvl="0" indent="-742950" algn="l" rtl="0">
              <a:spcBef>
                <a:spcPts val="0"/>
              </a:spcBef>
              <a:spcAft>
                <a:spcPts val="0"/>
              </a:spcAft>
              <a:buClr>
                <a:schemeClr val="dk1"/>
              </a:buClr>
              <a:buSzPts val="3600"/>
              <a:buFont typeface="+mj-lt"/>
              <a:buAutoNum type="arabicPeriod"/>
            </a:pPr>
            <a:r>
              <a:rPr lang="en-US" sz="3600" b="1">
                <a:solidFill>
                  <a:schemeClr val="dk1"/>
                </a:solidFill>
                <a:latin typeface="Calibri"/>
                <a:ea typeface="Calibri"/>
                <a:cs typeface="Calibri"/>
                <a:sym typeface="Calibri"/>
              </a:rPr>
              <a:t>The University of Chicago</a:t>
            </a:r>
            <a:r>
              <a:rPr lang="en-US" sz="3600">
                <a:solidFill>
                  <a:schemeClr val="dk1"/>
                </a:solidFill>
                <a:latin typeface="Calibri"/>
                <a:ea typeface="Calibri"/>
                <a:cs typeface="Calibri"/>
                <a:sym typeface="Calibri"/>
              </a:rPr>
              <a:t> is assessing and comparing the feasibility, acceptability, and efficacy of implementing the H&amp;P 360 with preclinical and clinical medical students across inpatient and ambulatory settings.</a:t>
            </a:r>
            <a:endParaRPr lang="en-US">
              <a:solidFill>
                <a:schemeClr val="dk1"/>
              </a:solidFill>
            </a:endParaRPr>
          </a:p>
          <a:p>
            <a:pPr marL="971550" marR="0" lvl="0" indent="-742950" algn="l" rtl="0">
              <a:spcBef>
                <a:spcPts val="0"/>
              </a:spcBef>
              <a:spcAft>
                <a:spcPts val="0"/>
              </a:spcAft>
              <a:buClr>
                <a:schemeClr val="dk1"/>
              </a:buClr>
              <a:buSzPts val="3600"/>
              <a:buFont typeface="+mj-lt"/>
              <a:buAutoNum type="arabicPeriod"/>
            </a:pPr>
            <a:endParaRPr lang="en-US" sz="3600" b="1">
              <a:solidFill>
                <a:schemeClr val="dk1"/>
              </a:solidFill>
              <a:latin typeface="Calibri"/>
              <a:ea typeface="Calibri"/>
              <a:cs typeface="Calibri"/>
            </a:endParaRPr>
          </a:p>
          <a:p>
            <a:pPr marL="742950" marR="0" lvl="0" indent="-742950" algn="l" rtl="0">
              <a:spcBef>
                <a:spcPts val="0"/>
              </a:spcBef>
              <a:spcAft>
                <a:spcPts val="0"/>
              </a:spcAft>
              <a:buClr>
                <a:schemeClr val="dk1"/>
              </a:buClr>
              <a:buSzPts val="3600"/>
              <a:buFont typeface="+mj-lt"/>
              <a:buAutoNum type="arabicPeriod"/>
            </a:pPr>
            <a:r>
              <a:rPr lang="en-US" sz="3600" b="1">
                <a:solidFill>
                  <a:schemeClr val="dk1"/>
                </a:solidFill>
                <a:latin typeface="Calibri"/>
                <a:ea typeface="Calibri"/>
                <a:cs typeface="Calibri"/>
                <a:sym typeface="Calibri"/>
              </a:rPr>
              <a:t>The University of Michigan</a:t>
            </a:r>
            <a:r>
              <a:rPr lang="en-US" sz="3600">
                <a:solidFill>
                  <a:schemeClr val="dk1"/>
                </a:solidFill>
                <a:latin typeface="Calibri"/>
                <a:ea typeface="Calibri"/>
                <a:cs typeface="Calibri"/>
                <a:sym typeface="Calibri"/>
              </a:rPr>
              <a:t> is facilitating the use of the H&amp;P 360, or targeted components of it, in all encounters in safety net and longitudinal outpatient clinics by </a:t>
            </a:r>
            <a:r>
              <a:rPr lang="en-US" sz="360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15-20</a:t>
            </a:r>
            <a:r>
              <a:rPr lang="en-US" sz="3600">
                <a:solidFill>
                  <a:schemeClr val="dk1"/>
                </a:solidFill>
                <a:latin typeface="Calibri"/>
                <a:ea typeface="Calibri"/>
                <a:cs typeface="Calibri"/>
                <a:sym typeface="Calibri"/>
              </a:rPr>
              <a:t> post-clerkship medical students among 4-10 clinical preceptors.</a:t>
            </a:r>
            <a:endParaRPr lang="en-US">
              <a:solidFill>
                <a:schemeClr val="dk1"/>
              </a:solidFill>
            </a:endParaRPr>
          </a:p>
          <a:p>
            <a:pPr marL="971550" marR="0" lvl="0" indent="-742950" algn="l" rtl="0">
              <a:spcBef>
                <a:spcPts val="0"/>
              </a:spcBef>
              <a:spcAft>
                <a:spcPts val="0"/>
              </a:spcAft>
              <a:buClr>
                <a:schemeClr val="dk1"/>
              </a:buClr>
              <a:buSzPts val="3600"/>
              <a:buFont typeface="+mj-lt"/>
              <a:buAutoNum type="arabicPeriod"/>
            </a:pPr>
            <a:endParaRPr lang="en-US" sz="3600" b="1">
              <a:solidFill>
                <a:schemeClr val="dk1"/>
              </a:solidFill>
              <a:latin typeface="Calibri"/>
              <a:ea typeface="Calibri"/>
              <a:cs typeface="Calibri"/>
            </a:endParaRPr>
          </a:p>
          <a:p>
            <a:pPr marL="742950" marR="0" lvl="0" indent="-742950" algn="l" rtl="0">
              <a:spcBef>
                <a:spcPts val="0"/>
              </a:spcBef>
              <a:spcAft>
                <a:spcPts val="0"/>
              </a:spcAft>
              <a:buClr>
                <a:schemeClr val="dk1"/>
              </a:buClr>
              <a:buSzPts val="3600"/>
              <a:buFont typeface="+mj-lt"/>
              <a:buAutoNum type="arabicPeriod"/>
            </a:pPr>
            <a:r>
              <a:rPr lang="en-US" sz="3600" b="1">
                <a:solidFill>
                  <a:schemeClr val="dk1"/>
                </a:solidFill>
                <a:latin typeface="Calibri"/>
                <a:ea typeface="Calibri"/>
                <a:cs typeface="Calibri"/>
                <a:sym typeface="Calibri"/>
              </a:rPr>
              <a:t>Florida International University</a:t>
            </a:r>
            <a:r>
              <a:rPr lang="en-US" sz="3600">
                <a:solidFill>
                  <a:schemeClr val="dk1"/>
                </a:solidFill>
                <a:latin typeface="Calibri"/>
                <a:ea typeface="Calibri"/>
                <a:cs typeface="Calibri"/>
                <a:sym typeface="Calibri"/>
              </a:rPr>
              <a:t> is integrating the H&amp;P 360 into the preclinical and clinical curriculum as part of the Community-Engaged Physician course series, a longitudinal, service-learning program that addresses social determinants of health.</a:t>
            </a:r>
            <a:endParaRPr lang="en-US">
              <a:solidFill>
                <a:schemeClr val="dk1"/>
              </a:solidFill>
            </a:endParaRPr>
          </a:p>
        </p:txBody>
      </p:sp>
      <p:pic>
        <p:nvPicPr>
          <p:cNvPr id="2" name="Picture 1">
            <a:extLst>
              <a:ext uri="{FF2B5EF4-FFF2-40B4-BE49-F238E27FC236}">
                <a16:creationId xmlns:a16="http://schemas.microsoft.com/office/drawing/2014/main" id="{74D912FD-DE57-41F9-ACDC-25FB4C9D2842}"/>
              </a:ext>
            </a:extLst>
          </p:cNvPr>
          <p:cNvPicPr>
            <a:picLocks noChangeAspect="1"/>
          </p:cNvPicPr>
          <p:nvPr/>
        </p:nvPicPr>
        <p:blipFill>
          <a:blip r:embed="rId8"/>
          <a:stretch>
            <a:fillRect/>
          </a:stretch>
        </p:blipFill>
        <p:spPr>
          <a:xfrm>
            <a:off x="32654468" y="17492022"/>
            <a:ext cx="5981621" cy="6773307"/>
          </a:xfrm>
          <a:prstGeom prst="rect">
            <a:avLst/>
          </a:prstGeom>
        </p:spPr>
      </p:pic>
      <p:pic>
        <p:nvPicPr>
          <p:cNvPr id="11" name="Audio 10">
            <a:hlinkClick r:id="" action="ppaction://media"/>
            <a:extLst>
              <a:ext uri="{FF2B5EF4-FFF2-40B4-BE49-F238E27FC236}">
                <a16:creationId xmlns:a16="http://schemas.microsoft.com/office/drawing/2014/main" id="{195C9F32-8435-4082-9E2A-BCF5D765B68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43129200" y="321564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86630"/>
    </mc:Choice>
    <mc:Fallback xmlns="">
      <p:transition spd="slow" advTm="1866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742</Words>
  <Application>Microsoft Office PowerPoint</Application>
  <PresentationFormat>Custom</PresentationFormat>
  <Paragraphs>70</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Calibri</vt:lpstr>
      <vt:lpstr>Fira Sans</vt:lpstr>
      <vt:lpstr>Arial</vt:lpstr>
      <vt:lpstr>Times New Roman</vt:lpstr>
      <vt:lpstr>Noto Sans Symbols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 Larson</dc:creator>
  <cp:lastModifiedBy>Clare Petrie</cp:lastModifiedBy>
  <cp:revision>46</cp:revision>
  <dcterms:created xsi:type="dcterms:W3CDTF">2013-02-10T21:14:48Z</dcterms:created>
  <dcterms:modified xsi:type="dcterms:W3CDTF">2021-02-15T22:10:28Z</dcterms:modified>
</cp:coreProperties>
</file>