
<file path=[Content_Types].xml><?xml version="1.0" encoding="utf-8"?>
<Types xmlns="http://schemas.openxmlformats.org/package/2006/content-types">
  <Default Extension="png" ContentType="image/png"/>
  <Default Extension="emf" ContentType="image/x-emf"/>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8" r:id="rId2"/>
  </p:sldIdLst>
  <p:sldSz cx="42062400" cy="32918400"/>
  <p:notesSz cx="6858000" cy="9144000"/>
  <p:defaultTextStyle>
    <a:defPPr>
      <a:defRPr lang="en-US"/>
    </a:defPPr>
    <a:lvl1pPr marL="0" algn="l" defTabSz="4284604" rtl="0" eaLnBrk="1" latinLnBrk="0" hangingPunct="1">
      <a:defRPr sz="8434" kern="1200">
        <a:solidFill>
          <a:schemeClr val="tx1"/>
        </a:solidFill>
        <a:latin typeface="+mn-lt"/>
        <a:ea typeface="+mn-ea"/>
        <a:cs typeface="+mn-cs"/>
      </a:defRPr>
    </a:lvl1pPr>
    <a:lvl2pPr marL="2142302" algn="l" defTabSz="4284604" rtl="0" eaLnBrk="1" latinLnBrk="0" hangingPunct="1">
      <a:defRPr sz="8434" kern="1200">
        <a:solidFill>
          <a:schemeClr val="tx1"/>
        </a:solidFill>
        <a:latin typeface="+mn-lt"/>
        <a:ea typeface="+mn-ea"/>
        <a:cs typeface="+mn-cs"/>
      </a:defRPr>
    </a:lvl2pPr>
    <a:lvl3pPr marL="4284604" algn="l" defTabSz="4284604" rtl="0" eaLnBrk="1" latinLnBrk="0" hangingPunct="1">
      <a:defRPr sz="8434" kern="1200">
        <a:solidFill>
          <a:schemeClr val="tx1"/>
        </a:solidFill>
        <a:latin typeface="+mn-lt"/>
        <a:ea typeface="+mn-ea"/>
        <a:cs typeface="+mn-cs"/>
      </a:defRPr>
    </a:lvl3pPr>
    <a:lvl4pPr marL="6426906" algn="l" defTabSz="4284604" rtl="0" eaLnBrk="1" latinLnBrk="0" hangingPunct="1">
      <a:defRPr sz="8434" kern="1200">
        <a:solidFill>
          <a:schemeClr val="tx1"/>
        </a:solidFill>
        <a:latin typeface="+mn-lt"/>
        <a:ea typeface="+mn-ea"/>
        <a:cs typeface="+mn-cs"/>
      </a:defRPr>
    </a:lvl4pPr>
    <a:lvl5pPr marL="8569208" algn="l" defTabSz="4284604" rtl="0" eaLnBrk="1" latinLnBrk="0" hangingPunct="1">
      <a:defRPr sz="8434" kern="1200">
        <a:solidFill>
          <a:schemeClr val="tx1"/>
        </a:solidFill>
        <a:latin typeface="+mn-lt"/>
        <a:ea typeface="+mn-ea"/>
        <a:cs typeface="+mn-cs"/>
      </a:defRPr>
    </a:lvl5pPr>
    <a:lvl6pPr marL="10711510" algn="l" defTabSz="4284604" rtl="0" eaLnBrk="1" latinLnBrk="0" hangingPunct="1">
      <a:defRPr sz="8434" kern="1200">
        <a:solidFill>
          <a:schemeClr val="tx1"/>
        </a:solidFill>
        <a:latin typeface="+mn-lt"/>
        <a:ea typeface="+mn-ea"/>
        <a:cs typeface="+mn-cs"/>
      </a:defRPr>
    </a:lvl6pPr>
    <a:lvl7pPr marL="12853812" algn="l" defTabSz="4284604" rtl="0" eaLnBrk="1" latinLnBrk="0" hangingPunct="1">
      <a:defRPr sz="8434" kern="1200">
        <a:solidFill>
          <a:schemeClr val="tx1"/>
        </a:solidFill>
        <a:latin typeface="+mn-lt"/>
        <a:ea typeface="+mn-ea"/>
        <a:cs typeface="+mn-cs"/>
      </a:defRPr>
    </a:lvl7pPr>
    <a:lvl8pPr marL="14996114" algn="l" defTabSz="4284604" rtl="0" eaLnBrk="1" latinLnBrk="0" hangingPunct="1">
      <a:defRPr sz="8434" kern="1200">
        <a:solidFill>
          <a:schemeClr val="tx1"/>
        </a:solidFill>
        <a:latin typeface="+mn-lt"/>
        <a:ea typeface="+mn-ea"/>
        <a:cs typeface="+mn-cs"/>
      </a:defRPr>
    </a:lvl8pPr>
    <a:lvl9pPr marL="17138416" algn="l" defTabSz="4284604" rtl="0" eaLnBrk="1" latinLnBrk="0" hangingPunct="1">
      <a:defRPr sz="8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2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B445"/>
    <a:srgbClr val="FDC72A"/>
    <a:srgbClr val="538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74363"/>
  </p:normalViewPr>
  <p:slideViewPr>
    <p:cSldViewPr>
      <p:cViewPr varScale="1">
        <p:scale>
          <a:sx n="11" d="100"/>
          <a:sy n="11" d="100"/>
        </p:scale>
        <p:origin x="2316" y="138"/>
      </p:cViewPr>
      <p:guideLst>
        <p:guide orient="horz" pos="10368"/>
        <p:guide pos="13248"/>
      </p:guideLst>
    </p:cSldViewPr>
  </p:slid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Users\Anna\Library\Application%20Support\Box\Box%20Edit\Documents\761700235859\Quantitative%20Data%20Playing%20with%20visu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81739782527185E-2"/>
          <c:y val="3.3394477657779705E-2"/>
          <c:w val="0.88259116525325254"/>
          <c:h val="0.81307765358462158"/>
        </c:manualLayout>
      </c:layout>
      <c:lineChart>
        <c:grouping val="standard"/>
        <c:varyColors val="0"/>
        <c:ser>
          <c:idx val="0"/>
          <c:order val="0"/>
          <c:tx>
            <c:v>Pre</c:v>
          </c:tx>
          <c:spPr>
            <a:ln w="28575" cap="rnd">
              <a:noFill/>
              <a:round/>
            </a:ln>
            <a:effectLst/>
          </c:spPr>
          <c:marker>
            <c:symbol val="circle"/>
            <c:size val="12"/>
            <c:spPr>
              <a:solidFill>
                <a:srgbClr val="538EBB"/>
              </a:solidFill>
              <a:ln w="9525">
                <a:noFill/>
              </a:ln>
              <a:effectLst/>
            </c:spPr>
          </c:marker>
          <c:errBars>
            <c:errDir val="y"/>
            <c:errBarType val="both"/>
            <c:errValType val="cust"/>
            <c:noEndCap val="0"/>
            <c:plus>
              <c:numRef>
                <c:f>unstratified!$N$3:$N$7</c:f>
                <c:numCache>
                  <c:formatCode>General</c:formatCode>
                  <c:ptCount val="5"/>
                  <c:pt idx="0">
                    <c:v>0.53011795385555471</c:v>
                  </c:pt>
                  <c:pt idx="1">
                    <c:v>0.38113055505954913</c:v>
                  </c:pt>
                  <c:pt idx="2">
                    <c:v>0.4885400751217856</c:v>
                  </c:pt>
                  <c:pt idx="3">
                    <c:v>0.62502022535695834</c:v>
                  </c:pt>
                  <c:pt idx="4">
                    <c:v>0.57078650191576075</c:v>
                  </c:pt>
                </c:numCache>
              </c:numRef>
            </c:plus>
            <c:minus>
              <c:numRef>
                <c:f>unstratified!$N$3:$N$7</c:f>
                <c:numCache>
                  <c:formatCode>General</c:formatCode>
                  <c:ptCount val="5"/>
                  <c:pt idx="0">
                    <c:v>0.53011795385555471</c:v>
                  </c:pt>
                  <c:pt idx="1">
                    <c:v>0.38113055505954913</c:v>
                  </c:pt>
                  <c:pt idx="2">
                    <c:v>0.4885400751217856</c:v>
                  </c:pt>
                  <c:pt idx="3">
                    <c:v>0.62502022535695834</c:v>
                  </c:pt>
                  <c:pt idx="4">
                    <c:v>0.57078650191576075</c:v>
                  </c:pt>
                </c:numCache>
              </c:numRef>
            </c:minus>
            <c:spPr>
              <a:noFill/>
              <a:ln w="9525" cap="flat" cmpd="sng" algn="ctr">
                <a:solidFill>
                  <a:schemeClr val="tx1">
                    <a:lumMod val="65000"/>
                    <a:lumOff val="35000"/>
                  </a:schemeClr>
                </a:solidFill>
                <a:round/>
              </a:ln>
              <a:effectLst/>
            </c:spPr>
          </c:errBars>
          <c:cat>
            <c:strRef>
              <c:f>unstratified!$J$10:$J$14</c:f>
              <c:strCache>
                <c:ptCount val="5"/>
                <c:pt idx="0">
                  <c:v>Q1</c:v>
                </c:pt>
                <c:pt idx="1">
                  <c:v>Q2</c:v>
                </c:pt>
                <c:pt idx="2">
                  <c:v>Q3</c:v>
                </c:pt>
                <c:pt idx="3">
                  <c:v>Q4a</c:v>
                </c:pt>
                <c:pt idx="4">
                  <c:v>Q4b</c:v>
                </c:pt>
              </c:strCache>
            </c:strRef>
          </c:cat>
          <c:val>
            <c:numRef>
              <c:f>unstratified!$K$3:$K$7</c:f>
              <c:numCache>
                <c:formatCode>0.00</c:formatCode>
                <c:ptCount val="5"/>
                <c:pt idx="0">
                  <c:v>4.09</c:v>
                </c:pt>
                <c:pt idx="1">
                  <c:v>3.62</c:v>
                </c:pt>
                <c:pt idx="2">
                  <c:v>3.59</c:v>
                </c:pt>
                <c:pt idx="3">
                  <c:v>4.58</c:v>
                </c:pt>
                <c:pt idx="4">
                  <c:v>5.46</c:v>
                </c:pt>
              </c:numCache>
            </c:numRef>
          </c:val>
          <c:smooth val="0"/>
          <c:extLst>
            <c:ext xmlns:c16="http://schemas.microsoft.com/office/drawing/2014/chart" uri="{C3380CC4-5D6E-409C-BE32-E72D297353CC}">
              <c16:uniqueId val="{00000000-3030-A745-B43A-6BE747325566}"/>
            </c:ext>
          </c:extLst>
        </c:ser>
        <c:ser>
          <c:idx val="1"/>
          <c:order val="1"/>
          <c:tx>
            <c:v>Post</c:v>
          </c:tx>
          <c:spPr>
            <a:ln w="25400" cap="rnd">
              <a:noFill/>
              <a:round/>
            </a:ln>
            <a:effectLst/>
          </c:spPr>
          <c:marker>
            <c:symbol val="square"/>
            <c:size val="12"/>
            <c:spPr>
              <a:solidFill>
                <a:srgbClr val="1DB445"/>
              </a:solidFill>
              <a:ln w="9525">
                <a:noFill/>
              </a:ln>
              <a:effectLst/>
            </c:spPr>
          </c:marker>
          <c:errBars>
            <c:errDir val="y"/>
            <c:errBarType val="both"/>
            <c:errValType val="cust"/>
            <c:noEndCap val="0"/>
            <c:plus>
              <c:numRef>
                <c:f>unstratified!$N$10:$N$14</c:f>
                <c:numCache>
                  <c:formatCode>General</c:formatCode>
                  <c:ptCount val="5"/>
                  <c:pt idx="0">
                    <c:v>0.39207537736825798</c:v>
                  </c:pt>
                  <c:pt idx="1">
                    <c:v>0.38823150111954913</c:v>
                  </c:pt>
                  <c:pt idx="2">
                    <c:v>0.33441723363763143</c:v>
                  </c:pt>
                  <c:pt idx="3">
                    <c:v>0.3871</c:v>
                  </c:pt>
                  <c:pt idx="4">
                    <c:v>0.28746666666666665</c:v>
                  </c:pt>
                </c:numCache>
              </c:numRef>
            </c:plus>
            <c:minus>
              <c:numRef>
                <c:f>unstratified!$N$10:$N$14</c:f>
                <c:numCache>
                  <c:formatCode>General</c:formatCode>
                  <c:ptCount val="5"/>
                  <c:pt idx="0">
                    <c:v>0.39207537736825798</c:v>
                  </c:pt>
                  <c:pt idx="1">
                    <c:v>0.38823150111954913</c:v>
                  </c:pt>
                  <c:pt idx="2">
                    <c:v>0.33441723363763143</c:v>
                  </c:pt>
                  <c:pt idx="3">
                    <c:v>0.3871</c:v>
                  </c:pt>
                  <c:pt idx="4">
                    <c:v>0.28746666666666665</c:v>
                  </c:pt>
                </c:numCache>
              </c:numRef>
            </c:minus>
            <c:spPr>
              <a:noFill/>
              <a:ln w="9525" cap="flat" cmpd="sng" algn="ctr">
                <a:solidFill>
                  <a:schemeClr val="tx1">
                    <a:lumMod val="65000"/>
                    <a:lumOff val="35000"/>
                  </a:schemeClr>
                </a:solidFill>
                <a:round/>
              </a:ln>
              <a:effectLst/>
            </c:spPr>
          </c:errBars>
          <c:cat>
            <c:strRef>
              <c:f>unstratified!$J$10:$J$14</c:f>
              <c:strCache>
                <c:ptCount val="5"/>
                <c:pt idx="0">
                  <c:v>Q1</c:v>
                </c:pt>
                <c:pt idx="1">
                  <c:v>Q2</c:v>
                </c:pt>
                <c:pt idx="2">
                  <c:v>Q3</c:v>
                </c:pt>
                <c:pt idx="3">
                  <c:v>Q4a</c:v>
                </c:pt>
                <c:pt idx="4">
                  <c:v>Q4b</c:v>
                </c:pt>
              </c:strCache>
            </c:strRef>
          </c:cat>
          <c:val>
            <c:numRef>
              <c:f>unstratified!$K$10:$K$14</c:f>
              <c:numCache>
                <c:formatCode>0.00</c:formatCode>
                <c:ptCount val="5"/>
                <c:pt idx="0">
                  <c:v>5.38</c:v>
                </c:pt>
                <c:pt idx="1">
                  <c:v>4.6900000000000004</c:v>
                </c:pt>
                <c:pt idx="2">
                  <c:v>5.21</c:v>
                </c:pt>
                <c:pt idx="3">
                  <c:v>5.78</c:v>
                </c:pt>
                <c:pt idx="4" formatCode="General">
                  <c:v>6.78</c:v>
                </c:pt>
              </c:numCache>
            </c:numRef>
          </c:val>
          <c:smooth val="0"/>
          <c:extLst>
            <c:ext xmlns:c16="http://schemas.microsoft.com/office/drawing/2014/chart" uri="{C3380CC4-5D6E-409C-BE32-E72D297353CC}">
              <c16:uniqueId val="{00000001-3030-A745-B43A-6BE747325566}"/>
            </c:ext>
          </c:extLst>
        </c:ser>
        <c:dLbls>
          <c:showLegendKey val="0"/>
          <c:showVal val="0"/>
          <c:showCatName val="0"/>
          <c:showSerName val="0"/>
          <c:showPercent val="0"/>
          <c:showBubbleSize val="0"/>
        </c:dLbls>
        <c:marker val="1"/>
        <c:smooth val="0"/>
        <c:axId val="100285920"/>
        <c:axId val="1984091199"/>
      </c:lineChart>
      <c:catAx>
        <c:axId val="100285920"/>
        <c:scaling>
          <c:orientation val="minMax"/>
        </c:scaling>
        <c:delete val="0"/>
        <c:axPos val="b"/>
        <c:numFmt formatCode="General" sourceLinked="1"/>
        <c:majorTickMark val="out"/>
        <c:minorTickMark val="none"/>
        <c:tickLblPos val="nextTo"/>
        <c:spPr>
          <a:noFill/>
          <a:ln w="15875" cap="flat" cmpd="sng" algn="ctr">
            <a:solidFill>
              <a:schemeClr val="tx1"/>
            </a:solidFill>
            <a:round/>
          </a:ln>
          <a:effectLst/>
        </c:spPr>
        <c:txPr>
          <a:bodyPr rot="-60000000" vert="horz"/>
          <a:lstStyle/>
          <a:p>
            <a:pPr>
              <a:defRPr sz="1800"/>
            </a:pPr>
            <a:endParaRPr lang="en-US"/>
          </a:p>
        </c:txPr>
        <c:crossAx val="1984091199"/>
        <c:crosses val="autoZero"/>
        <c:auto val="1"/>
        <c:lblAlgn val="ctr"/>
        <c:lblOffset val="100"/>
        <c:noMultiLvlLbl val="0"/>
      </c:catAx>
      <c:valAx>
        <c:axId val="1984091199"/>
        <c:scaling>
          <c:orientation val="minMax"/>
          <c:max val="7.2"/>
          <c:min val="1"/>
        </c:scaling>
        <c:delete val="0"/>
        <c:axPos val="l"/>
        <c:numFmt formatCode="0.00" sourceLinked="1"/>
        <c:majorTickMark val="none"/>
        <c:minorTickMark val="none"/>
        <c:tickLblPos val="nextTo"/>
        <c:spPr>
          <a:noFill/>
          <a:ln>
            <a:solidFill>
              <a:schemeClr val="tx1"/>
            </a:solidFill>
          </a:ln>
          <a:effectLst/>
        </c:spPr>
        <c:txPr>
          <a:bodyPr rot="-60000000" vert="horz"/>
          <a:lstStyle/>
          <a:p>
            <a:pPr>
              <a:defRPr sz="1800"/>
            </a:pPr>
            <a:endParaRPr lang="en-US"/>
          </a:p>
        </c:txPr>
        <c:crossAx val="100285920"/>
        <c:crosses val="autoZero"/>
        <c:crossBetween val="between"/>
      </c:valAx>
    </c:plotArea>
    <c:legend>
      <c:legendPos val="b"/>
      <c:layout>
        <c:manualLayout>
          <c:xMode val="edge"/>
          <c:yMode val="edge"/>
          <c:x val="0.73571657781510336"/>
          <c:y val="0.70308266374217077"/>
          <c:w val="0.20533660437967644"/>
          <c:h val="7.3213466511134584E-2"/>
        </c:manualLayout>
      </c:layout>
      <c:overlay val="0"/>
      <c:spPr>
        <a:ln>
          <a:solidFill>
            <a:schemeClr val="bg1"/>
          </a:solidFill>
        </a:ln>
      </c:spPr>
      <c:txPr>
        <a:bodyPr/>
        <a:lstStyle/>
        <a:p>
          <a:pPr>
            <a:defRPr sz="1800"/>
          </a:pPr>
          <a:endParaRPr lang="en-US"/>
        </a:p>
      </c:txPr>
    </c:legend>
    <c:plotVisOnly val="1"/>
    <c:dispBlanksAs val="gap"/>
    <c:showDLblsOverMax val="0"/>
    <c:extLst/>
  </c:chart>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2/15/2021</a:t>
            </a:fld>
            <a:endParaRPr lang="en-US"/>
          </a:p>
        </p:txBody>
      </p:sp>
      <p:sp>
        <p:nvSpPr>
          <p:cNvPr id="4" name="Slide Image Placeholder 3"/>
          <p:cNvSpPr>
            <a:spLocks noGrp="1" noRot="1" noChangeAspect="1"/>
          </p:cNvSpPr>
          <p:nvPr>
            <p:ph type="sldImg" idx="2"/>
          </p:nvPr>
        </p:nvSpPr>
        <p:spPr>
          <a:xfrm>
            <a:off x="1238250" y="685800"/>
            <a:ext cx="4381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284604" rtl="0" eaLnBrk="1" latinLnBrk="0" hangingPunct="1">
      <a:defRPr sz="5623" kern="1200">
        <a:solidFill>
          <a:schemeClr val="tx1"/>
        </a:solidFill>
        <a:latin typeface="+mn-lt"/>
        <a:ea typeface="+mn-ea"/>
        <a:cs typeface="+mn-cs"/>
      </a:defRPr>
    </a:lvl1pPr>
    <a:lvl2pPr marL="2142302" algn="l" defTabSz="4284604" rtl="0" eaLnBrk="1" latinLnBrk="0" hangingPunct="1">
      <a:defRPr sz="5623" kern="1200">
        <a:solidFill>
          <a:schemeClr val="tx1"/>
        </a:solidFill>
        <a:latin typeface="+mn-lt"/>
        <a:ea typeface="+mn-ea"/>
        <a:cs typeface="+mn-cs"/>
      </a:defRPr>
    </a:lvl2pPr>
    <a:lvl3pPr marL="4284604" algn="l" defTabSz="4284604" rtl="0" eaLnBrk="1" latinLnBrk="0" hangingPunct="1">
      <a:defRPr sz="5623" kern="1200">
        <a:solidFill>
          <a:schemeClr val="tx1"/>
        </a:solidFill>
        <a:latin typeface="+mn-lt"/>
        <a:ea typeface="+mn-ea"/>
        <a:cs typeface="+mn-cs"/>
      </a:defRPr>
    </a:lvl3pPr>
    <a:lvl4pPr marL="6426906" algn="l" defTabSz="4284604" rtl="0" eaLnBrk="1" latinLnBrk="0" hangingPunct="1">
      <a:defRPr sz="5623" kern="1200">
        <a:solidFill>
          <a:schemeClr val="tx1"/>
        </a:solidFill>
        <a:latin typeface="+mn-lt"/>
        <a:ea typeface="+mn-ea"/>
        <a:cs typeface="+mn-cs"/>
      </a:defRPr>
    </a:lvl4pPr>
    <a:lvl5pPr marL="8569208" algn="l" defTabSz="4284604" rtl="0" eaLnBrk="1" latinLnBrk="0" hangingPunct="1">
      <a:defRPr sz="5623" kern="1200">
        <a:solidFill>
          <a:schemeClr val="tx1"/>
        </a:solidFill>
        <a:latin typeface="+mn-lt"/>
        <a:ea typeface="+mn-ea"/>
        <a:cs typeface="+mn-cs"/>
      </a:defRPr>
    </a:lvl5pPr>
    <a:lvl6pPr marL="10711510" algn="l" defTabSz="4284604" rtl="0" eaLnBrk="1" latinLnBrk="0" hangingPunct="1">
      <a:defRPr sz="5623" kern="1200">
        <a:solidFill>
          <a:schemeClr val="tx1"/>
        </a:solidFill>
        <a:latin typeface="+mn-lt"/>
        <a:ea typeface="+mn-ea"/>
        <a:cs typeface="+mn-cs"/>
      </a:defRPr>
    </a:lvl6pPr>
    <a:lvl7pPr marL="12853812" algn="l" defTabSz="4284604" rtl="0" eaLnBrk="1" latinLnBrk="0" hangingPunct="1">
      <a:defRPr sz="5623" kern="1200">
        <a:solidFill>
          <a:schemeClr val="tx1"/>
        </a:solidFill>
        <a:latin typeface="+mn-lt"/>
        <a:ea typeface="+mn-ea"/>
        <a:cs typeface="+mn-cs"/>
      </a:defRPr>
    </a:lvl7pPr>
    <a:lvl8pPr marL="14996114" algn="l" defTabSz="4284604" rtl="0" eaLnBrk="1" latinLnBrk="0" hangingPunct="1">
      <a:defRPr sz="5623" kern="1200">
        <a:solidFill>
          <a:schemeClr val="tx1"/>
        </a:solidFill>
        <a:latin typeface="+mn-lt"/>
        <a:ea typeface="+mn-ea"/>
        <a:cs typeface="+mn-cs"/>
      </a:defRPr>
    </a:lvl8pPr>
    <a:lvl9pPr marL="17138416" algn="l" defTabSz="4284604" rtl="0" eaLnBrk="1" latinLnBrk="0" hangingPunct="1">
      <a:defRPr sz="56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572553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0226042"/>
            <a:ext cx="35753040" cy="7056120"/>
          </a:xfrm>
        </p:spPr>
        <p:txBody>
          <a:bodyPr/>
          <a:lstStyle/>
          <a:p>
            <a:r>
              <a:rPr lang="en-US"/>
              <a:t>Click to edit Master title style</a:t>
            </a:r>
          </a:p>
        </p:txBody>
      </p:sp>
      <p:sp>
        <p:nvSpPr>
          <p:cNvPr id="3" name="Subtitle 2"/>
          <p:cNvSpPr>
            <a:spLocks noGrp="1"/>
          </p:cNvSpPr>
          <p:nvPr>
            <p:ph type="subTitle" idx="1"/>
          </p:nvPr>
        </p:nvSpPr>
        <p:spPr>
          <a:xfrm>
            <a:off x="6309360" y="18653760"/>
            <a:ext cx="29443680" cy="8412480"/>
          </a:xfrm>
        </p:spPr>
        <p:txBody>
          <a:bodyPr/>
          <a:lstStyle>
            <a:lvl1pPr marL="0" indent="0" algn="ctr">
              <a:buNone/>
              <a:defRPr>
                <a:solidFill>
                  <a:schemeClr val="tx1">
                    <a:tint val="75000"/>
                  </a:schemeClr>
                </a:solidFill>
              </a:defRPr>
            </a:lvl1pPr>
            <a:lvl2pPr marL="2102784" indent="0" algn="ctr">
              <a:buNone/>
              <a:defRPr>
                <a:solidFill>
                  <a:schemeClr val="tx1">
                    <a:tint val="75000"/>
                  </a:schemeClr>
                </a:solidFill>
              </a:defRPr>
            </a:lvl2pPr>
            <a:lvl3pPr marL="4205568" indent="0" algn="ctr">
              <a:buNone/>
              <a:defRPr>
                <a:solidFill>
                  <a:schemeClr val="tx1">
                    <a:tint val="75000"/>
                  </a:schemeClr>
                </a:solidFill>
              </a:defRPr>
            </a:lvl3pPr>
            <a:lvl4pPr marL="6308353" indent="0" algn="ctr">
              <a:buNone/>
              <a:defRPr>
                <a:solidFill>
                  <a:schemeClr val="tx1">
                    <a:tint val="75000"/>
                  </a:schemeClr>
                </a:solidFill>
              </a:defRPr>
            </a:lvl4pPr>
            <a:lvl5pPr marL="8411132" indent="0" algn="ctr">
              <a:buNone/>
              <a:defRPr>
                <a:solidFill>
                  <a:schemeClr val="tx1">
                    <a:tint val="75000"/>
                  </a:schemeClr>
                </a:solidFill>
              </a:defRPr>
            </a:lvl5pPr>
            <a:lvl6pPr marL="10513916" indent="0" algn="ctr">
              <a:buNone/>
              <a:defRPr>
                <a:solidFill>
                  <a:schemeClr val="tx1">
                    <a:tint val="75000"/>
                  </a:schemeClr>
                </a:solidFill>
              </a:defRPr>
            </a:lvl6pPr>
            <a:lvl7pPr marL="12616701" indent="0" algn="ctr">
              <a:buNone/>
              <a:defRPr>
                <a:solidFill>
                  <a:schemeClr val="tx1">
                    <a:tint val="75000"/>
                  </a:schemeClr>
                </a:solidFill>
              </a:defRPr>
            </a:lvl7pPr>
            <a:lvl8pPr marL="14719485" indent="0" algn="ctr">
              <a:buNone/>
              <a:defRPr>
                <a:solidFill>
                  <a:schemeClr val="tx1">
                    <a:tint val="75000"/>
                  </a:schemeClr>
                </a:solidFill>
              </a:defRPr>
            </a:lvl8pPr>
            <a:lvl9pPr marL="1682226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
        <p:nvSpPr>
          <p:cNvPr id="7" name="Rectangle 6"/>
          <p:cNvSpPr/>
          <p:nvPr userDrawn="1"/>
        </p:nvSpPr>
        <p:spPr>
          <a:xfrm>
            <a:off x="0" y="0"/>
            <a:ext cx="42062400" cy="7772400"/>
          </a:xfrm>
          <a:prstGeom prst="rect">
            <a:avLst/>
          </a:prstGeom>
          <a:solidFill>
            <a:srgbClr val="525755"/>
          </a:solidFill>
        </p:spPr>
        <p:style>
          <a:lnRef idx="1">
            <a:schemeClr val="accent1"/>
          </a:lnRef>
          <a:fillRef idx="3">
            <a:schemeClr val="accent1"/>
          </a:fillRef>
          <a:effectRef idx="2">
            <a:schemeClr val="accent1"/>
          </a:effectRef>
          <a:fontRef idx="minor">
            <a:schemeClr val="lt1"/>
          </a:fontRef>
        </p:style>
        <p:txBody>
          <a:bodyPr rot="0" spcFirstLastPara="0" vert="horz" wrap="square" lIns="87630" tIns="43815" rIns="87630" bIns="43815" numCol="1" spcCol="0" rtlCol="0" fromWordArt="0" anchor="ctr" anchorCtr="0" forceAA="0" compatLnSpc="1">
            <a:prstTxWarp prst="textNoShape">
              <a:avLst/>
            </a:prstTxWarp>
            <a:noAutofit/>
          </a:bodyPr>
          <a:lstStyle>
            <a:defPPr>
              <a:defRPr lang="en-US"/>
            </a:defPPr>
            <a:lvl1pPr marL="0" algn="l" defTabSz="2194560" rtl="0" eaLnBrk="1" latinLnBrk="0" hangingPunct="1">
              <a:defRPr sz="8600" kern="1200">
                <a:solidFill>
                  <a:schemeClr val="lt1"/>
                </a:solidFill>
                <a:latin typeface="+mn-lt"/>
                <a:ea typeface="+mn-ea"/>
                <a:cs typeface="+mn-cs"/>
              </a:defRPr>
            </a:lvl1pPr>
            <a:lvl2pPr marL="2194560" algn="l" defTabSz="2194560" rtl="0" eaLnBrk="1" latinLnBrk="0" hangingPunct="1">
              <a:defRPr sz="8600" kern="1200">
                <a:solidFill>
                  <a:schemeClr val="lt1"/>
                </a:solidFill>
                <a:latin typeface="+mn-lt"/>
                <a:ea typeface="+mn-ea"/>
                <a:cs typeface="+mn-cs"/>
              </a:defRPr>
            </a:lvl2pPr>
            <a:lvl3pPr marL="4389120" algn="l" defTabSz="2194560" rtl="0" eaLnBrk="1" latinLnBrk="0" hangingPunct="1">
              <a:defRPr sz="8600" kern="1200">
                <a:solidFill>
                  <a:schemeClr val="lt1"/>
                </a:solidFill>
                <a:latin typeface="+mn-lt"/>
                <a:ea typeface="+mn-ea"/>
                <a:cs typeface="+mn-cs"/>
              </a:defRPr>
            </a:lvl3pPr>
            <a:lvl4pPr marL="6583680" algn="l" defTabSz="2194560" rtl="0" eaLnBrk="1" latinLnBrk="0" hangingPunct="1">
              <a:defRPr sz="8600" kern="1200">
                <a:solidFill>
                  <a:schemeClr val="lt1"/>
                </a:solidFill>
                <a:latin typeface="+mn-lt"/>
                <a:ea typeface="+mn-ea"/>
                <a:cs typeface="+mn-cs"/>
              </a:defRPr>
            </a:lvl4pPr>
            <a:lvl5pPr marL="8778240" algn="l" defTabSz="2194560" rtl="0" eaLnBrk="1" latinLnBrk="0" hangingPunct="1">
              <a:defRPr sz="8600" kern="1200">
                <a:solidFill>
                  <a:schemeClr val="lt1"/>
                </a:solidFill>
                <a:latin typeface="+mn-lt"/>
                <a:ea typeface="+mn-ea"/>
                <a:cs typeface="+mn-cs"/>
              </a:defRPr>
            </a:lvl5pPr>
            <a:lvl6pPr marL="10972800" algn="l" defTabSz="2194560" rtl="0" eaLnBrk="1" latinLnBrk="0" hangingPunct="1">
              <a:defRPr sz="8600" kern="1200">
                <a:solidFill>
                  <a:schemeClr val="lt1"/>
                </a:solidFill>
                <a:latin typeface="+mn-lt"/>
                <a:ea typeface="+mn-ea"/>
                <a:cs typeface="+mn-cs"/>
              </a:defRPr>
            </a:lvl6pPr>
            <a:lvl7pPr marL="13167360" algn="l" defTabSz="2194560" rtl="0" eaLnBrk="1" latinLnBrk="0" hangingPunct="1">
              <a:defRPr sz="8600" kern="1200">
                <a:solidFill>
                  <a:schemeClr val="lt1"/>
                </a:solidFill>
                <a:latin typeface="+mn-lt"/>
                <a:ea typeface="+mn-ea"/>
                <a:cs typeface="+mn-cs"/>
              </a:defRPr>
            </a:lvl7pPr>
            <a:lvl8pPr marL="15361920" algn="l" defTabSz="2194560" rtl="0" eaLnBrk="1" latinLnBrk="0" hangingPunct="1">
              <a:defRPr sz="8600" kern="1200">
                <a:solidFill>
                  <a:schemeClr val="lt1"/>
                </a:solidFill>
                <a:latin typeface="+mn-lt"/>
                <a:ea typeface="+mn-ea"/>
                <a:cs typeface="+mn-cs"/>
              </a:defRPr>
            </a:lvl8pPr>
            <a:lvl9pPr marL="17556480" algn="l" defTabSz="2194560" rtl="0" eaLnBrk="1" latinLnBrk="0" hangingPunct="1">
              <a:defRPr sz="8600" kern="1200">
                <a:solidFill>
                  <a:schemeClr val="lt1"/>
                </a:solidFill>
                <a:latin typeface="+mn-lt"/>
                <a:ea typeface="+mn-ea"/>
                <a:cs typeface="+mn-cs"/>
              </a:defRPr>
            </a:lvl9pPr>
          </a:lstStyle>
          <a:p>
            <a:pPr algn="ctr"/>
            <a:endParaRPr lang="en-US" sz="8239">
              <a:solidFill>
                <a:srgbClr val="525755"/>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8472" y="1328798"/>
            <a:ext cx="1897974" cy="3386496"/>
          </a:xfrm>
          <a:prstGeom prst="rect">
            <a:avLst/>
          </a:prstGeom>
        </p:spPr>
      </p:pic>
    </p:spTree>
    <p:extLst>
      <p:ext uri="{BB962C8B-B14F-4D97-AF65-F5344CB8AC3E}">
        <p14:creationId xmlns:p14="http://schemas.microsoft.com/office/powerpoint/2010/main" val="262078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45053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5240" y="1318270"/>
            <a:ext cx="946404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03120" y="1318270"/>
            <a:ext cx="2769108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7027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46446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40" y="21153122"/>
            <a:ext cx="35753040" cy="6537960"/>
          </a:xfrm>
        </p:spPr>
        <p:txBody>
          <a:bodyPr anchor="t"/>
          <a:lstStyle>
            <a:lvl1pPr algn="l">
              <a:defRPr sz="18395" b="1" cap="all"/>
            </a:lvl1pPr>
          </a:lstStyle>
          <a:p>
            <a:r>
              <a:rPr lang="en-US"/>
              <a:t>Click to edit Master title style</a:t>
            </a:r>
          </a:p>
        </p:txBody>
      </p:sp>
      <p:sp>
        <p:nvSpPr>
          <p:cNvPr id="3" name="Text Placeholder 2"/>
          <p:cNvSpPr>
            <a:spLocks noGrp="1"/>
          </p:cNvSpPr>
          <p:nvPr>
            <p:ph type="body" idx="1"/>
          </p:nvPr>
        </p:nvSpPr>
        <p:spPr>
          <a:xfrm>
            <a:off x="3322640" y="13952229"/>
            <a:ext cx="35753040" cy="7200898"/>
          </a:xfrm>
        </p:spPr>
        <p:txBody>
          <a:bodyPr anchor="b"/>
          <a:lstStyle>
            <a:lvl1pPr marL="0" indent="0">
              <a:buNone/>
              <a:defRPr sz="9200">
                <a:solidFill>
                  <a:schemeClr val="tx1">
                    <a:tint val="75000"/>
                  </a:schemeClr>
                </a:solidFill>
              </a:defRPr>
            </a:lvl1pPr>
            <a:lvl2pPr marL="2102784" indent="0">
              <a:buNone/>
              <a:defRPr sz="8239">
                <a:solidFill>
                  <a:schemeClr val="tx1">
                    <a:tint val="75000"/>
                  </a:schemeClr>
                </a:solidFill>
              </a:defRPr>
            </a:lvl2pPr>
            <a:lvl3pPr marL="4205568" indent="0">
              <a:buNone/>
              <a:defRPr sz="7378">
                <a:solidFill>
                  <a:schemeClr val="tx1">
                    <a:tint val="75000"/>
                  </a:schemeClr>
                </a:solidFill>
              </a:defRPr>
            </a:lvl3pPr>
            <a:lvl4pPr marL="6308353" indent="0">
              <a:buNone/>
              <a:defRPr sz="6422">
                <a:solidFill>
                  <a:schemeClr val="tx1">
                    <a:tint val="75000"/>
                  </a:schemeClr>
                </a:solidFill>
              </a:defRPr>
            </a:lvl4pPr>
            <a:lvl5pPr marL="8411132" indent="0">
              <a:buNone/>
              <a:defRPr sz="6422">
                <a:solidFill>
                  <a:schemeClr val="tx1">
                    <a:tint val="75000"/>
                  </a:schemeClr>
                </a:solidFill>
              </a:defRPr>
            </a:lvl5pPr>
            <a:lvl6pPr marL="10513916" indent="0">
              <a:buNone/>
              <a:defRPr sz="6422">
                <a:solidFill>
                  <a:schemeClr val="tx1">
                    <a:tint val="75000"/>
                  </a:schemeClr>
                </a:solidFill>
              </a:defRPr>
            </a:lvl6pPr>
            <a:lvl7pPr marL="12616701" indent="0">
              <a:buNone/>
              <a:defRPr sz="6422">
                <a:solidFill>
                  <a:schemeClr val="tx1">
                    <a:tint val="75000"/>
                  </a:schemeClr>
                </a:solidFill>
              </a:defRPr>
            </a:lvl7pPr>
            <a:lvl8pPr marL="14719485" indent="0">
              <a:buNone/>
              <a:defRPr sz="6422">
                <a:solidFill>
                  <a:schemeClr val="tx1">
                    <a:tint val="75000"/>
                  </a:schemeClr>
                </a:solidFill>
              </a:defRPr>
            </a:lvl8pPr>
            <a:lvl9pPr marL="16822269" indent="0">
              <a:buNone/>
              <a:defRPr sz="64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425582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03120" y="7680967"/>
            <a:ext cx="18577560" cy="21724622"/>
          </a:xfrm>
        </p:spPr>
        <p:txBody>
          <a:bodyPr/>
          <a:lstStyle>
            <a:lvl1pPr>
              <a:defRPr sz="12839"/>
            </a:lvl1pPr>
            <a:lvl2pPr>
              <a:defRPr sz="11017"/>
            </a:lvl2pPr>
            <a:lvl3pPr>
              <a:defRPr sz="9200"/>
            </a:lvl3pPr>
            <a:lvl4pPr>
              <a:defRPr sz="8239"/>
            </a:lvl4pPr>
            <a:lvl5pPr>
              <a:defRPr sz="8239"/>
            </a:lvl5pPr>
            <a:lvl6pPr>
              <a:defRPr sz="8239"/>
            </a:lvl6pPr>
            <a:lvl7pPr>
              <a:defRPr sz="8239"/>
            </a:lvl7pPr>
            <a:lvl8pPr>
              <a:defRPr sz="8239"/>
            </a:lvl8pPr>
            <a:lvl9pPr>
              <a:defRPr sz="82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381720" y="7680967"/>
            <a:ext cx="18577560" cy="21724622"/>
          </a:xfrm>
        </p:spPr>
        <p:txBody>
          <a:bodyPr/>
          <a:lstStyle>
            <a:lvl1pPr>
              <a:defRPr sz="12839"/>
            </a:lvl1pPr>
            <a:lvl2pPr>
              <a:defRPr sz="11017"/>
            </a:lvl2pPr>
            <a:lvl3pPr>
              <a:defRPr sz="9200"/>
            </a:lvl3pPr>
            <a:lvl4pPr>
              <a:defRPr sz="8239"/>
            </a:lvl4pPr>
            <a:lvl5pPr>
              <a:defRPr sz="8239"/>
            </a:lvl5pPr>
            <a:lvl6pPr>
              <a:defRPr sz="8239"/>
            </a:lvl6pPr>
            <a:lvl7pPr>
              <a:defRPr sz="8239"/>
            </a:lvl7pPr>
            <a:lvl8pPr>
              <a:defRPr sz="8239"/>
            </a:lvl8pPr>
            <a:lvl9pPr>
              <a:defRPr sz="82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67529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120" y="7368542"/>
            <a:ext cx="18584865" cy="3070858"/>
          </a:xfrm>
        </p:spPr>
        <p:txBody>
          <a:bodyPr anchor="b"/>
          <a:lstStyle>
            <a:lvl1pPr marL="0" indent="0">
              <a:buNone/>
              <a:defRPr sz="11017" b="1"/>
            </a:lvl1pPr>
            <a:lvl2pPr marL="2102784" indent="0">
              <a:buNone/>
              <a:defRPr sz="9200" b="1"/>
            </a:lvl2pPr>
            <a:lvl3pPr marL="4205568" indent="0">
              <a:buNone/>
              <a:defRPr sz="8239" b="1"/>
            </a:lvl3pPr>
            <a:lvl4pPr marL="6308353" indent="0">
              <a:buNone/>
              <a:defRPr sz="7378" b="1"/>
            </a:lvl4pPr>
            <a:lvl5pPr marL="8411132" indent="0">
              <a:buNone/>
              <a:defRPr sz="7378" b="1"/>
            </a:lvl5pPr>
            <a:lvl6pPr marL="10513916" indent="0">
              <a:buNone/>
              <a:defRPr sz="7378" b="1"/>
            </a:lvl6pPr>
            <a:lvl7pPr marL="12616701" indent="0">
              <a:buNone/>
              <a:defRPr sz="7378" b="1"/>
            </a:lvl7pPr>
            <a:lvl8pPr marL="14719485" indent="0">
              <a:buNone/>
              <a:defRPr sz="7378" b="1"/>
            </a:lvl8pPr>
            <a:lvl9pPr marL="16822269" indent="0">
              <a:buNone/>
              <a:defRPr sz="7378" b="1"/>
            </a:lvl9pPr>
          </a:lstStyle>
          <a:p>
            <a:pPr lvl="0"/>
            <a:r>
              <a:rPr lang="en-US"/>
              <a:t>Click to edit Master text styles</a:t>
            </a:r>
          </a:p>
        </p:txBody>
      </p:sp>
      <p:sp>
        <p:nvSpPr>
          <p:cNvPr id="4" name="Content Placeholder 3"/>
          <p:cNvSpPr>
            <a:spLocks noGrp="1"/>
          </p:cNvSpPr>
          <p:nvPr>
            <p:ph sz="half" idx="2"/>
          </p:nvPr>
        </p:nvSpPr>
        <p:spPr>
          <a:xfrm>
            <a:off x="2103120" y="10439400"/>
            <a:ext cx="18584865" cy="18966182"/>
          </a:xfrm>
        </p:spPr>
        <p:txBody>
          <a:bodyPr/>
          <a:lstStyle>
            <a:lvl1pPr>
              <a:defRPr sz="11017"/>
            </a:lvl1pPr>
            <a:lvl2pPr>
              <a:defRPr sz="9200"/>
            </a:lvl2pPr>
            <a:lvl3pPr>
              <a:defRPr sz="8239"/>
            </a:lvl3pPr>
            <a:lvl4pPr>
              <a:defRPr sz="7378"/>
            </a:lvl4pPr>
            <a:lvl5pPr>
              <a:defRPr sz="7378"/>
            </a:lvl5pPr>
            <a:lvl6pPr>
              <a:defRPr sz="7378"/>
            </a:lvl6pPr>
            <a:lvl7pPr>
              <a:defRPr sz="7378"/>
            </a:lvl7pPr>
            <a:lvl8pPr>
              <a:defRPr sz="7378"/>
            </a:lvl8pPr>
            <a:lvl9pPr>
              <a:defRPr sz="7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117" y="7368542"/>
            <a:ext cx="18592165" cy="3070858"/>
          </a:xfrm>
        </p:spPr>
        <p:txBody>
          <a:bodyPr anchor="b"/>
          <a:lstStyle>
            <a:lvl1pPr marL="0" indent="0">
              <a:buNone/>
              <a:defRPr sz="11017" b="1"/>
            </a:lvl1pPr>
            <a:lvl2pPr marL="2102784" indent="0">
              <a:buNone/>
              <a:defRPr sz="9200" b="1"/>
            </a:lvl2pPr>
            <a:lvl3pPr marL="4205568" indent="0">
              <a:buNone/>
              <a:defRPr sz="8239" b="1"/>
            </a:lvl3pPr>
            <a:lvl4pPr marL="6308353" indent="0">
              <a:buNone/>
              <a:defRPr sz="7378" b="1"/>
            </a:lvl4pPr>
            <a:lvl5pPr marL="8411132" indent="0">
              <a:buNone/>
              <a:defRPr sz="7378" b="1"/>
            </a:lvl5pPr>
            <a:lvl6pPr marL="10513916" indent="0">
              <a:buNone/>
              <a:defRPr sz="7378" b="1"/>
            </a:lvl6pPr>
            <a:lvl7pPr marL="12616701" indent="0">
              <a:buNone/>
              <a:defRPr sz="7378" b="1"/>
            </a:lvl7pPr>
            <a:lvl8pPr marL="14719485" indent="0">
              <a:buNone/>
              <a:defRPr sz="7378" b="1"/>
            </a:lvl8pPr>
            <a:lvl9pPr marL="16822269" indent="0">
              <a:buNone/>
              <a:defRPr sz="7378" b="1"/>
            </a:lvl9pPr>
          </a:lstStyle>
          <a:p>
            <a:pPr lvl="0"/>
            <a:r>
              <a:rPr lang="en-US"/>
              <a:t>Click to edit Master text styles</a:t>
            </a:r>
          </a:p>
        </p:txBody>
      </p:sp>
      <p:sp>
        <p:nvSpPr>
          <p:cNvPr id="6" name="Content Placeholder 5"/>
          <p:cNvSpPr>
            <a:spLocks noGrp="1"/>
          </p:cNvSpPr>
          <p:nvPr>
            <p:ph sz="quarter" idx="4"/>
          </p:nvPr>
        </p:nvSpPr>
        <p:spPr>
          <a:xfrm>
            <a:off x="21367117" y="10439400"/>
            <a:ext cx="18592165" cy="18966182"/>
          </a:xfrm>
        </p:spPr>
        <p:txBody>
          <a:bodyPr/>
          <a:lstStyle>
            <a:lvl1pPr>
              <a:defRPr sz="11017"/>
            </a:lvl1pPr>
            <a:lvl2pPr>
              <a:defRPr sz="9200"/>
            </a:lvl2pPr>
            <a:lvl3pPr>
              <a:defRPr sz="8239"/>
            </a:lvl3pPr>
            <a:lvl4pPr>
              <a:defRPr sz="7378"/>
            </a:lvl4pPr>
            <a:lvl5pPr>
              <a:defRPr sz="7378"/>
            </a:lvl5pPr>
            <a:lvl6pPr>
              <a:defRPr sz="7378"/>
            </a:lvl6pPr>
            <a:lvl7pPr>
              <a:defRPr sz="7378"/>
            </a:lvl7pPr>
            <a:lvl8pPr>
              <a:defRPr sz="7378"/>
            </a:lvl8pPr>
            <a:lvl9pPr>
              <a:defRPr sz="7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99626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71732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46114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7" y="1310640"/>
            <a:ext cx="13838240" cy="5577840"/>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6445230" y="1310647"/>
            <a:ext cx="23514050" cy="28094942"/>
          </a:xfrm>
        </p:spPr>
        <p:txBody>
          <a:bodyPr/>
          <a:lstStyle>
            <a:lvl1pPr>
              <a:defRPr sz="14757"/>
            </a:lvl1pPr>
            <a:lvl2pPr>
              <a:defRPr sz="12839"/>
            </a:lvl2pPr>
            <a:lvl3pPr>
              <a:defRPr sz="11017"/>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127" y="6888487"/>
            <a:ext cx="13838240" cy="22517102"/>
          </a:xfrm>
        </p:spPr>
        <p:txBody>
          <a:bodyPr/>
          <a:lstStyle>
            <a:lvl1pPr marL="0" indent="0">
              <a:buNone/>
              <a:defRPr sz="6422"/>
            </a:lvl1pPr>
            <a:lvl2pPr marL="2102784" indent="0">
              <a:buNone/>
              <a:defRPr sz="5557"/>
            </a:lvl2pPr>
            <a:lvl3pPr marL="4205568" indent="0">
              <a:buNone/>
              <a:defRPr sz="4600"/>
            </a:lvl3pPr>
            <a:lvl4pPr marL="6308353" indent="0">
              <a:buNone/>
              <a:defRPr sz="4122"/>
            </a:lvl4pPr>
            <a:lvl5pPr marL="8411132" indent="0">
              <a:buNone/>
              <a:defRPr sz="4122"/>
            </a:lvl5pPr>
            <a:lvl6pPr marL="10513916" indent="0">
              <a:buNone/>
              <a:defRPr sz="4122"/>
            </a:lvl6pPr>
            <a:lvl7pPr marL="12616701" indent="0">
              <a:buNone/>
              <a:defRPr sz="4122"/>
            </a:lvl7pPr>
            <a:lvl8pPr marL="14719485" indent="0">
              <a:buNone/>
              <a:defRPr sz="4122"/>
            </a:lvl8pPr>
            <a:lvl9pPr marL="16822269" indent="0">
              <a:buNone/>
              <a:defRPr sz="4122"/>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20490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5" y="23042880"/>
            <a:ext cx="25237440" cy="2720342"/>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8244525" y="2941320"/>
            <a:ext cx="25237440" cy="19751040"/>
          </a:xfrm>
        </p:spPr>
        <p:txBody>
          <a:bodyPr/>
          <a:lstStyle>
            <a:lvl1pPr marL="0" indent="0">
              <a:buNone/>
              <a:defRPr sz="14757"/>
            </a:lvl1pPr>
            <a:lvl2pPr marL="2102784" indent="0">
              <a:buNone/>
              <a:defRPr sz="12839"/>
            </a:lvl2pPr>
            <a:lvl3pPr marL="4205568" indent="0">
              <a:buNone/>
              <a:defRPr sz="11017"/>
            </a:lvl3pPr>
            <a:lvl4pPr marL="6308353" indent="0">
              <a:buNone/>
              <a:defRPr sz="9200"/>
            </a:lvl4pPr>
            <a:lvl5pPr marL="8411132" indent="0">
              <a:buNone/>
              <a:defRPr sz="9200"/>
            </a:lvl5pPr>
            <a:lvl6pPr marL="10513916" indent="0">
              <a:buNone/>
              <a:defRPr sz="9200"/>
            </a:lvl6pPr>
            <a:lvl7pPr marL="12616701" indent="0">
              <a:buNone/>
              <a:defRPr sz="9200"/>
            </a:lvl7pPr>
            <a:lvl8pPr marL="14719485" indent="0">
              <a:buNone/>
              <a:defRPr sz="9200"/>
            </a:lvl8pPr>
            <a:lvl9pPr marL="16822269" indent="0">
              <a:buNone/>
              <a:defRPr sz="9200"/>
            </a:lvl9pPr>
          </a:lstStyle>
          <a:p>
            <a:endParaRPr lang="en-US"/>
          </a:p>
        </p:txBody>
      </p:sp>
      <p:sp>
        <p:nvSpPr>
          <p:cNvPr id="4" name="Text Placeholder 3"/>
          <p:cNvSpPr>
            <a:spLocks noGrp="1"/>
          </p:cNvSpPr>
          <p:nvPr>
            <p:ph type="body" sz="half" idx="2"/>
          </p:nvPr>
        </p:nvSpPr>
        <p:spPr>
          <a:xfrm>
            <a:off x="8244525" y="25763222"/>
            <a:ext cx="25237440" cy="3863338"/>
          </a:xfrm>
        </p:spPr>
        <p:txBody>
          <a:bodyPr/>
          <a:lstStyle>
            <a:lvl1pPr marL="0" indent="0">
              <a:buNone/>
              <a:defRPr sz="6422"/>
            </a:lvl1pPr>
            <a:lvl2pPr marL="2102784" indent="0">
              <a:buNone/>
              <a:defRPr sz="5557"/>
            </a:lvl2pPr>
            <a:lvl3pPr marL="4205568" indent="0">
              <a:buNone/>
              <a:defRPr sz="4600"/>
            </a:lvl3pPr>
            <a:lvl4pPr marL="6308353" indent="0">
              <a:buNone/>
              <a:defRPr sz="4122"/>
            </a:lvl4pPr>
            <a:lvl5pPr marL="8411132" indent="0">
              <a:buNone/>
              <a:defRPr sz="4122"/>
            </a:lvl5pPr>
            <a:lvl6pPr marL="10513916" indent="0">
              <a:buNone/>
              <a:defRPr sz="4122"/>
            </a:lvl6pPr>
            <a:lvl7pPr marL="12616701" indent="0">
              <a:buNone/>
              <a:defRPr sz="4122"/>
            </a:lvl7pPr>
            <a:lvl8pPr marL="14719485" indent="0">
              <a:buNone/>
              <a:defRPr sz="4122"/>
            </a:lvl8pPr>
            <a:lvl9pPr marL="16822269" indent="0">
              <a:buNone/>
              <a:defRPr sz="4122"/>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73909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318262"/>
            <a:ext cx="3785616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03120" y="7680967"/>
            <a:ext cx="3785616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3120" y="30510482"/>
            <a:ext cx="9814560" cy="1752600"/>
          </a:xfrm>
          <a:prstGeom prst="rect">
            <a:avLst/>
          </a:prstGeom>
        </p:spPr>
        <p:txBody>
          <a:bodyPr vert="horz" lIns="438912" tIns="219456" rIns="438912" bIns="219456" rtlCol="0" anchor="ctr"/>
          <a:lstStyle>
            <a:lvl1pPr algn="l">
              <a:defRPr sz="5557">
                <a:solidFill>
                  <a:schemeClr val="tx1">
                    <a:tint val="75000"/>
                  </a:schemeClr>
                </a:solidFill>
              </a:defRPr>
            </a:lvl1pPr>
          </a:lstStyle>
          <a:p>
            <a:fld id="{68C2560D-EC28-3B41-86E8-18F1CE0113B4}" type="datetimeFigureOut">
              <a:rPr lang="en-US" smtClean="0"/>
              <a:t>2/15/2021</a:t>
            </a:fld>
            <a:endParaRPr lang="en-US"/>
          </a:p>
        </p:txBody>
      </p:sp>
      <p:sp>
        <p:nvSpPr>
          <p:cNvPr id="5" name="Footer Placeholder 4"/>
          <p:cNvSpPr>
            <a:spLocks noGrp="1"/>
          </p:cNvSpPr>
          <p:nvPr>
            <p:ph type="ftr" sz="quarter" idx="3"/>
          </p:nvPr>
        </p:nvSpPr>
        <p:spPr>
          <a:xfrm>
            <a:off x="14371320" y="30510482"/>
            <a:ext cx="13319760" cy="1752600"/>
          </a:xfrm>
          <a:prstGeom prst="rect">
            <a:avLst/>
          </a:prstGeom>
        </p:spPr>
        <p:txBody>
          <a:bodyPr vert="horz" lIns="438912" tIns="219456" rIns="438912" bIns="219456" rtlCol="0" anchor="ctr"/>
          <a:lstStyle>
            <a:lvl1pPr algn="ctr">
              <a:defRPr sz="555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0510482"/>
            <a:ext cx="9814560" cy="1752600"/>
          </a:xfrm>
          <a:prstGeom prst="rect">
            <a:avLst/>
          </a:prstGeom>
        </p:spPr>
        <p:txBody>
          <a:bodyPr vert="horz" lIns="438912" tIns="219456" rIns="438912" bIns="219456" rtlCol="0" anchor="ctr"/>
          <a:lstStyle>
            <a:lvl1pPr algn="r">
              <a:defRPr sz="5557">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1164672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2102784" rtl="0" eaLnBrk="1" latinLnBrk="0" hangingPunct="1">
        <a:spcBef>
          <a:spcPct val="0"/>
        </a:spcBef>
        <a:buNone/>
        <a:defRPr sz="20217" kern="1200">
          <a:solidFill>
            <a:schemeClr val="tx1"/>
          </a:solidFill>
          <a:latin typeface="+mj-lt"/>
          <a:ea typeface="+mj-ea"/>
          <a:cs typeface="+mj-cs"/>
        </a:defRPr>
      </a:lvl1pPr>
    </p:titleStyle>
    <p:bodyStyle>
      <a:lvl1pPr marL="1577087" indent="-1577087" algn="l" defTabSz="2102784" rtl="0" eaLnBrk="1" latinLnBrk="0" hangingPunct="1">
        <a:spcBef>
          <a:spcPct val="20000"/>
        </a:spcBef>
        <a:buFont typeface="Arial"/>
        <a:buChar char="•"/>
        <a:defRPr sz="14757" kern="1200">
          <a:solidFill>
            <a:schemeClr val="tx1"/>
          </a:solidFill>
          <a:latin typeface="+mn-lt"/>
          <a:ea typeface="+mn-ea"/>
          <a:cs typeface="+mn-cs"/>
        </a:defRPr>
      </a:lvl1pPr>
      <a:lvl2pPr marL="3417023" indent="-1314238" algn="l" defTabSz="2102784" rtl="0" eaLnBrk="1" latinLnBrk="0" hangingPunct="1">
        <a:spcBef>
          <a:spcPct val="20000"/>
        </a:spcBef>
        <a:buFont typeface="Arial"/>
        <a:buChar char="–"/>
        <a:defRPr sz="12839" kern="1200">
          <a:solidFill>
            <a:schemeClr val="tx1"/>
          </a:solidFill>
          <a:latin typeface="+mn-lt"/>
          <a:ea typeface="+mn-ea"/>
          <a:cs typeface="+mn-cs"/>
        </a:defRPr>
      </a:lvl2pPr>
      <a:lvl3pPr marL="5256958" indent="-1051390" algn="l" defTabSz="2102784" rtl="0" eaLnBrk="1" latinLnBrk="0" hangingPunct="1">
        <a:spcBef>
          <a:spcPct val="20000"/>
        </a:spcBef>
        <a:buFont typeface="Arial"/>
        <a:buChar char="•"/>
        <a:defRPr sz="11017" kern="1200">
          <a:solidFill>
            <a:schemeClr val="tx1"/>
          </a:solidFill>
          <a:latin typeface="+mn-lt"/>
          <a:ea typeface="+mn-ea"/>
          <a:cs typeface="+mn-cs"/>
        </a:defRPr>
      </a:lvl3pPr>
      <a:lvl4pPr marL="7359742" indent="-1051390" algn="l" defTabSz="2102784" rtl="0" eaLnBrk="1" latinLnBrk="0" hangingPunct="1">
        <a:spcBef>
          <a:spcPct val="20000"/>
        </a:spcBef>
        <a:buFont typeface="Arial"/>
        <a:buChar char="–"/>
        <a:defRPr sz="9200" kern="1200">
          <a:solidFill>
            <a:schemeClr val="tx1"/>
          </a:solidFill>
          <a:latin typeface="+mn-lt"/>
          <a:ea typeface="+mn-ea"/>
          <a:cs typeface="+mn-cs"/>
        </a:defRPr>
      </a:lvl4pPr>
      <a:lvl5pPr marL="9462527" indent="-1051390" algn="l" defTabSz="2102784" rtl="0" eaLnBrk="1" latinLnBrk="0" hangingPunct="1">
        <a:spcBef>
          <a:spcPct val="20000"/>
        </a:spcBef>
        <a:buFont typeface="Arial"/>
        <a:buChar char="»"/>
        <a:defRPr sz="9200" kern="1200">
          <a:solidFill>
            <a:schemeClr val="tx1"/>
          </a:solidFill>
          <a:latin typeface="+mn-lt"/>
          <a:ea typeface="+mn-ea"/>
          <a:cs typeface="+mn-cs"/>
        </a:defRPr>
      </a:lvl5pPr>
      <a:lvl6pPr marL="11565311" indent="-1051390" algn="l" defTabSz="2102784" rtl="0" eaLnBrk="1" latinLnBrk="0" hangingPunct="1">
        <a:spcBef>
          <a:spcPct val="20000"/>
        </a:spcBef>
        <a:buFont typeface="Arial"/>
        <a:buChar char="•"/>
        <a:defRPr sz="9200" kern="1200">
          <a:solidFill>
            <a:schemeClr val="tx1"/>
          </a:solidFill>
          <a:latin typeface="+mn-lt"/>
          <a:ea typeface="+mn-ea"/>
          <a:cs typeface="+mn-cs"/>
        </a:defRPr>
      </a:lvl6pPr>
      <a:lvl7pPr marL="13668095" indent="-1051390" algn="l" defTabSz="2102784" rtl="0" eaLnBrk="1" latinLnBrk="0" hangingPunct="1">
        <a:spcBef>
          <a:spcPct val="20000"/>
        </a:spcBef>
        <a:buFont typeface="Arial"/>
        <a:buChar char="•"/>
        <a:defRPr sz="9200" kern="1200">
          <a:solidFill>
            <a:schemeClr val="tx1"/>
          </a:solidFill>
          <a:latin typeface="+mn-lt"/>
          <a:ea typeface="+mn-ea"/>
          <a:cs typeface="+mn-cs"/>
        </a:defRPr>
      </a:lvl7pPr>
      <a:lvl8pPr marL="15770875" indent="-1051390" algn="l" defTabSz="2102784" rtl="0" eaLnBrk="1" latinLnBrk="0" hangingPunct="1">
        <a:spcBef>
          <a:spcPct val="20000"/>
        </a:spcBef>
        <a:buFont typeface="Arial"/>
        <a:buChar char="•"/>
        <a:defRPr sz="9200" kern="1200">
          <a:solidFill>
            <a:schemeClr val="tx1"/>
          </a:solidFill>
          <a:latin typeface="+mn-lt"/>
          <a:ea typeface="+mn-ea"/>
          <a:cs typeface="+mn-cs"/>
        </a:defRPr>
      </a:lvl8pPr>
      <a:lvl9pPr marL="17873659" indent="-1051390" algn="l" defTabSz="2102784" rtl="0" eaLnBrk="1" latinLnBrk="0" hangingPunct="1">
        <a:spcBef>
          <a:spcPct val="20000"/>
        </a:spcBef>
        <a:buFont typeface="Arial"/>
        <a:buChar char="•"/>
        <a:defRPr sz="9200" kern="1200">
          <a:solidFill>
            <a:schemeClr val="tx1"/>
          </a:solidFill>
          <a:latin typeface="+mn-lt"/>
          <a:ea typeface="+mn-ea"/>
          <a:cs typeface="+mn-cs"/>
        </a:defRPr>
      </a:lvl9pPr>
    </p:bodyStyle>
    <p:otherStyle>
      <a:defPPr>
        <a:defRPr lang="en-US"/>
      </a:defPPr>
      <a:lvl1pPr marL="0" algn="l" defTabSz="2102784" rtl="0" eaLnBrk="1" latinLnBrk="0" hangingPunct="1">
        <a:defRPr sz="8239" kern="1200">
          <a:solidFill>
            <a:schemeClr val="tx1"/>
          </a:solidFill>
          <a:latin typeface="+mn-lt"/>
          <a:ea typeface="+mn-ea"/>
          <a:cs typeface="+mn-cs"/>
        </a:defRPr>
      </a:lvl1pPr>
      <a:lvl2pPr marL="2102784" algn="l" defTabSz="2102784" rtl="0" eaLnBrk="1" latinLnBrk="0" hangingPunct="1">
        <a:defRPr sz="8239" kern="1200">
          <a:solidFill>
            <a:schemeClr val="tx1"/>
          </a:solidFill>
          <a:latin typeface="+mn-lt"/>
          <a:ea typeface="+mn-ea"/>
          <a:cs typeface="+mn-cs"/>
        </a:defRPr>
      </a:lvl2pPr>
      <a:lvl3pPr marL="4205568" algn="l" defTabSz="2102784" rtl="0" eaLnBrk="1" latinLnBrk="0" hangingPunct="1">
        <a:defRPr sz="8239" kern="1200">
          <a:solidFill>
            <a:schemeClr val="tx1"/>
          </a:solidFill>
          <a:latin typeface="+mn-lt"/>
          <a:ea typeface="+mn-ea"/>
          <a:cs typeface="+mn-cs"/>
        </a:defRPr>
      </a:lvl3pPr>
      <a:lvl4pPr marL="6308353" algn="l" defTabSz="2102784" rtl="0" eaLnBrk="1" latinLnBrk="0" hangingPunct="1">
        <a:defRPr sz="8239" kern="1200">
          <a:solidFill>
            <a:schemeClr val="tx1"/>
          </a:solidFill>
          <a:latin typeface="+mn-lt"/>
          <a:ea typeface="+mn-ea"/>
          <a:cs typeface="+mn-cs"/>
        </a:defRPr>
      </a:lvl4pPr>
      <a:lvl5pPr marL="8411132" algn="l" defTabSz="2102784" rtl="0" eaLnBrk="1" latinLnBrk="0" hangingPunct="1">
        <a:defRPr sz="8239" kern="1200">
          <a:solidFill>
            <a:schemeClr val="tx1"/>
          </a:solidFill>
          <a:latin typeface="+mn-lt"/>
          <a:ea typeface="+mn-ea"/>
          <a:cs typeface="+mn-cs"/>
        </a:defRPr>
      </a:lvl5pPr>
      <a:lvl6pPr marL="10513916" algn="l" defTabSz="2102784" rtl="0" eaLnBrk="1" latinLnBrk="0" hangingPunct="1">
        <a:defRPr sz="8239" kern="1200">
          <a:solidFill>
            <a:schemeClr val="tx1"/>
          </a:solidFill>
          <a:latin typeface="+mn-lt"/>
          <a:ea typeface="+mn-ea"/>
          <a:cs typeface="+mn-cs"/>
        </a:defRPr>
      </a:lvl6pPr>
      <a:lvl7pPr marL="12616701" algn="l" defTabSz="2102784" rtl="0" eaLnBrk="1" latinLnBrk="0" hangingPunct="1">
        <a:defRPr sz="8239" kern="1200">
          <a:solidFill>
            <a:schemeClr val="tx1"/>
          </a:solidFill>
          <a:latin typeface="+mn-lt"/>
          <a:ea typeface="+mn-ea"/>
          <a:cs typeface="+mn-cs"/>
        </a:defRPr>
      </a:lvl7pPr>
      <a:lvl8pPr marL="14719485" algn="l" defTabSz="2102784" rtl="0" eaLnBrk="1" latinLnBrk="0" hangingPunct="1">
        <a:defRPr sz="8239" kern="1200">
          <a:solidFill>
            <a:schemeClr val="tx1"/>
          </a:solidFill>
          <a:latin typeface="+mn-lt"/>
          <a:ea typeface="+mn-ea"/>
          <a:cs typeface="+mn-cs"/>
        </a:defRPr>
      </a:lvl8pPr>
      <a:lvl9pPr marL="16822269" algn="l" defTabSz="2102784" rtl="0" eaLnBrk="1" latinLnBrk="0" hangingPunct="1">
        <a:defRPr sz="82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chart" Target="../charts/chart1.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doi.org/10.1016/j.nedt.2003.10.001" TargetMode="External"/><Relationship Id="rId5" Type="http://schemas.openxmlformats.org/officeDocument/2006/relationships/hyperlink" Target="https://doi.org/10.1111/j.1365-2648.2007.04569.x" TargetMode="External"/><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14921" y="1595112"/>
            <a:ext cx="33761383" cy="1566904"/>
          </a:xfrm>
          <a:prstGeom prst="rect">
            <a:avLst/>
          </a:prstGeom>
          <a:noFill/>
        </p:spPr>
        <p:txBody>
          <a:bodyPr wrap="square" rtlCol="0">
            <a:spAutoFit/>
          </a:bodyPr>
          <a:lstStyle/>
          <a:p>
            <a:pPr defTabSz="2102784"/>
            <a:r>
              <a:rPr lang="en-US" sz="9582" b="1" dirty="0">
                <a:solidFill>
                  <a:srgbClr val="FFFFFE"/>
                </a:solidFill>
                <a:latin typeface="Lato" charset="0"/>
                <a:ea typeface="Lato" charset="0"/>
                <a:cs typeface="Lato" charset="0"/>
              </a:rPr>
              <a:t>Community Organizing in Family Medicine Training</a:t>
            </a:r>
          </a:p>
        </p:txBody>
      </p:sp>
      <p:sp>
        <p:nvSpPr>
          <p:cNvPr id="13" name="TextBox 12"/>
          <p:cNvSpPr txBox="1"/>
          <p:nvPr/>
        </p:nvSpPr>
        <p:spPr>
          <a:xfrm>
            <a:off x="5214921" y="3722202"/>
            <a:ext cx="33761383" cy="2257285"/>
          </a:xfrm>
          <a:prstGeom prst="rect">
            <a:avLst/>
          </a:prstGeom>
          <a:noFill/>
        </p:spPr>
        <p:txBody>
          <a:bodyPr wrap="square" rtlCol="0">
            <a:spAutoFit/>
          </a:bodyPr>
          <a:lstStyle/>
          <a:p>
            <a:pPr defTabSz="2102784">
              <a:lnSpc>
                <a:spcPct val="150000"/>
              </a:lnSpc>
            </a:pPr>
            <a:r>
              <a:rPr lang="en-US" sz="5000" dirty="0">
                <a:solidFill>
                  <a:srgbClr val="FFFFFE"/>
                </a:solidFill>
                <a:latin typeface="Lato" charset="0"/>
                <a:ea typeface="Lato" charset="0"/>
                <a:cs typeface="Lato" charset="0"/>
              </a:rPr>
              <a:t>Anna Persmark, M.P.H., Kanwar </a:t>
            </a:r>
            <a:r>
              <a:rPr lang="en-US" sz="5000" dirty="0" err="1">
                <a:solidFill>
                  <a:srgbClr val="FFFFFE"/>
                </a:solidFill>
                <a:latin typeface="Lato" charset="0"/>
                <a:ea typeface="Lato" charset="0"/>
                <a:cs typeface="Lato" charset="0"/>
              </a:rPr>
              <a:t>Thind</a:t>
            </a:r>
            <a:r>
              <a:rPr lang="en-US" sz="5000" dirty="0">
                <a:solidFill>
                  <a:srgbClr val="FFFFFE"/>
                </a:solidFill>
                <a:latin typeface="Lato" charset="0"/>
                <a:ea typeface="Lato" charset="0"/>
                <a:cs typeface="Lato" charset="0"/>
              </a:rPr>
              <a:t>, M.P.H, Brian Park, M.D., M.P.H., Holly </a:t>
            </a:r>
            <a:r>
              <a:rPr lang="en-US" sz="5000" dirty="0" err="1">
                <a:solidFill>
                  <a:srgbClr val="FFFFFE"/>
                </a:solidFill>
                <a:latin typeface="Lato" charset="0"/>
                <a:ea typeface="Lato" charset="0"/>
                <a:cs typeface="Lato" charset="0"/>
              </a:rPr>
              <a:t>Hofkamp</a:t>
            </a:r>
            <a:r>
              <a:rPr lang="en-US" sz="5000" dirty="0">
                <a:solidFill>
                  <a:srgbClr val="FFFFFE"/>
                </a:solidFill>
                <a:latin typeface="Lato" charset="0"/>
                <a:ea typeface="Lato" charset="0"/>
                <a:cs typeface="Lato" charset="0"/>
              </a:rPr>
              <a:t>, M.D.</a:t>
            </a:r>
          </a:p>
          <a:p>
            <a:pPr defTabSz="2102784">
              <a:lnSpc>
                <a:spcPct val="150000"/>
              </a:lnSpc>
            </a:pPr>
            <a:r>
              <a:rPr lang="en-US" sz="5000" dirty="0">
                <a:solidFill>
                  <a:srgbClr val="FFFFFE"/>
                </a:solidFill>
                <a:latin typeface="Lato" charset="0"/>
                <a:ea typeface="Lato" charset="0"/>
                <a:cs typeface="Lato" charset="0"/>
              </a:rPr>
              <a:t>Oregon Health &amp; Science University Department of Family Medicine</a:t>
            </a:r>
          </a:p>
        </p:txBody>
      </p:sp>
      <p:sp>
        <p:nvSpPr>
          <p:cNvPr id="15" name="Rectangle 14">
            <a:extLst>
              <a:ext uri="{FF2B5EF4-FFF2-40B4-BE49-F238E27FC236}">
                <a16:creationId xmlns:a16="http://schemas.microsoft.com/office/drawing/2014/main" id="{9817CD0A-01C3-5E48-99D1-E05DB1FBE160}"/>
              </a:ext>
            </a:extLst>
          </p:cNvPr>
          <p:cNvSpPr/>
          <p:nvPr/>
        </p:nvSpPr>
        <p:spPr>
          <a:xfrm>
            <a:off x="11708056" y="8747760"/>
            <a:ext cx="15983024" cy="2361814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8796"/>
          </a:p>
        </p:txBody>
      </p:sp>
      <p:sp>
        <p:nvSpPr>
          <p:cNvPr id="20" name="TextBox 19">
            <a:extLst>
              <a:ext uri="{FF2B5EF4-FFF2-40B4-BE49-F238E27FC236}">
                <a16:creationId xmlns:a16="http://schemas.microsoft.com/office/drawing/2014/main" id="{966C387E-ACD5-D84A-8CB8-AD077437AB15}"/>
              </a:ext>
            </a:extLst>
          </p:cNvPr>
          <p:cNvSpPr txBox="1"/>
          <p:nvPr/>
        </p:nvSpPr>
        <p:spPr>
          <a:xfrm>
            <a:off x="474011" y="8282336"/>
            <a:ext cx="11333978" cy="1015663"/>
          </a:xfrm>
          <a:prstGeom prst="rect">
            <a:avLst/>
          </a:prstGeom>
          <a:solidFill>
            <a:srgbClr val="1DB445"/>
          </a:solidFill>
          <a:ln>
            <a:noFill/>
          </a:ln>
        </p:spPr>
        <p:txBody>
          <a:bodyPr wrap="square" rtlCol="0">
            <a:spAutoFit/>
          </a:bodyPr>
          <a:lstStyle/>
          <a:p>
            <a:r>
              <a:rPr lang="en-US" sz="6000" b="1" dirty="0"/>
              <a:t>Background</a:t>
            </a:r>
          </a:p>
        </p:txBody>
      </p:sp>
      <p:sp>
        <p:nvSpPr>
          <p:cNvPr id="21" name="TextBox 20">
            <a:extLst>
              <a:ext uri="{FF2B5EF4-FFF2-40B4-BE49-F238E27FC236}">
                <a16:creationId xmlns:a16="http://schemas.microsoft.com/office/drawing/2014/main" id="{594C4EE1-3DE6-9847-B4BE-C4A7CF13C07A}"/>
              </a:ext>
            </a:extLst>
          </p:cNvPr>
          <p:cNvSpPr txBox="1"/>
          <p:nvPr/>
        </p:nvSpPr>
        <p:spPr>
          <a:xfrm>
            <a:off x="474012" y="19710737"/>
            <a:ext cx="11333977" cy="1015663"/>
          </a:xfrm>
          <a:prstGeom prst="rect">
            <a:avLst/>
          </a:prstGeom>
          <a:solidFill>
            <a:srgbClr val="538EBB"/>
          </a:solidFill>
          <a:ln>
            <a:noFill/>
          </a:ln>
        </p:spPr>
        <p:txBody>
          <a:bodyPr wrap="square" rtlCol="0">
            <a:spAutoFit/>
          </a:bodyPr>
          <a:lstStyle/>
          <a:p>
            <a:r>
              <a:rPr lang="en-US" sz="6000" b="1" dirty="0"/>
              <a:t>Aims</a:t>
            </a:r>
          </a:p>
        </p:txBody>
      </p:sp>
      <p:sp>
        <p:nvSpPr>
          <p:cNvPr id="22" name="TextBox 21">
            <a:extLst>
              <a:ext uri="{FF2B5EF4-FFF2-40B4-BE49-F238E27FC236}">
                <a16:creationId xmlns:a16="http://schemas.microsoft.com/office/drawing/2014/main" id="{BDD8F245-232A-5848-A74E-E6B351F5C51B}"/>
              </a:ext>
            </a:extLst>
          </p:cNvPr>
          <p:cNvSpPr txBox="1"/>
          <p:nvPr/>
        </p:nvSpPr>
        <p:spPr>
          <a:xfrm>
            <a:off x="474011" y="23132603"/>
            <a:ext cx="11333978" cy="1015663"/>
          </a:xfrm>
          <a:prstGeom prst="rect">
            <a:avLst/>
          </a:prstGeom>
          <a:solidFill>
            <a:srgbClr val="FDC72A"/>
          </a:solidFill>
          <a:ln>
            <a:noFill/>
          </a:ln>
        </p:spPr>
        <p:txBody>
          <a:bodyPr wrap="square" rtlCol="0">
            <a:spAutoFit/>
          </a:bodyPr>
          <a:lstStyle/>
          <a:p>
            <a:r>
              <a:rPr lang="en-US" sz="6000" b="1" dirty="0"/>
              <a:t>Methodology</a:t>
            </a:r>
          </a:p>
        </p:txBody>
      </p:sp>
      <p:sp>
        <p:nvSpPr>
          <p:cNvPr id="23" name="TextBox 22">
            <a:extLst>
              <a:ext uri="{FF2B5EF4-FFF2-40B4-BE49-F238E27FC236}">
                <a16:creationId xmlns:a16="http://schemas.microsoft.com/office/drawing/2014/main" id="{A0D43D22-2AF1-A640-810F-189E00448BB6}"/>
              </a:ext>
            </a:extLst>
          </p:cNvPr>
          <p:cNvSpPr txBox="1"/>
          <p:nvPr/>
        </p:nvSpPr>
        <p:spPr>
          <a:xfrm>
            <a:off x="12217244" y="8282337"/>
            <a:ext cx="17672579" cy="1015663"/>
          </a:xfrm>
          <a:prstGeom prst="rect">
            <a:avLst/>
          </a:prstGeom>
          <a:solidFill>
            <a:srgbClr val="538EBB"/>
          </a:solidFill>
          <a:ln>
            <a:noFill/>
          </a:ln>
        </p:spPr>
        <p:txBody>
          <a:bodyPr wrap="square" rtlCol="0">
            <a:spAutoFit/>
          </a:bodyPr>
          <a:lstStyle/>
          <a:p>
            <a:r>
              <a:rPr lang="en-US" sz="6000" b="1" dirty="0"/>
              <a:t>Results</a:t>
            </a:r>
          </a:p>
        </p:txBody>
      </p:sp>
      <p:sp>
        <p:nvSpPr>
          <p:cNvPr id="24" name="TextBox 23">
            <a:extLst>
              <a:ext uri="{FF2B5EF4-FFF2-40B4-BE49-F238E27FC236}">
                <a16:creationId xmlns:a16="http://schemas.microsoft.com/office/drawing/2014/main" id="{FF1803C7-D4DF-AC4A-8FF5-1C6734369E36}"/>
              </a:ext>
            </a:extLst>
          </p:cNvPr>
          <p:cNvSpPr txBox="1"/>
          <p:nvPr/>
        </p:nvSpPr>
        <p:spPr>
          <a:xfrm>
            <a:off x="30331226" y="8282337"/>
            <a:ext cx="11268942" cy="1015663"/>
          </a:xfrm>
          <a:prstGeom prst="rect">
            <a:avLst/>
          </a:prstGeom>
          <a:solidFill>
            <a:srgbClr val="FDC72A"/>
          </a:solidFill>
          <a:ln>
            <a:noFill/>
          </a:ln>
        </p:spPr>
        <p:txBody>
          <a:bodyPr wrap="square" rtlCol="0">
            <a:spAutoFit/>
          </a:bodyPr>
          <a:lstStyle/>
          <a:p>
            <a:r>
              <a:rPr lang="en-US" sz="6000" b="1" dirty="0"/>
              <a:t>Discussion</a:t>
            </a:r>
          </a:p>
        </p:txBody>
      </p:sp>
      <p:sp>
        <p:nvSpPr>
          <p:cNvPr id="25" name="TextBox 24">
            <a:extLst>
              <a:ext uri="{FF2B5EF4-FFF2-40B4-BE49-F238E27FC236}">
                <a16:creationId xmlns:a16="http://schemas.microsoft.com/office/drawing/2014/main" id="{4369F4D9-D094-4A43-BAF7-2D1177BA3ABE}"/>
              </a:ext>
            </a:extLst>
          </p:cNvPr>
          <p:cNvSpPr txBox="1"/>
          <p:nvPr/>
        </p:nvSpPr>
        <p:spPr>
          <a:xfrm>
            <a:off x="30331224" y="24054137"/>
            <a:ext cx="11268941" cy="1015663"/>
          </a:xfrm>
          <a:prstGeom prst="rect">
            <a:avLst/>
          </a:prstGeom>
          <a:solidFill>
            <a:srgbClr val="1DB445"/>
          </a:solidFill>
          <a:ln>
            <a:noFill/>
          </a:ln>
        </p:spPr>
        <p:txBody>
          <a:bodyPr wrap="square" rtlCol="0">
            <a:spAutoFit/>
          </a:bodyPr>
          <a:lstStyle/>
          <a:p>
            <a:r>
              <a:rPr lang="en-US" sz="6000" b="1" dirty="0"/>
              <a:t>Acknowledgments</a:t>
            </a:r>
          </a:p>
        </p:txBody>
      </p:sp>
      <p:sp>
        <p:nvSpPr>
          <p:cNvPr id="26" name="TextBox 25">
            <a:extLst>
              <a:ext uri="{FF2B5EF4-FFF2-40B4-BE49-F238E27FC236}">
                <a16:creationId xmlns:a16="http://schemas.microsoft.com/office/drawing/2014/main" id="{D96B2111-A8E1-DE43-A9FC-5AE5B2D47ED0}"/>
              </a:ext>
            </a:extLst>
          </p:cNvPr>
          <p:cNvSpPr txBox="1"/>
          <p:nvPr/>
        </p:nvSpPr>
        <p:spPr>
          <a:xfrm>
            <a:off x="30331226" y="26416337"/>
            <a:ext cx="11268941" cy="1015663"/>
          </a:xfrm>
          <a:prstGeom prst="rect">
            <a:avLst/>
          </a:prstGeom>
          <a:solidFill>
            <a:srgbClr val="538EBB"/>
          </a:solidFill>
          <a:ln>
            <a:noFill/>
          </a:ln>
        </p:spPr>
        <p:txBody>
          <a:bodyPr wrap="square" rtlCol="0">
            <a:spAutoFit/>
          </a:bodyPr>
          <a:lstStyle/>
          <a:p>
            <a:r>
              <a:rPr lang="en-US" sz="6000" b="1" dirty="0"/>
              <a:t>References</a:t>
            </a:r>
          </a:p>
        </p:txBody>
      </p:sp>
      <p:sp>
        <p:nvSpPr>
          <p:cNvPr id="3" name="TextBox 2">
            <a:extLst>
              <a:ext uri="{FF2B5EF4-FFF2-40B4-BE49-F238E27FC236}">
                <a16:creationId xmlns:a16="http://schemas.microsoft.com/office/drawing/2014/main" id="{1C269E01-A606-6143-B76A-BE7AA29AE1D2}"/>
              </a:ext>
            </a:extLst>
          </p:cNvPr>
          <p:cNvSpPr txBox="1"/>
          <p:nvPr/>
        </p:nvSpPr>
        <p:spPr>
          <a:xfrm>
            <a:off x="524386" y="9507438"/>
            <a:ext cx="11183669" cy="6894195"/>
          </a:xfrm>
          <a:prstGeom prst="rect">
            <a:avLst/>
          </a:prstGeom>
          <a:noFill/>
          <a:ln>
            <a:noFill/>
          </a:ln>
        </p:spPr>
        <p:txBody>
          <a:bodyPr wrap="square" rtlCol="0">
            <a:spAutoFit/>
          </a:bodyPr>
          <a:lstStyle/>
          <a:p>
            <a:pPr fontAlgn="base"/>
            <a:r>
              <a:rPr lang="en-US" sz="2600" dirty="0"/>
              <a:t>     Social Determinants of Health (SDH) are increasingly recognized as potential root causes for health outcomes</a:t>
            </a:r>
            <a:r>
              <a:rPr lang="en-US" sz="2600" baseline="30000" dirty="0"/>
              <a:t>1</a:t>
            </a:r>
            <a:r>
              <a:rPr lang="en-US" sz="2600" dirty="0"/>
              <a:t>. However, although medical education has easily adopted the language of SDH, there seems to be a gap between language and action</a:t>
            </a:r>
            <a:r>
              <a:rPr lang="en-US" sz="2600" baseline="30000" dirty="0"/>
              <a:t>2</a:t>
            </a:r>
            <a:r>
              <a:rPr lang="en-US" sz="2600" dirty="0"/>
              <a:t>, and a great deal of heterogeneity in the content and format of training regarding SDH during residency</a:t>
            </a:r>
            <a:r>
              <a:rPr lang="en-US" sz="2600" baseline="30000" dirty="0"/>
              <a:t>1</a:t>
            </a:r>
            <a:r>
              <a:rPr lang="en-US" sz="2600" dirty="0"/>
              <a:t>. The United States has significant health inequities stemming from racist class structures that inequitably distributes power and opportunity. It is thus imperative that our medical training programs include specific SDH content, but also equips trainees with skills in organizing community powered change to better address root causes of healthy inequities</a:t>
            </a:r>
            <a:r>
              <a:rPr lang="en-US" sz="2600" baseline="30000" dirty="0"/>
              <a:t>3</a:t>
            </a:r>
            <a:r>
              <a:rPr lang="en-US" sz="2600" dirty="0"/>
              <a:t>. Oregon Health and Science University’s Department of Family Medicine (OHSU FM) has implemented a novel component of residency training to bridge the gap between theory and praxis. The fourth and final year of residency includes a formal, longitudinal Population Health and Leadership curriculum. Part of this curriculum includes a community organizing course, carried out in partnership with the Metropolitan Alliance for the Common Good (MACG), a local community-based organization, which aims to equip residents with skills to build community power to shift unjust structures.</a:t>
            </a:r>
          </a:p>
        </p:txBody>
      </p:sp>
      <p:sp>
        <p:nvSpPr>
          <p:cNvPr id="4" name="TextBox 3">
            <a:extLst>
              <a:ext uri="{FF2B5EF4-FFF2-40B4-BE49-F238E27FC236}">
                <a16:creationId xmlns:a16="http://schemas.microsoft.com/office/drawing/2014/main" id="{845BD6D8-3F6C-9C4D-BAA5-3373E6011223}"/>
              </a:ext>
            </a:extLst>
          </p:cNvPr>
          <p:cNvSpPr txBox="1"/>
          <p:nvPr/>
        </p:nvSpPr>
        <p:spPr>
          <a:xfrm>
            <a:off x="524387" y="20475476"/>
            <a:ext cx="10905613" cy="2492990"/>
          </a:xfrm>
          <a:prstGeom prst="rect">
            <a:avLst/>
          </a:prstGeom>
          <a:noFill/>
          <a:ln>
            <a:noFill/>
          </a:ln>
        </p:spPr>
        <p:txBody>
          <a:bodyPr wrap="square" rtlCol="0">
            <a:spAutoFit/>
          </a:bodyPr>
          <a:lstStyle/>
          <a:p>
            <a:pPr marL="342900" indent="-342900" fontAlgn="base">
              <a:buFont typeface="Arial" panose="020B0604020202020204" pitchFamily="34" charset="0"/>
              <a:buChar char="•"/>
            </a:pPr>
            <a:endParaRPr lang="en-US" sz="2600" dirty="0"/>
          </a:p>
          <a:p>
            <a:pPr marL="342900" indent="-342900" fontAlgn="base">
              <a:buFont typeface="Arial" panose="020B0604020202020204" pitchFamily="34" charset="0"/>
              <a:buChar char="•"/>
            </a:pPr>
            <a:r>
              <a:rPr lang="en-US" sz="2600" dirty="0"/>
              <a:t>Explore resident experiences of the community organizing curriculum and the impact post-residency </a:t>
            </a:r>
          </a:p>
          <a:p>
            <a:pPr marL="342900" indent="-342900" fontAlgn="base">
              <a:buFont typeface="Arial" panose="020B0604020202020204" pitchFamily="34" charset="0"/>
              <a:buChar char="•"/>
            </a:pPr>
            <a:r>
              <a:rPr lang="en-US" sz="2600" dirty="0"/>
              <a:t>Determine the extent of perceived behavior changes due to the curriculum </a:t>
            </a:r>
          </a:p>
          <a:p>
            <a:pPr marL="342900" indent="-342900" fontAlgn="base">
              <a:buFont typeface="Arial" panose="020B0604020202020204" pitchFamily="34" charset="0"/>
              <a:buChar char="•"/>
            </a:pPr>
            <a:r>
              <a:rPr lang="en-US" sz="2600" dirty="0"/>
              <a:t>Identify facilitators and barriers to participating in community organizing/engagement after graduating from residency training </a:t>
            </a:r>
          </a:p>
        </p:txBody>
      </p:sp>
      <p:sp>
        <p:nvSpPr>
          <p:cNvPr id="27" name="TextBox 26">
            <a:extLst>
              <a:ext uri="{FF2B5EF4-FFF2-40B4-BE49-F238E27FC236}">
                <a16:creationId xmlns:a16="http://schemas.microsoft.com/office/drawing/2014/main" id="{0690BA7B-EA1C-374A-8B97-30B6554CE190}"/>
              </a:ext>
            </a:extLst>
          </p:cNvPr>
          <p:cNvSpPr txBox="1"/>
          <p:nvPr/>
        </p:nvSpPr>
        <p:spPr>
          <a:xfrm>
            <a:off x="524388" y="24366676"/>
            <a:ext cx="10905613" cy="8094524"/>
          </a:xfrm>
          <a:prstGeom prst="rect">
            <a:avLst/>
          </a:prstGeom>
          <a:noFill/>
          <a:ln>
            <a:noFill/>
          </a:ln>
        </p:spPr>
        <p:txBody>
          <a:bodyPr wrap="square" rtlCol="0">
            <a:spAutoFit/>
          </a:bodyPr>
          <a:lstStyle/>
          <a:p>
            <a:pPr fontAlgn="base"/>
            <a:r>
              <a:rPr lang="en-US" sz="2600" b="1" dirty="0"/>
              <a:t>Quantitative </a:t>
            </a:r>
          </a:p>
          <a:p>
            <a:pPr marL="342900" indent="-342900" fontAlgn="base">
              <a:buFont typeface="Arial" panose="020B0604020202020204" pitchFamily="34" charset="0"/>
              <a:buChar char="•"/>
            </a:pPr>
            <a:r>
              <a:rPr lang="en-US" sz="2600" dirty="0"/>
              <a:t>Analysis of pre- and post-training questionnaires (n=32) for 2016, 2018, and 2019 OHSU FM graduates </a:t>
            </a:r>
          </a:p>
          <a:p>
            <a:pPr marL="866775" lvl="1" indent="-381000" fontAlgn="base">
              <a:buFont typeface="Arial" panose="020B0604020202020204" pitchFamily="34" charset="0"/>
              <a:buChar char="•"/>
            </a:pPr>
            <a:r>
              <a:rPr lang="en-US" sz="2600" dirty="0"/>
              <a:t>Surveys were administered during residency prior to beginning the training and after its completion </a:t>
            </a:r>
          </a:p>
          <a:p>
            <a:pPr marL="866775" lvl="1" indent="-381000" fontAlgn="base">
              <a:buFont typeface="Arial" panose="020B0604020202020204" pitchFamily="34" charset="0"/>
              <a:buChar char="•"/>
            </a:pPr>
            <a:r>
              <a:rPr lang="en-US" sz="2600" dirty="0"/>
              <a:t>Compared mean value of answers from 4 questions with a 7-point Likert scale between pre- and post-training using paired T-test </a:t>
            </a:r>
          </a:p>
          <a:p>
            <a:pPr marL="342900" indent="-342900" fontAlgn="base">
              <a:buFont typeface="Arial" panose="020B0604020202020204" pitchFamily="34" charset="0"/>
              <a:buChar char="•"/>
            </a:pPr>
            <a:r>
              <a:rPr lang="en-US" sz="2600" dirty="0"/>
              <a:t>All analyses carried out in Stata, version 13.1 </a:t>
            </a:r>
          </a:p>
          <a:p>
            <a:pPr fontAlgn="base"/>
            <a:endParaRPr lang="en-US" sz="2600" i="1" dirty="0"/>
          </a:p>
          <a:p>
            <a:pPr fontAlgn="base"/>
            <a:r>
              <a:rPr lang="en-US" sz="2600" b="1" dirty="0"/>
              <a:t>Qualitative </a:t>
            </a:r>
          </a:p>
          <a:p>
            <a:pPr marL="342900" indent="-342900" fontAlgn="base">
              <a:buFont typeface="Arial" panose="020B0604020202020204" pitchFamily="34" charset="0"/>
              <a:buChar char="•"/>
            </a:pPr>
            <a:r>
              <a:rPr lang="en-US" sz="2600" dirty="0"/>
              <a:t>Focus group discussions with graduates of OHSU FM residency (ongoing) carried out between 2-5 years after graduation from residency </a:t>
            </a:r>
          </a:p>
          <a:p>
            <a:pPr marL="866775" lvl="1" indent="-381000" fontAlgn="base">
              <a:buFont typeface="Arial" panose="020B0604020202020204" pitchFamily="34" charset="0"/>
              <a:buChar char="•"/>
            </a:pPr>
            <a:r>
              <a:rPr lang="en-US" sz="2600" dirty="0"/>
              <a:t>FGDs carried out remotely via </a:t>
            </a:r>
            <a:r>
              <a:rPr lang="en-US" sz="2600" dirty="0" err="1"/>
              <a:t>Webex</a:t>
            </a:r>
            <a:r>
              <a:rPr lang="en-US" sz="2600" dirty="0"/>
              <a:t> due to COVID-19 precautions. Recordings of FGDs were transcribed and analyzed. </a:t>
            </a:r>
          </a:p>
          <a:p>
            <a:pPr marL="866775" lvl="1" indent="-381000" fontAlgn="base">
              <a:buFont typeface="Arial" panose="020B0604020202020204" pitchFamily="34" charset="0"/>
              <a:buChar char="•"/>
            </a:pPr>
            <a:r>
              <a:rPr lang="en-US" sz="2600" dirty="0"/>
              <a:t>Ongoing FGD recruitment. Two completed to date (n=6) </a:t>
            </a:r>
          </a:p>
          <a:p>
            <a:pPr marL="342900" indent="-342900" fontAlgn="base">
              <a:buFont typeface="Arial" panose="020B0604020202020204" pitchFamily="34" charset="0"/>
              <a:buChar char="•"/>
            </a:pPr>
            <a:r>
              <a:rPr lang="en-US" sz="2600" dirty="0"/>
              <a:t>Transcripts analyzed with qualitative content analysis</a:t>
            </a:r>
            <a:r>
              <a:rPr lang="en-US" sz="2600" baseline="30000" dirty="0"/>
              <a:t>4</a:t>
            </a:r>
            <a:r>
              <a:rPr lang="en-US" sz="2600" dirty="0"/>
              <a:t> coded by two individual coders (AP and KT) with triangulation of codes and categories for increased credibility</a:t>
            </a:r>
            <a:r>
              <a:rPr lang="en-US" sz="2600" baseline="30000" dirty="0"/>
              <a:t>5</a:t>
            </a:r>
            <a:endParaRPr lang="en-US" sz="2600" dirty="0"/>
          </a:p>
          <a:p>
            <a:pPr marL="342900" indent="-342900" fontAlgn="base">
              <a:buFont typeface="Arial" panose="020B0604020202020204" pitchFamily="34" charset="0"/>
              <a:buChar char="•"/>
            </a:pPr>
            <a:r>
              <a:rPr lang="en-US" sz="2600" dirty="0"/>
              <a:t>Answers to pre- and post-training surveys analyzed using content analysis</a:t>
            </a:r>
          </a:p>
          <a:p>
            <a:pPr marL="457200" indent="-457200">
              <a:buFont typeface="Arial" panose="020B0604020202020204" pitchFamily="34" charset="0"/>
              <a:buChar char="•"/>
            </a:pPr>
            <a:endParaRPr lang="en-US" sz="2600" dirty="0"/>
          </a:p>
        </p:txBody>
      </p:sp>
      <p:sp>
        <p:nvSpPr>
          <p:cNvPr id="7" name="Rectangle 1">
            <a:extLst>
              <a:ext uri="{FF2B5EF4-FFF2-40B4-BE49-F238E27FC236}">
                <a16:creationId xmlns:a16="http://schemas.microsoft.com/office/drawing/2014/main" id="{FE7B98A4-05A4-9F4C-893F-F5E42DADA95C}"/>
              </a:ext>
            </a:extLst>
          </p:cNvPr>
          <p:cNvSpPr>
            <a:spLocks noChangeArrowheads="1"/>
          </p:cNvSpPr>
          <p:nvPr/>
        </p:nvSpPr>
        <p:spPr bwMode="auto">
          <a:xfrm>
            <a:off x="12302059" y="16124826"/>
            <a:ext cx="175878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en-US" altLang="en-US" sz="2200" b="1" i="0" u="none" strike="noStrike" cap="none" normalizeH="0" baseline="0" dirty="0">
                <a:ln>
                  <a:noFill/>
                </a:ln>
                <a:effectLst/>
                <a:latin typeface="+mn-lt"/>
              </a:rPr>
              <a:t>Table 1 </a:t>
            </a:r>
            <a:r>
              <a:rPr lang="en-US" altLang="en-US" sz="2200" dirty="0">
                <a:latin typeface="+mn-lt"/>
                <a:cs typeface="Arial" panose="020B0604020202020204" pitchFamily="34" charset="0"/>
              </a:rPr>
              <a:t>Mean responses with standard deviation and number of respondents pre- and post-training with p-values for paired T-test. Responses selected from a 7-point Likert scale.</a:t>
            </a:r>
            <a:r>
              <a:rPr lang="en-US" altLang="en-US" sz="2200" dirty="0">
                <a:latin typeface="+mn-lt"/>
              </a:rPr>
              <a:t> For each of the questions, the mean value of the answers for the post-training survey was significantly higher than the pre-training survey. * p-value &lt; 0.05, ** p-value &lt; 0.01, a) paired T-test</a:t>
            </a:r>
          </a:p>
        </p:txBody>
      </p:sp>
      <p:sp>
        <p:nvSpPr>
          <p:cNvPr id="8" name="TextBox 7">
            <a:extLst>
              <a:ext uri="{FF2B5EF4-FFF2-40B4-BE49-F238E27FC236}">
                <a16:creationId xmlns:a16="http://schemas.microsoft.com/office/drawing/2014/main" id="{64DCBEE9-7B1D-7B49-A800-91B00AE12B46}"/>
              </a:ext>
            </a:extLst>
          </p:cNvPr>
          <p:cNvSpPr txBox="1"/>
          <p:nvPr/>
        </p:nvSpPr>
        <p:spPr>
          <a:xfrm>
            <a:off x="30400374" y="9525000"/>
            <a:ext cx="11109591" cy="13696057"/>
          </a:xfrm>
          <a:prstGeom prst="rect">
            <a:avLst/>
          </a:prstGeom>
          <a:noFill/>
          <a:ln>
            <a:noFill/>
          </a:ln>
        </p:spPr>
        <p:txBody>
          <a:bodyPr wrap="square" rtlCol="0">
            <a:spAutoFit/>
          </a:bodyPr>
          <a:lstStyle/>
          <a:p>
            <a:pPr fontAlgn="base"/>
            <a:r>
              <a:rPr lang="en-US" sz="2600" b="1" dirty="0"/>
              <a:t>Conclusions</a:t>
            </a:r>
            <a:r>
              <a:rPr lang="en-US" sz="2600" dirty="0"/>
              <a:t> </a:t>
            </a:r>
          </a:p>
          <a:p>
            <a:pPr fontAlgn="base"/>
            <a:r>
              <a:rPr lang="en-US" sz="2600" dirty="0"/>
              <a:t>     The curriculum yielded shifts in perceived ability to engage with community, as well as increased comfort with community organizing as a tool to effect structural change which we have demonstrated both through quantitative analysis of the pre- and post-assessments, as well as through qualitative analysis of FGDs. Across each of the domains assessed in the pre- and post-training surveys, there were increases for all participants, with increased confidence in the ability of patient and clinic staff to bring about changes that impact SDH, and increased belief in the ability of community organizing campaigns to change resource accessibility for residents. Based on preliminary analyses of focus group discussion transcripts, the training had a lasting impact on graduates, and they continue to implement organizing techniques (relational one-to-one meetings, stakeholder analyses) in and out of clinical settings. Participants also indicated greater satisfaction when able to engage in community and organize, and described advocacy efforts, community organizing, and community meetings as ways to address social determinants of health. </a:t>
            </a:r>
          </a:p>
          <a:p>
            <a:pPr fontAlgn="base"/>
            <a:endParaRPr lang="en-US" sz="2600" dirty="0"/>
          </a:p>
          <a:p>
            <a:pPr fontAlgn="base"/>
            <a:r>
              <a:rPr lang="en-US" sz="2600" b="1" dirty="0"/>
              <a:t>Limitations </a:t>
            </a:r>
          </a:p>
          <a:p>
            <a:pPr marL="342900" indent="-342900" fontAlgn="base">
              <a:buFont typeface="Arial" panose="020B0604020202020204" pitchFamily="34" charset="0"/>
              <a:buChar char="•"/>
            </a:pPr>
            <a:r>
              <a:rPr lang="en-US" sz="2600" dirty="0"/>
              <a:t>Small sample size </a:t>
            </a:r>
          </a:p>
          <a:p>
            <a:pPr marL="342900" indent="-342900" fontAlgn="base">
              <a:buFont typeface="Arial" panose="020B0604020202020204" pitchFamily="34" charset="0"/>
              <a:buChar char="•"/>
            </a:pPr>
            <a:r>
              <a:rPr lang="en-US" sz="2600" dirty="0"/>
              <a:t>Varying level of response per cohort.  </a:t>
            </a:r>
          </a:p>
          <a:p>
            <a:pPr marL="979488" lvl="1" indent="-546100" fontAlgn="base">
              <a:buFont typeface="Arial" panose="020B0604020202020204" pitchFamily="34" charset="0"/>
              <a:buChar char="•"/>
            </a:pPr>
            <a:r>
              <a:rPr lang="en-US" sz="2600" dirty="0"/>
              <a:t>No survey data available for 2016-2017 graduates </a:t>
            </a:r>
          </a:p>
          <a:p>
            <a:pPr marL="342900" indent="-342900" fontAlgn="base">
              <a:buFont typeface="Arial" panose="020B0604020202020204" pitchFamily="34" charset="0"/>
              <a:buChar char="•"/>
            </a:pPr>
            <a:r>
              <a:rPr lang="en-US" sz="2600" dirty="0"/>
              <a:t>Slight difference in questions for one year of respondents (Q4a vs Q4b)</a:t>
            </a:r>
          </a:p>
          <a:p>
            <a:pPr marL="342900" indent="-342900" fontAlgn="base">
              <a:buFont typeface="Arial" panose="020B0604020202020204" pitchFamily="34" charset="0"/>
              <a:buChar char="•"/>
            </a:pPr>
            <a:r>
              <a:rPr lang="en-US" sz="2600" dirty="0"/>
              <a:t>Incomplete FGD data due to ongoing recruitment </a:t>
            </a:r>
          </a:p>
          <a:p>
            <a:pPr marL="342900" indent="-342900" fontAlgn="base">
              <a:buFont typeface="Arial" panose="020B0604020202020204" pitchFamily="34" charset="0"/>
              <a:buChar char="•"/>
            </a:pPr>
            <a:r>
              <a:rPr lang="en-US" sz="2600" dirty="0"/>
              <a:t>Sampling bias for FGD, e.g., those who enjoyed the curriculum may be more likely to participate </a:t>
            </a:r>
          </a:p>
          <a:p>
            <a:pPr marL="342900" indent="-342900" fontAlgn="base">
              <a:buFont typeface="Arial" panose="020B0604020202020204" pitchFamily="34" charset="0"/>
              <a:buChar char="•"/>
            </a:pPr>
            <a:r>
              <a:rPr lang="en-US" sz="2600" dirty="0"/>
              <a:t>FGD held remotely due to COVID-19 precautions</a:t>
            </a:r>
          </a:p>
          <a:p>
            <a:pPr fontAlgn="base"/>
            <a:endParaRPr lang="en-US" sz="2600" dirty="0"/>
          </a:p>
          <a:p>
            <a:pPr fontAlgn="base"/>
            <a:r>
              <a:rPr lang="en-US" sz="2600" b="1" dirty="0"/>
              <a:t>Next Steps</a:t>
            </a:r>
            <a:r>
              <a:rPr lang="en-US" sz="2600" dirty="0"/>
              <a:t> </a:t>
            </a:r>
          </a:p>
          <a:p>
            <a:pPr marL="342900" indent="-342900" fontAlgn="base">
              <a:buFont typeface="Arial" panose="020B0604020202020204" pitchFamily="34" charset="0"/>
              <a:buChar char="•"/>
            </a:pPr>
            <a:r>
              <a:rPr lang="en-US" sz="2600" dirty="0"/>
              <a:t>Continue focus group discussions (goal is to reach ≥50% of the graduates) </a:t>
            </a:r>
          </a:p>
          <a:p>
            <a:pPr marL="342900" indent="-342900" fontAlgn="base">
              <a:buFont typeface="Arial" panose="020B0604020202020204" pitchFamily="34" charset="0"/>
              <a:buChar char="•"/>
            </a:pPr>
            <a:r>
              <a:rPr lang="en-US" sz="2600" dirty="0"/>
              <a:t>Bring suggestions for curriculum changes to the FM residency directors </a:t>
            </a:r>
          </a:p>
          <a:p>
            <a:pPr marL="342900" indent="-342900" fontAlgn="base">
              <a:buFont typeface="Arial" panose="020B0604020202020204" pitchFamily="34" charset="0"/>
              <a:buChar char="•"/>
            </a:pPr>
            <a:r>
              <a:rPr lang="en-US" sz="2600" dirty="0"/>
              <a:t>Disseminate findings with other institutions </a:t>
            </a:r>
          </a:p>
          <a:p>
            <a:pPr marL="342900" indent="-342900" fontAlgn="base">
              <a:buFont typeface="Arial" panose="020B0604020202020204" pitchFamily="34" charset="0"/>
              <a:buChar char="•"/>
            </a:pPr>
            <a:r>
              <a:rPr lang="en-US" sz="2600" dirty="0"/>
              <a:t>Maintain ongoing relationship with community organization MACG  </a:t>
            </a:r>
          </a:p>
          <a:p>
            <a:pPr marL="342900" indent="-342900" fontAlgn="base">
              <a:buFont typeface="Arial" panose="020B0604020202020204" pitchFamily="34" charset="0"/>
              <a:buChar char="•"/>
            </a:pPr>
            <a:r>
              <a:rPr lang="en-US" sz="2600" dirty="0"/>
              <a:t>Addressing identified barriers to implementing community organizing post-residency </a:t>
            </a:r>
          </a:p>
        </p:txBody>
      </p:sp>
      <p:sp>
        <p:nvSpPr>
          <p:cNvPr id="11" name="TextBox 10">
            <a:extLst>
              <a:ext uri="{FF2B5EF4-FFF2-40B4-BE49-F238E27FC236}">
                <a16:creationId xmlns:a16="http://schemas.microsoft.com/office/drawing/2014/main" id="{91AE853F-3F66-F740-9502-C994C633292D}"/>
              </a:ext>
            </a:extLst>
          </p:cNvPr>
          <p:cNvSpPr txBox="1"/>
          <p:nvPr/>
        </p:nvSpPr>
        <p:spPr>
          <a:xfrm>
            <a:off x="30517575" y="25229403"/>
            <a:ext cx="10782825" cy="830997"/>
          </a:xfrm>
          <a:prstGeom prst="rect">
            <a:avLst/>
          </a:prstGeom>
          <a:noFill/>
          <a:ln>
            <a:noFill/>
          </a:ln>
        </p:spPr>
        <p:txBody>
          <a:bodyPr wrap="square" rtlCol="0">
            <a:spAutoFit/>
          </a:bodyPr>
          <a:lstStyle/>
          <a:p>
            <a:r>
              <a:rPr lang="en-US" sz="2400" dirty="0"/>
              <a:t>OHSU Department of Family Medicine</a:t>
            </a:r>
            <a:br>
              <a:rPr lang="en-US" sz="2400" dirty="0"/>
            </a:br>
            <a:r>
              <a:rPr lang="en-US" sz="2400" dirty="0"/>
              <a:t>The Metropolitan Alliance for the Common Good – Portland, OR Chapter</a:t>
            </a:r>
          </a:p>
        </p:txBody>
      </p:sp>
      <p:sp>
        <p:nvSpPr>
          <p:cNvPr id="2" name="TextBox 1">
            <a:extLst>
              <a:ext uri="{FF2B5EF4-FFF2-40B4-BE49-F238E27FC236}">
                <a16:creationId xmlns:a16="http://schemas.microsoft.com/office/drawing/2014/main" id="{A7C63355-ACA9-5043-8151-9CF7F656CEA7}"/>
              </a:ext>
            </a:extLst>
          </p:cNvPr>
          <p:cNvSpPr txBox="1"/>
          <p:nvPr/>
        </p:nvSpPr>
        <p:spPr>
          <a:xfrm>
            <a:off x="30503591" y="27337464"/>
            <a:ext cx="10742122" cy="5047536"/>
          </a:xfrm>
          <a:prstGeom prst="rect">
            <a:avLst/>
          </a:prstGeom>
          <a:noFill/>
          <a:ln>
            <a:noFill/>
          </a:ln>
        </p:spPr>
        <p:txBody>
          <a:bodyPr wrap="square" rtlCol="0">
            <a:spAutoFit/>
          </a:bodyPr>
          <a:lstStyle/>
          <a:p>
            <a:pPr fontAlgn="base"/>
            <a:endParaRPr lang="en-US" sz="2200" dirty="0"/>
          </a:p>
          <a:p>
            <a:pPr fontAlgn="base"/>
            <a:r>
              <a:rPr lang="en-US" sz="2000" dirty="0"/>
              <a:t>1.  Gard LA, Peterson J, Miller C, et al. Social Determinants of Health Training in U.S. Primary Care Residency Programs: A Scoping Review. </a:t>
            </a:r>
            <a:r>
              <a:rPr lang="en-US" sz="2000" i="1" dirty="0" err="1"/>
              <a:t>Acad</a:t>
            </a:r>
            <a:r>
              <a:rPr lang="en-US" sz="2000" i="1" dirty="0"/>
              <a:t> Med</a:t>
            </a:r>
            <a:r>
              <a:rPr lang="en-US" sz="2000" dirty="0"/>
              <a:t>. 2019;94(1):135-143. doi:10.1097/ACM.0000000000002491 </a:t>
            </a:r>
          </a:p>
          <a:p>
            <a:pPr fontAlgn="base"/>
            <a:endParaRPr lang="en-US" sz="1000" dirty="0"/>
          </a:p>
          <a:p>
            <a:pPr fontAlgn="base"/>
            <a:r>
              <a:rPr lang="en-US" sz="2000" dirty="0"/>
              <a:t>2.  </a:t>
            </a:r>
            <a:r>
              <a:rPr lang="en-US" sz="2000" dirty="0" err="1"/>
              <a:t>Doobay</a:t>
            </a:r>
            <a:r>
              <a:rPr lang="en-US" sz="2000" dirty="0"/>
              <a:t>-Persaud A, Adler MD, Bartell TR, et al. Teaching the Social Determinants of Health in Undergraduate Medical Education: a Scoping Review. </a:t>
            </a:r>
            <a:r>
              <a:rPr lang="en-US" sz="2000" i="1" dirty="0"/>
              <a:t>J Gen Intern Med</a:t>
            </a:r>
            <a:r>
              <a:rPr lang="en-US" sz="2000" dirty="0"/>
              <a:t>. 2019;34(5):720-730. doi:10.1007/s11606-019-04876-0 </a:t>
            </a:r>
          </a:p>
          <a:p>
            <a:pPr fontAlgn="base"/>
            <a:endParaRPr lang="en-US" sz="1000" dirty="0"/>
          </a:p>
          <a:p>
            <a:pPr fontAlgn="base"/>
            <a:r>
              <a:rPr lang="en-US" sz="2000" dirty="0"/>
              <a:t>3.  Siegel J, Coleman DL, James T. Integrating Social Determinants of Health Into Graduate Medical Education: A Call for Action. </a:t>
            </a:r>
            <a:r>
              <a:rPr lang="en-US" sz="2000" i="1" dirty="0" err="1"/>
              <a:t>Acad</a:t>
            </a:r>
            <a:r>
              <a:rPr lang="en-US" sz="2000" i="1" dirty="0"/>
              <a:t> Med</a:t>
            </a:r>
            <a:r>
              <a:rPr lang="en-US" sz="2000" dirty="0"/>
              <a:t>. 2018;93(2):159-162. doi:10.1097/ACM.0000000000002054 </a:t>
            </a:r>
          </a:p>
          <a:p>
            <a:pPr fontAlgn="base"/>
            <a:endParaRPr lang="en-US" sz="1000" dirty="0"/>
          </a:p>
          <a:p>
            <a:r>
              <a:rPr lang="en-US" sz="2000" dirty="0"/>
              <a:t>4. Elo S, </a:t>
            </a:r>
            <a:r>
              <a:rPr lang="en-US" sz="2000" dirty="0" err="1"/>
              <a:t>Kyngäs</a:t>
            </a:r>
            <a:r>
              <a:rPr lang="en-US" sz="2000" dirty="0"/>
              <a:t> H. The qualitative content analysis process. </a:t>
            </a:r>
            <a:r>
              <a:rPr lang="en-US" sz="2000" i="1" dirty="0"/>
              <a:t>Journal of Advanced Nursing</a:t>
            </a:r>
            <a:r>
              <a:rPr lang="en-US" sz="2000" dirty="0"/>
              <a:t>. 2008;62(1):107-115. </a:t>
            </a:r>
            <a:r>
              <a:rPr lang="en-US" sz="2000" dirty="0" err="1"/>
              <a:t>doi:</a:t>
            </a:r>
            <a:r>
              <a:rPr lang="en-US" sz="2000" dirty="0" err="1">
                <a:hlinkClick r:id="rId5"/>
              </a:rPr>
              <a:t>https</a:t>
            </a:r>
            <a:r>
              <a:rPr lang="en-US" sz="2000" dirty="0">
                <a:hlinkClick r:id="rId5"/>
              </a:rPr>
              <a:t>://doi.org/10.1111/j.1365-2648.2007.04569.x</a:t>
            </a:r>
            <a:endParaRPr lang="en-US" sz="2000" dirty="0"/>
          </a:p>
          <a:p>
            <a:endParaRPr lang="en-US" sz="1000" dirty="0"/>
          </a:p>
          <a:p>
            <a:r>
              <a:rPr lang="en-US" sz="2000" dirty="0"/>
              <a:t>5. </a:t>
            </a:r>
            <a:r>
              <a:rPr lang="en-US" sz="2000" dirty="0" err="1"/>
              <a:t>Graneheim</a:t>
            </a:r>
            <a:r>
              <a:rPr lang="en-US" sz="2000" dirty="0"/>
              <a:t> UH, </a:t>
            </a:r>
            <a:r>
              <a:rPr lang="en-US" sz="2000" dirty="0" err="1"/>
              <a:t>Lundman</a:t>
            </a:r>
            <a:r>
              <a:rPr lang="en-US" sz="2000" dirty="0"/>
              <a:t> B. Qualitative content analysis in nursing research: concepts, procedures and measures to achieve trustworthiness. </a:t>
            </a:r>
            <a:r>
              <a:rPr lang="en-US" sz="2000" i="1" dirty="0"/>
              <a:t>Nurse Education Today</a:t>
            </a:r>
            <a:r>
              <a:rPr lang="en-US" sz="2000" dirty="0"/>
              <a:t>. 2004;24(2):105-112. doi:</a:t>
            </a:r>
            <a:r>
              <a:rPr lang="en-US" sz="2000" dirty="0">
                <a:hlinkClick r:id="rId6"/>
              </a:rPr>
              <a:t>10.1016/j.nedt.2003.10.001</a:t>
            </a:r>
            <a:endParaRPr lang="en-US" sz="2000" dirty="0"/>
          </a:p>
        </p:txBody>
      </p:sp>
      <p:sp>
        <p:nvSpPr>
          <p:cNvPr id="30" name="Rectangle 1">
            <a:extLst>
              <a:ext uri="{FF2B5EF4-FFF2-40B4-BE49-F238E27FC236}">
                <a16:creationId xmlns:a16="http://schemas.microsoft.com/office/drawing/2014/main" id="{291DB815-B193-274E-B355-212B2EE9F90E}"/>
              </a:ext>
            </a:extLst>
          </p:cNvPr>
          <p:cNvSpPr>
            <a:spLocks noChangeArrowheads="1"/>
          </p:cNvSpPr>
          <p:nvPr/>
        </p:nvSpPr>
        <p:spPr bwMode="auto">
          <a:xfrm>
            <a:off x="14686889" y="1034468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31">
            <a:extLst>
              <a:ext uri="{FF2B5EF4-FFF2-40B4-BE49-F238E27FC236}">
                <a16:creationId xmlns:a16="http://schemas.microsoft.com/office/drawing/2014/main" id="{760F3487-ABE5-4E44-B55D-C99F6720D96C}"/>
              </a:ext>
            </a:extLst>
          </p:cNvPr>
          <p:cNvSpPr/>
          <p:nvPr/>
        </p:nvSpPr>
        <p:spPr>
          <a:xfrm>
            <a:off x="12801600" y="22326600"/>
            <a:ext cx="8435591" cy="769441"/>
          </a:xfrm>
          <a:prstGeom prst="rect">
            <a:avLst/>
          </a:prstGeom>
        </p:spPr>
        <p:txBody>
          <a:bodyPr wrap="square">
            <a:spAutoFit/>
          </a:bodyPr>
          <a:lstStyle/>
          <a:p>
            <a:r>
              <a:rPr lang="en-US" sz="2200" b="1" dirty="0">
                <a:latin typeface="Calibri" panose="020F0502020204030204" pitchFamily="34" charset="0"/>
                <a:cs typeface="Calibri" panose="020F0502020204030204" pitchFamily="34" charset="0"/>
              </a:rPr>
              <a:t>Figure 1</a:t>
            </a:r>
            <a:r>
              <a:rPr lang="en-US" sz="2200" dirty="0">
                <a:latin typeface="Calibri" panose="020F0502020204030204" pitchFamily="34" charset="0"/>
                <a:cs typeface="Calibri" panose="020F0502020204030204" pitchFamily="34" charset="0"/>
              </a:rPr>
              <a:t> Comparison of pre- and post-training survey responses, with 95% confidence interval. For pre-training, n=32. For post-training, n=26. </a:t>
            </a:r>
          </a:p>
        </p:txBody>
      </p:sp>
      <p:graphicFrame>
        <p:nvGraphicFramePr>
          <p:cNvPr id="35" name="Chart 34">
            <a:extLst>
              <a:ext uri="{FF2B5EF4-FFF2-40B4-BE49-F238E27FC236}">
                <a16:creationId xmlns:a16="http://schemas.microsoft.com/office/drawing/2014/main" id="{4E5F5F60-6FCF-F04C-A854-3B3801037476}"/>
              </a:ext>
              <a:ext uri="{147F2762-F138-4A5C-976F-8EAC2B608ADB}">
                <a16:predDERef xmlns:a16="http://schemas.microsoft.com/office/drawing/2014/main" pred="{40B12874-3B8C-334F-92BD-F3401FDD9A3E}"/>
              </a:ext>
            </a:extLst>
          </p:cNvPr>
          <p:cNvGraphicFramePr>
            <a:graphicFrameLocks/>
          </p:cNvGraphicFramePr>
          <p:nvPr>
            <p:extLst>
              <p:ext uri="{D42A27DB-BD31-4B8C-83A1-F6EECF244321}">
                <p14:modId xmlns:p14="http://schemas.microsoft.com/office/powerpoint/2010/main" val="4034816985"/>
              </p:ext>
            </p:extLst>
          </p:nvPr>
        </p:nvGraphicFramePr>
        <p:xfrm>
          <a:off x="12648367" y="17549410"/>
          <a:ext cx="8130281" cy="519522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4" name="Table 33">
            <a:extLst>
              <a:ext uri="{FF2B5EF4-FFF2-40B4-BE49-F238E27FC236}">
                <a16:creationId xmlns:a16="http://schemas.microsoft.com/office/drawing/2014/main" id="{4B472BA5-5EA2-0B4F-9A65-747DBB525DA1}"/>
              </a:ext>
            </a:extLst>
          </p:cNvPr>
          <p:cNvGraphicFramePr>
            <a:graphicFrameLocks noGrp="1"/>
          </p:cNvGraphicFramePr>
          <p:nvPr>
            <p:extLst>
              <p:ext uri="{D42A27DB-BD31-4B8C-83A1-F6EECF244321}">
                <p14:modId xmlns:p14="http://schemas.microsoft.com/office/powerpoint/2010/main" val="2444428270"/>
              </p:ext>
            </p:extLst>
          </p:nvPr>
        </p:nvGraphicFramePr>
        <p:xfrm>
          <a:off x="12282501" y="9371622"/>
          <a:ext cx="17587899" cy="6675231"/>
        </p:xfrm>
        <a:graphic>
          <a:graphicData uri="http://schemas.openxmlformats.org/drawingml/2006/table">
            <a:tbl>
              <a:tblPr/>
              <a:tblGrid>
                <a:gridCol w="6198134">
                  <a:extLst>
                    <a:ext uri="{9D8B030D-6E8A-4147-A177-3AD203B41FA5}">
                      <a16:colId xmlns:a16="http://schemas.microsoft.com/office/drawing/2014/main" val="2207739653"/>
                    </a:ext>
                  </a:extLst>
                </a:gridCol>
                <a:gridCol w="2277953">
                  <a:extLst>
                    <a:ext uri="{9D8B030D-6E8A-4147-A177-3AD203B41FA5}">
                      <a16:colId xmlns:a16="http://schemas.microsoft.com/office/drawing/2014/main" val="2365416155"/>
                    </a:ext>
                  </a:extLst>
                </a:gridCol>
                <a:gridCol w="2277953">
                  <a:extLst>
                    <a:ext uri="{9D8B030D-6E8A-4147-A177-3AD203B41FA5}">
                      <a16:colId xmlns:a16="http://schemas.microsoft.com/office/drawing/2014/main" val="919718608"/>
                    </a:ext>
                  </a:extLst>
                </a:gridCol>
                <a:gridCol w="2277953">
                  <a:extLst>
                    <a:ext uri="{9D8B030D-6E8A-4147-A177-3AD203B41FA5}">
                      <a16:colId xmlns:a16="http://schemas.microsoft.com/office/drawing/2014/main" val="721887998"/>
                    </a:ext>
                  </a:extLst>
                </a:gridCol>
                <a:gridCol w="2277953">
                  <a:extLst>
                    <a:ext uri="{9D8B030D-6E8A-4147-A177-3AD203B41FA5}">
                      <a16:colId xmlns:a16="http://schemas.microsoft.com/office/drawing/2014/main" val="637017033"/>
                    </a:ext>
                  </a:extLst>
                </a:gridCol>
                <a:gridCol w="2277953">
                  <a:extLst>
                    <a:ext uri="{9D8B030D-6E8A-4147-A177-3AD203B41FA5}">
                      <a16:colId xmlns:a16="http://schemas.microsoft.com/office/drawing/2014/main" val="1741142204"/>
                    </a:ext>
                  </a:extLst>
                </a:gridCol>
              </a:tblGrid>
              <a:tr h="762071">
                <a:tc rowSpan="2">
                  <a:txBody>
                    <a:bodyPr/>
                    <a:lstStyle/>
                    <a:p>
                      <a:pPr algn="l" fontAlgn="b"/>
                      <a:endParaRPr lang="en-US" sz="2200" b="0" i="0" u="none" strike="noStrike" dirty="0">
                        <a:solidFill>
                          <a:schemeClr val="tx1"/>
                        </a:solidFill>
                        <a:effectLst/>
                        <a:latin typeface="+mn-lt"/>
                      </a:endParaRPr>
                    </a:p>
                  </a:txBody>
                  <a:tcPr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ctr" fontAlgn="b"/>
                      <a:r>
                        <a:rPr lang="en-US" sz="2200" b="1" i="0" u="none" strike="noStrike" dirty="0">
                          <a:solidFill>
                            <a:schemeClr val="tx1"/>
                          </a:solidFill>
                          <a:effectLst/>
                          <a:latin typeface="+mn-lt"/>
                        </a:rPr>
                        <a:t>Mean (SD)</a:t>
                      </a:r>
                    </a:p>
                    <a:p>
                      <a:pPr algn="ctr" fontAlgn="b"/>
                      <a:r>
                        <a:rPr lang="en-US" sz="2200" b="1" i="1" u="none" strike="noStrike" dirty="0">
                          <a:solidFill>
                            <a:schemeClr val="tx1"/>
                          </a:solidFill>
                          <a:effectLst/>
                          <a:latin typeface="+mn-lt"/>
                        </a:rPr>
                        <a:t>n</a:t>
                      </a:r>
                    </a:p>
                  </a:txBody>
                  <a:tcPr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n-US"/>
                    </a:p>
                  </a:txBody>
                  <a:tcPr/>
                </a:tc>
                <a:tc rowSpan="2">
                  <a:txBody>
                    <a:bodyPr/>
                    <a:lstStyle/>
                    <a:p>
                      <a:pPr marL="0" marR="0" lvl="0" indent="0" algn="ctr" defTabSz="2102784" rtl="0" eaLnBrk="1" fontAlgn="b" latinLnBrk="0" hangingPunct="1">
                        <a:lnSpc>
                          <a:spcPct val="100000"/>
                        </a:lnSpc>
                        <a:spcBef>
                          <a:spcPts val="0"/>
                        </a:spcBef>
                        <a:spcAft>
                          <a:spcPts val="0"/>
                        </a:spcAft>
                        <a:buClrTx/>
                        <a:buSzTx/>
                        <a:buFontTx/>
                        <a:buNone/>
                        <a:tabLst/>
                        <a:defRPr/>
                      </a:pPr>
                      <a:r>
                        <a:rPr lang="en-US" sz="2200" b="1" i="0" u="none" strike="noStrike" dirty="0">
                          <a:solidFill>
                            <a:schemeClr val="tx1"/>
                          </a:solidFill>
                          <a:effectLst/>
                          <a:latin typeface="+mn-lt"/>
                        </a:rPr>
                        <a:t>Mean Difference</a:t>
                      </a:r>
                    </a:p>
                    <a:p>
                      <a:pPr marL="0" marR="0" lvl="0" indent="0" algn="ctr" defTabSz="2102784" rtl="0" eaLnBrk="1" fontAlgn="b" latinLnBrk="0" hangingPunct="1">
                        <a:lnSpc>
                          <a:spcPct val="100000"/>
                        </a:lnSpc>
                        <a:spcBef>
                          <a:spcPts val="0"/>
                        </a:spcBef>
                        <a:spcAft>
                          <a:spcPts val="0"/>
                        </a:spcAft>
                        <a:buClrTx/>
                        <a:buSzTx/>
                        <a:buFontTx/>
                        <a:buNone/>
                        <a:tabLst/>
                        <a:defRPr/>
                      </a:pPr>
                      <a:r>
                        <a:rPr lang="en-US" sz="2200" b="1" i="0" u="none" strike="noStrike" dirty="0">
                          <a:solidFill>
                            <a:schemeClr val="tx1"/>
                          </a:solidFill>
                          <a:effectLst/>
                          <a:latin typeface="+mn-lt"/>
                        </a:rPr>
                        <a:t>(95% CI)</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marL="0" marR="0" lvl="0" indent="0" algn="ctr" defTabSz="2102784" rtl="0" eaLnBrk="1" fontAlgn="b" latinLnBrk="0" hangingPunct="1">
                        <a:lnSpc>
                          <a:spcPct val="100000"/>
                        </a:lnSpc>
                        <a:spcBef>
                          <a:spcPts val="0"/>
                        </a:spcBef>
                        <a:spcAft>
                          <a:spcPts val="0"/>
                        </a:spcAft>
                        <a:buClrTx/>
                        <a:buSzTx/>
                        <a:buFontTx/>
                        <a:buNone/>
                        <a:tabLst/>
                        <a:defRPr/>
                      </a:pPr>
                      <a:r>
                        <a:rPr lang="en-US" sz="2200" b="1" i="0" u="none" strike="noStrike" dirty="0">
                          <a:solidFill>
                            <a:schemeClr val="tx1"/>
                          </a:solidFill>
                          <a:effectLst/>
                          <a:latin typeface="+mn-lt"/>
                        </a:rPr>
                        <a:t>t-statistic (df)</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ctr" fontAlgn="b"/>
                      <a:r>
                        <a:rPr lang="en-US" sz="2200" b="1" i="0" u="none" strike="noStrike" dirty="0">
                          <a:solidFill>
                            <a:schemeClr val="tx1"/>
                          </a:solidFill>
                          <a:effectLst/>
                          <a:latin typeface="+mn-lt"/>
                        </a:rPr>
                        <a:t>p-</a:t>
                      </a:r>
                      <a:r>
                        <a:rPr lang="en-US" sz="2200" b="1" i="0" u="none" strike="noStrike" dirty="0" err="1">
                          <a:solidFill>
                            <a:schemeClr val="tx1"/>
                          </a:solidFill>
                          <a:effectLst/>
                          <a:latin typeface="+mn-lt"/>
                        </a:rPr>
                        <a:t>value</a:t>
                      </a:r>
                      <a:r>
                        <a:rPr lang="en-US" sz="2200" b="1" i="0" u="none" strike="noStrike" baseline="30000" dirty="0" err="1">
                          <a:solidFill>
                            <a:schemeClr val="tx1"/>
                          </a:solidFill>
                          <a:effectLst/>
                          <a:latin typeface="+mn-lt"/>
                        </a:rPr>
                        <a:t>a</a:t>
                      </a:r>
                      <a:endParaRPr lang="en-US" sz="2200" b="1" i="0" u="none" strike="noStrike" dirty="0">
                        <a:solidFill>
                          <a:schemeClr val="tx1"/>
                        </a:solidFill>
                        <a:effectLst/>
                        <a:latin typeface="+mn-l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4731194"/>
                  </a:ext>
                </a:extLst>
              </a:tr>
              <a:tr h="426760">
                <a:tc vMerge="1">
                  <a:txBody>
                    <a:bodyPr/>
                    <a:lstStyle/>
                    <a:p>
                      <a:pPr algn="l" fontAlgn="b"/>
                      <a:endParaRPr lang="en-US" sz="1800" b="0" i="0" u="none" strike="noStrike" dirty="0">
                        <a:solidFill>
                          <a:schemeClr val="tx1"/>
                        </a:solidFill>
                        <a:effectLst/>
                        <a:latin typeface="+mn-lt"/>
                      </a:endParaRPr>
                    </a:p>
                  </a:txBody>
                  <a:tcPr marL="9525" marR="9525" marT="9525"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US" sz="2200" b="1" i="0" u="none" strike="noStrike" dirty="0">
                          <a:solidFill>
                            <a:schemeClr val="tx1"/>
                          </a:solidFill>
                          <a:effectLst/>
                          <a:latin typeface="+mn-lt"/>
                        </a:rPr>
                        <a:t>Pre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US" sz="2200" b="1" i="0" u="none" strike="noStrike" dirty="0">
                          <a:solidFill>
                            <a:schemeClr val="tx1"/>
                          </a:solidFill>
                          <a:effectLst/>
                          <a:latin typeface="+mn-lt"/>
                        </a:rPr>
                        <a:t>Post</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algn="l" fontAlgn="b"/>
                      <a:endParaRPr lang="en-US" sz="1800" b="1" i="0" u="none" strike="noStrike" dirty="0">
                        <a:solidFill>
                          <a:schemeClr val="tx1"/>
                        </a:solidFill>
                        <a:effectLst/>
                        <a:latin typeface="+mn-lt"/>
                      </a:endParaRPr>
                    </a:p>
                  </a:txBody>
                  <a:tcPr marL="9525" marR="9525" marT="9525"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algn="l" fontAlgn="b"/>
                      <a:endParaRPr lang="en-US" sz="1800" b="1" i="0" u="none" strike="noStrike" dirty="0">
                        <a:solidFill>
                          <a:schemeClr val="tx1"/>
                        </a:solidFill>
                        <a:effectLst/>
                        <a:latin typeface="+mn-lt"/>
                      </a:endParaRPr>
                    </a:p>
                  </a:txBody>
                  <a:tcPr marL="9525" marR="9525" marT="9525"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algn="l" fontAlgn="b"/>
                      <a:endParaRPr lang="en-US" sz="1800" b="1" i="0" u="none" strike="noStrike" dirty="0">
                        <a:solidFill>
                          <a:schemeClr val="tx1"/>
                        </a:solidFill>
                        <a:effectLst/>
                        <a:latin typeface="+mn-lt"/>
                      </a:endParaRPr>
                    </a:p>
                  </a:txBody>
                  <a:tcPr marL="9525" marR="9525" marT="9525"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522856"/>
                  </a:ext>
                </a:extLst>
              </a:tr>
              <a:tr h="1097280">
                <a:tc>
                  <a:txBody>
                    <a:bodyPr/>
                    <a:lstStyle/>
                    <a:p>
                      <a:pPr algn="l" fontAlgn="b"/>
                      <a:r>
                        <a:rPr lang="en-US" sz="2200" b="1" i="0" u="none" strike="noStrike" dirty="0">
                          <a:solidFill>
                            <a:schemeClr val="tx1"/>
                          </a:solidFill>
                          <a:effectLst/>
                          <a:latin typeface="+mn-lt"/>
                        </a:rPr>
                        <a:t>Q1: </a:t>
                      </a:r>
                      <a:r>
                        <a:rPr lang="en-US" sz="2200" b="0" i="0" dirty="0">
                          <a:effectLst/>
                          <a:latin typeface="Calibri" panose="020F0502020204030204" pitchFamily="34" charset="0"/>
                        </a:rPr>
                        <a:t> I am comfortable listening to and participating with patients in community settings </a:t>
                      </a:r>
                      <a:endParaRPr lang="en-US" sz="2200" b="0" i="0" u="none" strike="noStrike" dirty="0">
                        <a:solidFill>
                          <a:schemeClr val="tx1"/>
                        </a:solidFill>
                        <a:effectLst/>
                        <a:latin typeface="+mn-lt"/>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4.09 (1.53)</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n=32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5.38 (1.02)</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n=26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-1.31 </a:t>
                      </a:r>
                    </a:p>
                    <a:p>
                      <a:pPr algn="l" fontAlgn="b"/>
                      <a:r>
                        <a:rPr lang="en-US" sz="2200" b="0" i="0" u="none" strike="noStrike" dirty="0">
                          <a:solidFill>
                            <a:schemeClr val="tx1"/>
                          </a:solidFill>
                          <a:effectLst/>
                          <a:latin typeface="+mn-lt"/>
                        </a:rPr>
                        <a:t>-1.86, -0.75)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-4.84 (25)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0.0001**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4037377"/>
                  </a:ext>
                </a:extLst>
              </a:tr>
              <a:tr h="1097280">
                <a:tc>
                  <a:txBody>
                    <a:bodyPr/>
                    <a:lstStyle/>
                    <a:p>
                      <a:pPr algn="l" fontAlgn="b"/>
                      <a:r>
                        <a:rPr lang="en-US" sz="2200" b="1" i="0" u="none" strike="noStrike" dirty="0">
                          <a:solidFill>
                            <a:schemeClr val="tx1"/>
                          </a:solidFill>
                          <a:effectLst/>
                          <a:latin typeface="+mn-lt"/>
                        </a:rPr>
                        <a:t>Q2: </a:t>
                      </a:r>
                      <a:r>
                        <a:rPr lang="en-US" sz="2200" b="1" i="0" dirty="0">
                          <a:effectLst/>
                          <a:latin typeface="Calibri" panose="020F0502020204030204" pitchFamily="34" charset="0"/>
                        </a:rPr>
                        <a:t> </a:t>
                      </a:r>
                      <a:r>
                        <a:rPr lang="en-US" sz="2200" b="0" i="0" dirty="0">
                          <a:effectLst/>
                          <a:latin typeface="Calibri" panose="020F0502020204030204" pitchFamily="34" charset="0"/>
                        </a:rPr>
                        <a:t>My degree of knowledge about the problems affecting local  residents is (low to high)</a:t>
                      </a:r>
                      <a:endParaRPr lang="en-US" sz="2200" b="0" i="0" u="none" strike="noStrike" dirty="0">
                        <a:solidFill>
                          <a:schemeClr val="tx1"/>
                        </a:solidFill>
                        <a:effectLst/>
                        <a:latin typeface="+mn-lt"/>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3.62 (1.10)</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n=32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4.69 (1.01)</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n=26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-1.00 </a:t>
                      </a:r>
                    </a:p>
                    <a:p>
                      <a:pPr algn="l" fontAlgn="b"/>
                      <a:r>
                        <a:rPr lang="en-US" sz="2200" b="0" i="0" u="none" strike="noStrike" dirty="0">
                          <a:solidFill>
                            <a:schemeClr val="tx1"/>
                          </a:solidFill>
                          <a:effectLst/>
                          <a:latin typeface="+mn-lt"/>
                        </a:rPr>
                        <a:t>(-1.69, -0.31)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-2.96 (25)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0.0066**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0075506"/>
                  </a:ext>
                </a:extLst>
              </a:tr>
              <a:tr h="1097280">
                <a:tc>
                  <a:txBody>
                    <a:bodyPr/>
                    <a:lstStyle/>
                    <a:p>
                      <a:pPr algn="l" fontAlgn="b"/>
                      <a:r>
                        <a:rPr lang="en-US" sz="2200" b="1" i="0" u="none" strike="noStrike" dirty="0">
                          <a:solidFill>
                            <a:schemeClr val="tx1"/>
                          </a:solidFill>
                          <a:effectLst/>
                          <a:latin typeface="+mn-lt"/>
                        </a:rPr>
                        <a:t>Q3: </a:t>
                      </a:r>
                      <a:r>
                        <a:rPr lang="en-US" sz="2200" b="0" i="0" dirty="0">
                          <a:effectLst/>
                          <a:latin typeface="Calibri" panose="020F0502020204030204" pitchFamily="34" charset="0"/>
                        </a:rPr>
                        <a:t> I feel capable of participating in a campaign on a community issue</a:t>
                      </a:r>
                      <a:endParaRPr lang="en-US" sz="2200" b="0" i="0" u="none" strike="noStrike" dirty="0">
                        <a:solidFill>
                          <a:schemeClr val="tx1"/>
                        </a:solidFill>
                        <a:effectLst/>
                        <a:latin typeface="+mn-lt"/>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3.59 (1.41)</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n=32</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5.21 (0.87) </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n=26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-1.71 </a:t>
                      </a:r>
                    </a:p>
                    <a:p>
                      <a:pPr algn="l" fontAlgn="b"/>
                      <a:r>
                        <a:rPr lang="en-US" sz="2200" b="0" i="0" u="none" strike="noStrike" dirty="0">
                          <a:solidFill>
                            <a:schemeClr val="tx1"/>
                          </a:solidFill>
                          <a:effectLst/>
                          <a:latin typeface="+mn-lt"/>
                        </a:rPr>
                        <a:t>(-2.41, -1.01)</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-5.04 (25)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0.00**</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917667"/>
                  </a:ext>
                </a:extLst>
              </a:tr>
              <a:tr h="1097280">
                <a:tc>
                  <a:txBody>
                    <a:bodyPr/>
                    <a:lstStyle/>
                    <a:p>
                      <a:pPr algn="l" fontAlgn="b"/>
                      <a:r>
                        <a:rPr lang="en-US" sz="2200" b="1" i="0" u="none" strike="noStrike" dirty="0">
                          <a:solidFill>
                            <a:schemeClr val="tx1"/>
                          </a:solidFill>
                          <a:effectLst/>
                          <a:latin typeface="+mn-lt"/>
                        </a:rPr>
                        <a:t>Q4a: </a:t>
                      </a:r>
                      <a:r>
                        <a:rPr lang="en-US" sz="2200" b="0" i="0" dirty="0">
                          <a:effectLst/>
                          <a:latin typeface="Calibri" panose="020F0502020204030204" pitchFamily="34" charset="0"/>
                        </a:rPr>
                        <a:t> I am confident that patients and clinic staff can bring about changes impacting the social determinants of health </a:t>
                      </a:r>
                      <a:endParaRPr lang="en-US" sz="2200" b="0" i="0" u="none" strike="noStrike" dirty="0">
                        <a:solidFill>
                          <a:schemeClr val="tx1"/>
                        </a:solidFill>
                        <a:effectLst/>
                        <a:latin typeface="+mn-lt"/>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4.58 (1.39)</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n=19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5.78 (0.79)</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1" u="none" strike="noStrike" dirty="0">
                          <a:solidFill>
                            <a:schemeClr val="tx1"/>
                          </a:solidFill>
                          <a:effectLst/>
                          <a:latin typeface="+mn-lt"/>
                        </a:rPr>
                        <a:t>n=16</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-0.969 </a:t>
                      </a:r>
                    </a:p>
                    <a:p>
                      <a:pPr algn="l" fontAlgn="b"/>
                      <a:r>
                        <a:rPr lang="en-US" sz="2200" b="0" i="0" u="none" strike="noStrike" dirty="0">
                          <a:solidFill>
                            <a:schemeClr val="tx1"/>
                          </a:solidFill>
                          <a:effectLst/>
                          <a:latin typeface="+mn-lt"/>
                        </a:rPr>
                        <a:t>(-1.89, -0.043)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-2.23 (15)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0.0413*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926703"/>
                  </a:ext>
                </a:extLst>
              </a:tr>
              <a:tr h="1097280">
                <a:tc>
                  <a:txBody>
                    <a:bodyPr/>
                    <a:lstStyle/>
                    <a:p>
                      <a:pPr algn="l" fontAlgn="b"/>
                      <a:r>
                        <a:rPr lang="en-US" sz="2200" b="1" i="0" u="none" strike="noStrike" dirty="0">
                          <a:solidFill>
                            <a:schemeClr val="tx1"/>
                          </a:solidFill>
                          <a:effectLst/>
                          <a:latin typeface="+mn-lt"/>
                        </a:rPr>
                        <a:t>Q4b: </a:t>
                      </a:r>
                      <a:r>
                        <a:rPr lang="en-US" sz="2200" b="1" i="0" dirty="0">
                          <a:effectLst/>
                          <a:latin typeface="Calibri" panose="020F0502020204030204" pitchFamily="34" charset="0"/>
                        </a:rPr>
                        <a:t> </a:t>
                      </a:r>
                      <a:r>
                        <a:rPr lang="en-US" sz="2200" b="0" i="0" dirty="0">
                          <a:effectLst/>
                          <a:latin typeface="Calibri" panose="020F0502020204030204" pitchFamily="34" charset="0"/>
                        </a:rPr>
                        <a:t>I believe community organizing campaigns can change resource accessibility for residents </a:t>
                      </a:r>
                      <a:endParaRPr lang="en-US" sz="2200" b="0" i="0" u="none" strike="noStrike" dirty="0">
                        <a:solidFill>
                          <a:schemeClr val="tx1"/>
                        </a:solidFill>
                        <a:effectLst/>
                        <a:latin typeface="+mn-lt"/>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5.46 (1.05)</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n=13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6.78 (0.44)</a:t>
                      </a:r>
                    </a:p>
                    <a:p>
                      <a:pPr marL="0" marR="0" lvl="0" indent="0" algn="l" defTabSz="2102784" rtl="0" eaLnBrk="1" fontAlgn="b" latinLnBrk="0" hangingPunct="1">
                        <a:lnSpc>
                          <a:spcPct val="100000"/>
                        </a:lnSpc>
                        <a:spcBef>
                          <a:spcPts val="0"/>
                        </a:spcBef>
                        <a:spcAft>
                          <a:spcPts val="0"/>
                        </a:spcAft>
                        <a:buClrTx/>
                        <a:buSzTx/>
                        <a:buFontTx/>
                        <a:buNone/>
                        <a:tabLst/>
                        <a:defRPr/>
                      </a:pPr>
                      <a:r>
                        <a:rPr lang="en-US" sz="2200" b="0" i="0" u="none" strike="noStrike" dirty="0">
                          <a:solidFill>
                            <a:schemeClr val="tx1"/>
                          </a:solidFill>
                          <a:effectLst/>
                          <a:latin typeface="+mn-lt"/>
                        </a:rPr>
                        <a:t>n=9</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-1.00 </a:t>
                      </a:r>
                    </a:p>
                    <a:p>
                      <a:pPr algn="l" fontAlgn="b"/>
                      <a:r>
                        <a:rPr lang="en-US" sz="2200" b="0" i="0" u="none" strike="noStrike" dirty="0">
                          <a:solidFill>
                            <a:schemeClr val="tx1"/>
                          </a:solidFill>
                          <a:effectLst/>
                          <a:latin typeface="+mn-lt"/>
                        </a:rPr>
                        <a:t>(-1.67, -0.33)</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-3.46 (8)</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b"/>
                      <a:r>
                        <a:rPr lang="en-US" sz="2200" b="0" i="0" u="none" strike="noStrike" dirty="0">
                          <a:solidFill>
                            <a:schemeClr val="tx1"/>
                          </a:solidFill>
                          <a:effectLst/>
                          <a:latin typeface="+mn-lt"/>
                        </a:rPr>
                        <a:t>0.0085**</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557231"/>
                  </a:ext>
                </a:extLst>
              </a:tr>
            </a:tbl>
          </a:graphicData>
        </a:graphic>
      </p:graphicFrame>
      <p:sp>
        <p:nvSpPr>
          <p:cNvPr id="37" name="Rectangle 4">
            <a:extLst>
              <a:ext uri="{FF2B5EF4-FFF2-40B4-BE49-F238E27FC236}">
                <a16:creationId xmlns:a16="http://schemas.microsoft.com/office/drawing/2014/main" id="{F5396D4C-DCFC-A24C-82C7-59A611DAE795}"/>
              </a:ext>
            </a:extLst>
          </p:cNvPr>
          <p:cNvSpPr>
            <a:spLocks noChangeArrowheads="1"/>
          </p:cNvSpPr>
          <p:nvPr/>
        </p:nvSpPr>
        <p:spPr bwMode="auto">
          <a:xfrm>
            <a:off x="21749440" y="21336000"/>
            <a:ext cx="7491251"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strike="noStrike" cap="none" normalizeH="0" baseline="0" dirty="0">
                <a:ln>
                  <a:noFill/>
                </a:ln>
                <a:solidFill>
                  <a:schemeClr val="tx1"/>
                </a:solidFill>
                <a:effectLst/>
                <a:latin typeface="Calibri" panose="020F0502020204030204" pitchFamily="34" charset="0"/>
                <a:cs typeface="Calibri" panose="020F0502020204030204" pitchFamily="34" charset="0"/>
              </a:rPr>
              <a:t>Table 2 </a:t>
            </a:r>
            <a:r>
              <a:rPr kumimoji="0" lang="en-US" altLang="en-US" sz="2200" b="0" strike="noStrike" cap="none" normalizeH="0" baseline="0" dirty="0">
                <a:ln>
                  <a:noFill/>
                </a:ln>
                <a:solidFill>
                  <a:schemeClr val="tx1"/>
                </a:solidFill>
                <a:effectLst/>
                <a:latin typeface="Calibri" panose="020F0502020204030204" pitchFamily="34" charset="0"/>
                <a:cs typeface="Calibri" panose="020F0502020204030204" pitchFamily="34" charset="0"/>
              </a:rPr>
              <a:t>Content analysis of short-answer survey responses from cohorts 2015-2016, 2017-2018, 2018-2019</a:t>
            </a:r>
          </a:p>
        </p:txBody>
      </p:sp>
      <p:sp>
        <p:nvSpPr>
          <p:cNvPr id="29" name="Rectangle 4">
            <a:extLst>
              <a:ext uri="{FF2B5EF4-FFF2-40B4-BE49-F238E27FC236}">
                <a16:creationId xmlns:a16="http://schemas.microsoft.com/office/drawing/2014/main" id="{DECA416B-3984-E04E-ACA5-F5122AA5C143}"/>
              </a:ext>
            </a:extLst>
          </p:cNvPr>
          <p:cNvSpPr>
            <a:spLocks noChangeArrowheads="1"/>
          </p:cNvSpPr>
          <p:nvPr/>
        </p:nvSpPr>
        <p:spPr bwMode="auto">
          <a:xfrm>
            <a:off x="12694087" y="25603200"/>
            <a:ext cx="129254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strike="noStrike" cap="none" normalizeH="0" baseline="0" dirty="0">
                <a:ln>
                  <a:noFill/>
                </a:ln>
                <a:solidFill>
                  <a:schemeClr val="tx1"/>
                </a:solidFill>
                <a:effectLst/>
                <a:latin typeface="Calibri" panose="020F0502020204030204" pitchFamily="34" charset="0"/>
                <a:cs typeface="Calibri" panose="020F0502020204030204" pitchFamily="34" charset="0"/>
              </a:rPr>
              <a:t>Table 3 </a:t>
            </a:r>
            <a:r>
              <a:rPr lang="en-US" altLang="en-US" sz="2200" dirty="0">
                <a:latin typeface="Calibri" panose="020F0502020204030204" pitchFamily="34" charset="0"/>
                <a:cs typeface="Calibri" panose="020F0502020204030204" pitchFamily="34" charset="0"/>
              </a:rPr>
              <a:t>Emerging categories and subcategories from preliminary analysis of focus group discussions</a:t>
            </a:r>
            <a:endParaRPr kumimoji="0" lang="en-US" altLang="en-US" sz="2200" b="0"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id="{D1560F78-4DA4-224F-A5AC-11BFD98591F9}"/>
              </a:ext>
            </a:extLst>
          </p:cNvPr>
          <p:cNvGraphicFramePr>
            <a:graphicFrameLocks noGrp="1"/>
          </p:cNvGraphicFramePr>
          <p:nvPr>
            <p:extLst>
              <p:ext uri="{D42A27DB-BD31-4B8C-83A1-F6EECF244321}">
                <p14:modId xmlns:p14="http://schemas.microsoft.com/office/powerpoint/2010/main" val="2587939132"/>
              </p:ext>
            </p:extLst>
          </p:nvPr>
        </p:nvGraphicFramePr>
        <p:xfrm>
          <a:off x="21718959" y="17549410"/>
          <a:ext cx="7491252" cy="3772964"/>
        </p:xfrm>
        <a:graphic>
          <a:graphicData uri="http://schemas.openxmlformats.org/drawingml/2006/table">
            <a:tbl>
              <a:tblPr/>
              <a:tblGrid>
                <a:gridCol w="3713226">
                  <a:extLst>
                    <a:ext uri="{9D8B030D-6E8A-4147-A177-3AD203B41FA5}">
                      <a16:colId xmlns:a16="http://schemas.microsoft.com/office/drawing/2014/main" val="2051364645"/>
                    </a:ext>
                  </a:extLst>
                </a:gridCol>
                <a:gridCol w="1889013">
                  <a:extLst>
                    <a:ext uri="{9D8B030D-6E8A-4147-A177-3AD203B41FA5}">
                      <a16:colId xmlns:a16="http://schemas.microsoft.com/office/drawing/2014/main" val="3491955794"/>
                    </a:ext>
                  </a:extLst>
                </a:gridCol>
                <a:gridCol w="1889013">
                  <a:extLst>
                    <a:ext uri="{9D8B030D-6E8A-4147-A177-3AD203B41FA5}">
                      <a16:colId xmlns:a16="http://schemas.microsoft.com/office/drawing/2014/main" val="2747736897"/>
                    </a:ext>
                  </a:extLst>
                </a:gridCol>
              </a:tblGrid>
              <a:tr h="450185">
                <a:tc>
                  <a:txBody>
                    <a:bodyPr/>
                    <a:lstStyle/>
                    <a:p>
                      <a:pPr algn="l" rtl="0" fontAlgn="b"/>
                      <a:r>
                        <a:rPr lang="en-US" sz="2200" b="0" i="0" u="none" strike="noStrike" dirty="0">
                          <a:solidFill>
                            <a:srgbClr val="404543"/>
                          </a:solidFill>
                          <a:effectLst/>
                          <a:latin typeface="Calibri" panose="020F0502020204030204" pitchFamily="34" charset="0"/>
                        </a:rPr>
                        <a:t> </a:t>
                      </a:r>
                    </a:p>
                  </a:txBody>
                  <a:tcPr marL="45720" marR="45720" anchor="b">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1" i="0" u="none" strike="noStrike" dirty="0">
                          <a:solidFill>
                            <a:srgbClr val="404543"/>
                          </a:solidFill>
                          <a:effectLst/>
                          <a:latin typeface="Calibri" panose="020F0502020204030204" pitchFamily="34" charset="0"/>
                        </a:rPr>
                        <a:t>Pre</a:t>
                      </a:r>
                      <a:r>
                        <a:rPr lang="en-US" sz="2200" b="0" i="0" u="none" strike="noStrike" dirty="0">
                          <a:solidFill>
                            <a:srgbClr val="404543"/>
                          </a:solidFill>
                          <a:effectLst/>
                          <a:latin typeface="Calibri" panose="020F0502020204030204" pitchFamily="34" charset="0"/>
                        </a:rPr>
                        <a:t> (n=32) </a:t>
                      </a:r>
                      <a:endParaRPr lang="en-US" sz="2200" b="1" i="0" u="none" strike="noStrike" dirty="0">
                        <a:solidFill>
                          <a:srgbClr val="404543"/>
                        </a:solidFill>
                        <a:effectLst/>
                        <a:latin typeface="Calibri" panose="020F0502020204030204" pitchFamily="34" charset="0"/>
                      </a:endParaRPr>
                    </a:p>
                  </a:txBody>
                  <a:tcPr marL="45720" marR="45720" anchor="b">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1" i="0" u="none" strike="noStrike">
                          <a:solidFill>
                            <a:srgbClr val="404543"/>
                          </a:solidFill>
                          <a:effectLst/>
                          <a:latin typeface="Calibri" panose="020F0502020204030204" pitchFamily="34" charset="0"/>
                        </a:rPr>
                        <a:t>Post</a:t>
                      </a:r>
                      <a:r>
                        <a:rPr lang="en-US" sz="2200" b="0" i="0" u="none" strike="noStrike">
                          <a:solidFill>
                            <a:srgbClr val="404543"/>
                          </a:solidFill>
                          <a:effectLst/>
                          <a:latin typeface="Calibri" panose="020F0502020204030204" pitchFamily="34" charset="0"/>
                        </a:rPr>
                        <a:t> (n=27) </a:t>
                      </a:r>
                      <a:endParaRPr lang="en-US" sz="2200" b="1" i="0" u="none" strike="noStrike">
                        <a:solidFill>
                          <a:srgbClr val="404543"/>
                        </a:solidFill>
                        <a:effectLst/>
                        <a:latin typeface="Calibri" panose="020F0502020204030204" pitchFamily="34" charset="0"/>
                      </a:endParaRPr>
                    </a:p>
                  </a:txBody>
                  <a:tcPr marL="45720" marR="45720" anchor="b">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extLst>
                  <a:ext uri="{0D108BD9-81ED-4DB2-BD59-A6C34878D82A}">
                    <a16:rowId xmlns:a16="http://schemas.microsoft.com/office/drawing/2014/main" val="649798849"/>
                  </a:ext>
                </a:extLst>
              </a:tr>
              <a:tr h="819814">
                <a:tc>
                  <a:txBody>
                    <a:bodyPr/>
                    <a:lstStyle/>
                    <a:p>
                      <a:pPr algn="l" rtl="0" fontAlgn="b"/>
                      <a:r>
                        <a:rPr lang="en-US" sz="2200" b="0" i="0" u="none" strike="noStrike" dirty="0">
                          <a:solidFill>
                            <a:srgbClr val="404543"/>
                          </a:solidFill>
                          <a:effectLst/>
                          <a:latin typeface="Calibri" panose="020F0502020204030204" pitchFamily="34" charset="0"/>
                        </a:rPr>
                        <a:t>Plans to engage in community organizing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dirty="0">
                          <a:solidFill>
                            <a:srgbClr val="404543"/>
                          </a:solidFill>
                          <a:effectLst/>
                          <a:latin typeface="Calibri" panose="020F0502020204030204" pitchFamily="34" charset="0"/>
                        </a:rPr>
                        <a:t>9.4%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a:solidFill>
                            <a:srgbClr val="404543"/>
                          </a:solidFill>
                          <a:effectLst/>
                          <a:latin typeface="Calibri" panose="020F0502020204030204" pitchFamily="34" charset="0"/>
                        </a:rPr>
                        <a:t>40.7%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extLst>
                  <a:ext uri="{0D108BD9-81ED-4DB2-BD59-A6C34878D82A}">
                    <a16:rowId xmlns:a16="http://schemas.microsoft.com/office/drawing/2014/main" val="2110815521"/>
                  </a:ext>
                </a:extLst>
              </a:tr>
              <a:tr h="893916">
                <a:tc>
                  <a:txBody>
                    <a:bodyPr/>
                    <a:lstStyle/>
                    <a:p>
                      <a:pPr algn="l" rtl="0" fontAlgn="b"/>
                      <a:r>
                        <a:rPr lang="en-US" sz="2200" b="0" i="0" u="none" strike="noStrike" dirty="0">
                          <a:solidFill>
                            <a:srgbClr val="404543"/>
                          </a:solidFill>
                          <a:effectLst/>
                          <a:latin typeface="Calibri" panose="020F0502020204030204" pitchFamily="34" charset="0"/>
                        </a:rPr>
                        <a:t>Plans to engage in advocacy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dirty="0">
                          <a:solidFill>
                            <a:srgbClr val="404543"/>
                          </a:solidFill>
                          <a:effectLst/>
                          <a:latin typeface="Calibri" panose="020F0502020204030204" pitchFamily="34" charset="0"/>
                        </a:rPr>
                        <a:t>46.9%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dirty="0">
                          <a:solidFill>
                            <a:srgbClr val="404543"/>
                          </a:solidFill>
                          <a:effectLst/>
                          <a:latin typeface="Calibri" panose="020F0502020204030204" pitchFamily="34" charset="0"/>
                        </a:rPr>
                        <a:t>51.9%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extLst>
                  <a:ext uri="{0D108BD9-81ED-4DB2-BD59-A6C34878D82A}">
                    <a16:rowId xmlns:a16="http://schemas.microsoft.com/office/drawing/2014/main" val="3638695894"/>
                  </a:ext>
                </a:extLst>
              </a:tr>
              <a:tr h="1609049">
                <a:tc>
                  <a:txBody>
                    <a:bodyPr/>
                    <a:lstStyle/>
                    <a:p>
                      <a:pPr algn="l" rtl="0" fontAlgn="b"/>
                      <a:r>
                        <a:rPr lang="en-US" sz="2200" b="0" i="0" u="none" strike="noStrike" dirty="0">
                          <a:solidFill>
                            <a:srgbClr val="404543"/>
                          </a:solidFill>
                          <a:effectLst/>
                          <a:latin typeface="Calibri" panose="020F0502020204030204" pitchFamily="34" charset="0"/>
                        </a:rPr>
                        <a:t>Plans for clinic-based health equity/social justice efforts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dirty="0">
                          <a:solidFill>
                            <a:srgbClr val="404543"/>
                          </a:solidFill>
                          <a:effectLst/>
                          <a:latin typeface="Calibri" panose="020F0502020204030204" pitchFamily="34" charset="0"/>
                        </a:rPr>
                        <a:t>28.1%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tc>
                  <a:txBody>
                    <a:bodyPr/>
                    <a:lstStyle/>
                    <a:p>
                      <a:pPr algn="ctr" rtl="0" fontAlgn="b"/>
                      <a:r>
                        <a:rPr lang="en-US" sz="2200" b="0" i="0" u="none" strike="noStrike" dirty="0">
                          <a:solidFill>
                            <a:srgbClr val="404543"/>
                          </a:solidFill>
                          <a:effectLst/>
                          <a:latin typeface="Calibri" panose="020F0502020204030204" pitchFamily="34" charset="0"/>
                        </a:rPr>
                        <a:t>37.0% </a:t>
                      </a:r>
                    </a:p>
                  </a:txBody>
                  <a:tcPr marL="45720" marR="45720" anchor="ctr">
                    <a:lnL w="6350" cap="flat" cmpd="sng" algn="ctr">
                      <a:solidFill>
                        <a:srgbClr val="404543"/>
                      </a:solidFill>
                      <a:prstDash val="solid"/>
                      <a:round/>
                      <a:headEnd type="none" w="med" len="med"/>
                      <a:tailEnd type="none" w="med" len="med"/>
                    </a:lnL>
                    <a:lnR w="6350" cap="flat" cmpd="sng" algn="ctr">
                      <a:solidFill>
                        <a:srgbClr val="404543"/>
                      </a:solidFill>
                      <a:prstDash val="solid"/>
                      <a:round/>
                      <a:headEnd type="none" w="med" len="med"/>
                      <a:tailEnd type="none" w="med" len="med"/>
                    </a:lnR>
                    <a:lnT w="6350" cap="flat" cmpd="sng" algn="ctr">
                      <a:solidFill>
                        <a:srgbClr val="404543"/>
                      </a:solidFill>
                      <a:prstDash val="solid"/>
                      <a:round/>
                      <a:headEnd type="none" w="med" len="med"/>
                      <a:tailEnd type="none" w="med" len="med"/>
                    </a:lnT>
                    <a:lnB w="6350" cap="flat" cmpd="sng" algn="ctr">
                      <a:solidFill>
                        <a:srgbClr val="404543"/>
                      </a:solidFill>
                      <a:prstDash val="solid"/>
                      <a:round/>
                      <a:headEnd type="none" w="med" len="med"/>
                      <a:tailEnd type="none" w="med" len="med"/>
                    </a:lnB>
                  </a:tcPr>
                </a:tc>
                <a:extLst>
                  <a:ext uri="{0D108BD9-81ED-4DB2-BD59-A6C34878D82A}">
                    <a16:rowId xmlns:a16="http://schemas.microsoft.com/office/drawing/2014/main" val="2523519372"/>
                  </a:ext>
                </a:extLst>
              </a:tr>
            </a:tbl>
          </a:graphicData>
        </a:graphic>
      </p:graphicFrame>
      <p:graphicFrame>
        <p:nvGraphicFramePr>
          <p:cNvPr id="10" name="Table 9">
            <a:extLst>
              <a:ext uri="{FF2B5EF4-FFF2-40B4-BE49-F238E27FC236}">
                <a16:creationId xmlns:a16="http://schemas.microsoft.com/office/drawing/2014/main" id="{2CD8357F-769D-E643-93AB-349E344788D6}"/>
              </a:ext>
            </a:extLst>
          </p:cNvPr>
          <p:cNvGraphicFramePr>
            <a:graphicFrameLocks noGrp="1"/>
          </p:cNvGraphicFramePr>
          <p:nvPr>
            <p:extLst>
              <p:ext uri="{D42A27DB-BD31-4B8C-83A1-F6EECF244321}">
                <p14:modId xmlns:p14="http://schemas.microsoft.com/office/powerpoint/2010/main" val="434086310"/>
              </p:ext>
            </p:extLst>
          </p:nvPr>
        </p:nvGraphicFramePr>
        <p:xfrm>
          <a:off x="12347610" y="23317200"/>
          <a:ext cx="17367184" cy="2222524"/>
        </p:xfrm>
        <a:graphic>
          <a:graphicData uri="http://schemas.openxmlformats.org/drawingml/2006/table">
            <a:tbl>
              <a:tblPr>
                <a:tableStyleId>{5C22544A-7EE6-4342-B048-85BDC9FD1C3A}</a:tableStyleId>
              </a:tblPr>
              <a:tblGrid>
                <a:gridCol w="1872658">
                  <a:extLst>
                    <a:ext uri="{9D8B030D-6E8A-4147-A177-3AD203B41FA5}">
                      <a16:colId xmlns:a16="http://schemas.microsoft.com/office/drawing/2014/main" val="2024143628"/>
                    </a:ext>
                  </a:extLst>
                </a:gridCol>
                <a:gridCol w="1721614">
                  <a:extLst>
                    <a:ext uri="{9D8B030D-6E8A-4147-A177-3AD203B41FA5}">
                      <a16:colId xmlns:a16="http://schemas.microsoft.com/office/drawing/2014/main" val="1627483931"/>
                    </a:ext>
                  </a:extLst>
                </a:gridCol>
                <a:gridCol w="1721614">
                  <a:extLst>
                    <a:ext uri="{9D8B030D-6E8A-4147-A177-3AD203B41FA5}">
                      <a16:colId xmlns:a16="http://schemas.microsoft.com/office/drawing/2014/main" val="1859852172"/>
                    </a:ext>
                  </a:extLst>
                </a:gridCol>
                <a:gridCol w="1721614">
                  <a:extLst>
                    <a:ext uri="{9D8B030D-6E8A-4147-A177-3AD203B41FA5}">
                      <a16:colId xmlns:a16="http://schemas.microsoft.com/office/drawing/2014/main" val="917824025"/>
                    </a:ext>
                  </a:extLst>
                </a:gridCol>
                <a:gridCol w="1721614">
                  <a:extLst>
                    <a:ext uri="{9D8B030D-6E8A-4147-A177-3AD203B41FA5}">
                      <a16:colId xmlns:a16="http://schemas.microsoft.com/office/drawing/2014/main" val="4074125531"/>
                    </a:ext>
                  </a:extLst>
                </a:gridCol>
                <a:gridCol w="1721614">
                  <a:extLst>
                    <a:ext uri="{9D8B030D-6E8A-4147-A177-3AD203B41FA5}">
                      <a16:colId xmlns:a16="http://schemas.microsoft.com/office/drawing/2014/main" val="1374276175"/>
                    </a:ext>
                  </a:extLst>
                </a:gridCol>
                <a:gridCol w="1721614">
                  <a:extLst>
                    <a:ext uri="{9D8B030D-6E8A-4147-A177-3AD203B41FA5}">
                      <a16:colId xmlns:a16="http://schemas.microsoft.com/office/drawing/2014/main" val="3148224388"/>
                    </a:ext>
                  </a:extLst>
                </a:gridCol>
                <a:gridCol w="1721614">
                  <a:extLst>
                    <a:ext uri="{9D8B030D-6E8A-4147-A177-3AD203B41FA5}">
                      <a16:colId xmlns:a16="http://schemas.microsoft.com/office/drawing/2014/main" val="146420530"/>
                    </a:ext>
                  </a:extLst>
                </a:gridCol>
                <a:gridCol w="1721614">
                  <a:extLst>
                    <a:ext uri="{9D8B030D-6E8A-4147-A177-3AD203B41FA5}">
                      <a16:colId xmlns:a16="http://schemas.microsoft.com/office/drawing/2014/main" val="3817399951"/>
                    </a:ext>
                  </a:extLst>
                </a:gridCol>
                <a:gridCol w="1721614">
                  <a:extLst>
                    <a:ext uri="{9D8B030D-6E8A-4147-A177-3AD203B41FA5}">
                      <a16:colId xmlns:a16="http://schemas.microsoft.com/office/drawing/2014/main" val="3676939027"/>
                    </a:ext>
                  </a:extLst>
                </a:gridCol>
              </a:tblGrid>
              <a:tr h="774724">
                <a:tc>
                  <a:txBody>
                    <a:bodyPr/>
                    <a:lstStyle/>
                    <a:p>
                      <a:pPr algn="ctr" rtl="0" fontAlgn="t"/>
                      <a:r>
                        <a:rPr lang="en-US" sz="2200" b="1" u="none" strike="noStrike" dirty="0">
                          <a:effectLst/>
                        </a:rPr>
                        <a:t>Emerging Categories</a:t>
                      </a:r>
                      <a:endParaRPr lang="en-US" sz="2200" b="1"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rtl="0" fontAlgn="ctr"/>
                      <a:r>
                        <a:rPr lang="en-US" sz="2200" u="none" strike="noStrike" dirty="0">
                          <a:effectLst/>
                        </a:rPr>
                        <a:t>Well-being</a:t>
                      </a:r>
                      <a:endParaRPr lang="en-US" sz="2200" b="0"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rtl="0" fontAlgn="ctr"/>
                      <a:r>
                        <a:rPr lang="en-US" sz="2200" u="none" strike="noStrike" dirty="0">
                          <a:effectLst/>
                        </a:rPr>
                        <a:t>Identity</a:t>
                      </a:r>
                      <a:endParaRPr lang="en-US" sz="2200" b="0"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pPr algn="ctr" rtl="0" fontAlgn="ctr"/>
                      <a:r>
                        <a:rPr lang="en-US" sz="2200" u="none" strike="noStrike" dirty="0">
                          <a:effectLst/>
                        </a:rPr>
                        <a:t>Lasting impact</a:t>
                      </a:r>
                      <a:endParaRPr lang="en-US" sz="2200" b="0"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algn="ctr" rtl="0" fontAlgn="ctr"/>
                      <a:r>
                        <a:rPr lang="en-US" sz="2200" u="none" strike="noStrike" dirty="0">
                          <a:effectLst/>
                        </a:rPr>
                        <a:t>Barriers</a:t>
                      </a:r>
                      <a:endParaRPr lang="en-US" sz="2200" b="0"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390219150"/>
                  </a:ext>
                </a:extLst>
              </a:tr>
              <a:tr h="1447800">
                <a:tc>
                  <a:txBody>
                    <a:bodyPr/>
                    <a:lstStyle/>
                    <a:p>
                      <a:pPr algn="ctr" rtl="0" fontAlgn="t"/>
                      <a:r>
                        <a:rPr lang="en-US" sz="2200" b="1" u="none" strike="noStrike" dirty="0">
                          <a:effectLst/>
                        </a:rPr>
                        <a:t>Sub-categories</a:t>
                      </a:r>
                      <a:endParaRPr lang="en-US" sz="2200" b="1" i="0" u="none" strike="noStrike" dirty="0">
                        <a:solidFill>
                          <a:srgbClr val="404543"/>
                        </a:solidFill>
                        <a:effectLst/>
                        <a:latin typeface="Calibri" panose="020F0502020204030204" pitchFamily="34" charset="0"/>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Burnout Prevention</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Community and Connection</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Navigating complexity</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Identity shaping</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Relational one-on-ones</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Stakeholder and power analyses</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Knowledge of community resources</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Constraints of professional role</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rtl="0" fontAlgn="t"/>
                      <a:r>
                        <a:rPr lang="en-US" sz="2200" u="none" strike="noStrike" dirty="0">
                          <a:effectLst/>
                        </a:rPr>
                        <a:t>Lack of institutional support</a:t>
                      </a:r>
                      <a:endParaRPr lang="en-US" sz="2200" b="0" i="0" u="none" strike="noStrike" dirty="0">
                        <a:solidFill>
                          <a:srgbClr val="404543"/>
                        </a:solidFill>
                        <a:effectLst/>
                        <a:latin typeface="Calibri" panose="020F0502020204030204" pitchFamily="34" charset="0"/>
                      </a:endParaRPr>
                    </a:p>
                  </a:txBody>
                  <a:tcPr marL="45720" marR="4572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8122888"/>
                  </a:ext>
                </a:extLst>
              </a:tr>
            </a:tbl>
          </a:graphicData>
        </a:graphic>
      </p:graphicFrame>
      <p:sp>
        <p:nvSpPr>
          <p:cNvPr id="12" name="TextBox 11">
            <a:extLst>
              <a:ext uri="{FF2B5EF4-FFF2-40B4-BE49-F238E27FC236}">
                <a16:creationId xmlns:a16="http://schemas.microsoft.com/office/drawing/2014/main" id="{050CB121-AAB1-F741-8174-25E8EA632B69}"/>
              </a:ext>
            </a:extLst>
          </p:cNvPr>
          <p:cNvSpPr txBox="1"/>
          <p:nvPr/>
        </p:nvSpPr>
        <p:spPr>
          <a:xfrm>
            <a:off x="12072389" y="26286992"/>
            <a:ext cx="17798011" cy="6001643"/>
          </a:xfrm>
          <a:prstGeom prst="rect">
            <a:avLst/>
          </a:prstGeom>
          <a:noFill/>
        </p:spPr>
        <p:txBody>
          <a:bodyPr wrap="square" rtlCol="0">
            <a:spAutoFit/>
          </a:bodyPr>
          <a:lstStyle/>
          <a:p>
            <a:pPr marL="323850" lvl="1"/>
            <a:r>
              <a:rPr lang="en-US" sz="2600" b="1" dirty="0">
                <a:latin typeface="Calibri" panose="020F0502020204030204" pitchFamily="34" charset="0"/>
                <a:cs typeface="Calibri" panose="020F0502020204030204" pitchFamily="34" charset="0"/>
              </a:rPr>
              <a:t>Focus Group Discussion Quotes:</a:t>
            </a:r>
          </a:p>
          <a:p>
            <a:pPr marL="323850" lvl="1"/>
            <a:r>
              <a:rPr lang="en-US" sz="2400" i="1" dirty="0">
                <a:latin typeface="Calibri" panose="020F0502020204030204" pitchFamily="34" charset="0"/>
                <a:cs typeface="Calibri" panose="020F0502020204030204" pitchFamily="34" charset="0"/>
              </a:rPr>
              <a:t>Well-being</a:t>
            </a:r>
          </a:p>
          <a:p>
            <a:pPr marL="323850" lvl="1"/>
            <a:r>
              <a:rPr lang="en-US" sz="2400" dirty="0">
                <a:latin typeface="Calibri" panose="020F0502020204030204" pitchFamily="34" charset="0"/>
                <a:cs typeface="Calibri" panose="020F0502020204030204" pitchFamily="34" charset="0"/>
              </a:rPr>
              <a:t>it helps us get outside of the bounds of our clinic and help the community... It feeds me”</a:t>
            </a:r>
          </a:p>
          <a:p>
            <a:pPr marL="323850" lvl="1"/>
            <a:r>
              <a:rPr lang="en-US" sz="2400" dirty="0">
                <a:latin typeface="Calibri" panose="020F0502020204030204" pitchFamily="34" charset="0"/>
                <a:cs typeface="Calibri" panose="020F0502020204030204" pitchFamily="34" charset="0"/>
              </a:rPr>
              <a:t>"If you want to avoid burnout, help doctors do what they love”</a:t>
            </a:r>
          </a:p>
          <a:p>
            <a:pPr marL="323850" lvl="1"/>
            <a:endParaRPr lang="en-US" sz="2400" i="1" dirty="0">
              <a:latin typeface="Calibri" panose="020F0502020204030204" pitchFamily="34" charset="0"/>
              <a:cs typeface="Calibri" panose="020F0502020204030204" pitchFamily="34" charset="0"/>
            </a:endParaRPr>
          </a:p>
          <a:p>
            <a:pPr marL="323850" lvl="1"/>
            <a:r>
              <a:rPr lang="en-US" sz="2400" i="1" dirty="0">
                <a:latin typeface="Calibri" panose="020F0502020204030204" pitchFamily="34" charset="0"/>
                <a:cs typeface="Calibri" panose="020F0502020204030204" pitchFamily="34" charset="0"/>
              </a:rPr>
              <a:t>Identity</a:t>
            </a:r>
          </a:p>
          <a:p>
            <a:pPr marL="323850" lvl="1"/>
            <a:r>
              <a:rPr lang="en-US" sz="2400" dirty="0">
                <a:latin typeface="Calibri" panose="020F0502020204030204" pitchFamily="34" charset="0"/>
                <a:cs typeface="Calibri" panose="020F0502020204030204" pitchFamily="34" charset="0"/>
              </a:rPr>
              <a:t>"Understanding without centering myself”</a:t>
            </a:r>
          </a:p>
          <a:p>
            <a:pPr marL="323850" lvl="1"/>
            <a:r>
              <a:rPr lang="en-US" sz="2400" dirty="0">
                <a:latin typeface="Calibri" panose="020F0502020204030204" pitchFamily="34" charset="0"/>
                <a:cs typeface="Calibri" panose="020F0502020204030204" pitchFamily="34" charset="0"/>
              </a:rPr>
              <a:t>“Added this kind of layer to my identity as a physician and as a community member”</a:t>
            </a:r>
          </a:p>
          <a:p>
            <a:pPr marL="323850" lvl="1"/>
            <a:endParaRPr lang="en-US" sz="2400" i="1" dirty="0">
              <a:latin typeface="Calibri" panose="020F0502020204030204" pitchFamily="34" charset="0"/>
              <a:cs typeface="Calibri" panose="020F0502020204030204" pitchFamily="34" charset="0"/>
            </a:endParaRPr>
          </a:p>
          <a:p>
            <a:pPr marL="323850" lvl="1"/>
            <a:r>
              <a:rPr lang="en-US" sz="2400" i="1" dirty="0">
                <a:latin typeface="Calibri" panose="020F0502020204030204" pitchFamily="34" charset="0"/>
                <a:cs typeface="Calibri" panose="020F0502020204030204" pitchFamily="34" charset="0"/>
              </a:rPr>
              <a:t>Impact</a:t>
            </a:r>
          </a:p>
          <a:p>
            <a:pPr marL="323850" lvl="1"/>
            <a:r>
              <a:rPr lang="en-US" sz="2400" dirty="0">
                <a:latin typeface="Calibri" panose="020F0502020204030204" pitchFamily="34" charset="0"/>
                <a:cs typeface="Calibri" panose="020F0502020204030204" pitchFamily="34" charset="0"/>
              </a:rPr>
              <a:t>“MACG was a really great example of... totally outside of medicine, totally outside of the public health world... having people organize to address something that they all particularly cared about, but then also turned out to be a huge social determinant of health.”</a:t>
            </a:r>
          </a:p>
          <a:p>
            <a:pPr marL="323850" lvl="1"/>
            <a:endParaRPr lang="en-US" sz="2400" i="1" dirty="0">
              <a:latin typeface="Calibri" panose="020F0502020204030204" pitchFamily="34" charset="0"/>
              <a:cs typeface="Calibri" panose="020F0502020204030204" pitchFamily="34" charset="0"/>
            </a:endParaRPr>
          </a:p>
          <a:p>
            <a:pPr marL="323850" lvl="1"/>
            <a:r>
              <a:rPr lang="en-US" sz="2400" i="1" dirty="0">
                <a:latin typeface="Calibri" panose="020F0502020204030204" pitchFamily="34" charset="0"/>
                <a:cs typeface="Calibri" panose="020F0502020204030204" pitchFamily="34" charset="0"/>
              </a:rPr>
              <a:t>Barriers</a:t>
            </a:r>
          </a:p>
          <a:p>
            <a:pPr marL="323850" lvl="1"/>
            <a:r>
              <a:rPr lang="en-US" sz="2400" dirty="0">
                <a:latin typeface="Calibri" panose="020F0502020204030204" pitchFamily="34" charset="0"/>
                <a:cs typeface="Calibri" panose="020F0502020204030204" pitchFamily="34" charset="0"/>
              </a:rPr>
              <a:t>"much of SDH are not addressable in our one-to-one patient encounters"</a:t>
            </a:r>
          </a:p>
          <a:p>
            <a:pPr marL="323850" lvl="1"/>
            <a:r>
              <a:rPr lang="en-US" sz="2400" dirty="0">
                <a:latin typeface="Calibri" panose="020F0502020204030204" pitchFamily="34" charset="0"/>
                <a:cs typeface="Calibri" panose="020F0502020204030204" pitchFamily="34" charset="0"/>
              </a:rPr>
              <a:t>"Your job is not going to offer you opportunities to make really big changes"</a:t>
            </a:r>
            <a:endParaRPr lang="en-US" sz="2400" i="1" dirty="0">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6F77F55C-242A-674F-BF4C-5D09F544FEE6}"/>
              </a:ext>
            </a:extLst>
          </p:cNvPr>
          <p:cNvSpPr/>
          <p:nvPr/>
        </p:nvSpPr>
        <p:spPr>
          <a:xfrm>
            <a:off x="331667" y="8161955"/>
            <a:ext cx="11596380" cy="24392394"/>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2E8904E-7D06-1940-BC0A-27E019F5A95D}"/>
              </a:ext>
            </a:extLst>
          </p:cNvPr>
          <p:cNvSpPr/>
          <p:nvPr/>
        </p:nvSpPr>
        <p:spPr>
          <a:xfrm>
            <a:off x="30167142" y="8161956"/>
            <a:ext cx="11556319" cy="24392392"/>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4003F3E-5B1E-7344-896A-D3D1731FBC11}"/>
              </a:ext>
            </a:extLst>
          </p:cNvPr>
          <p:cNvSpPr/>
          <p:nvPr/>
        </p:nvSpPr>
        <p:spPr>
          <a:xfrm>
            <a:off x="12084268" y="8161955"/>
            <a:ext cx="17938532" cy="24392393"/>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E305B34-B52B-BC43-BB02-72C9C778CAAA}"/>
              </a:ext>
            </a:extLst>
          </p:cNvPr>
          <p:cNvSpPr txBox="1"/>
          <p:nvPr/>
        </p:nvSpPr>
        <p:spPr>
          <a:xfrm>
            <a:off x="1519757" y="16489874"/>
            <a:ext cx="9220200" cy="2893100"/>
          </a:xfrm>
          <a:prstGeom prst="rect">
            <a:avLst/>
          </a:prstGeom>
          <a:noFill/>
        </p:spPr>
        <p:txBody>
          <a:bodyPr wrap="square" rtlCol="0">
            <a:spAutoFit/>
          </a:bodyPr>
          <a:lstStyle/>
          <a:p>
            <a:r>
              <a:rPr lang="en-US" sz="2600" dirty="0"/>
              <a:t>In this mixed methods study, we are evaluating the community organizing component of the curriculum, focusing on the ways in which graduates of the OHSU FM residency program have carried the lessons learned forward, barriers to community engagement or organizing in the post-residency phase of their careers, overall experiences of the curriculum, and ways in which the curriculum impacted the graduates.  </a:t>
            </a:r>
          </a:p>
        </p:txBody>
      </p:sp>
      <p:pic>
        <p:nvPicPr>
          <p:cNvPr id="18" name="Audio Recording Feb 15, 2021 at 09:26:27" descr="Audio Recording Feb 15, 2021 at 09:26:27">
            <a:hlinkClick r:id="" action="ppaction://media"/>
            <a:extLst>
              <a:ext uri="{FF2B5EF4-FFF2-40B4-BE49-F238E27FC236}">
                <a16:creationId xmlns:a16="http://schemas.microsoft.com/office/drawing/2014/main" id="{338B3E66-5812-3245-88BC-E4FAEE1853FC}"/>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38810391" y="4995576"/>
            <a:ext cx="2679696" cy="2679696"/>
          </a:xfrm>
          <a:prstGeom prst="rect">
            <a:avLst/>
          </a:prstGeom>
        </p:spPr>
      </p:pic>
    </p:spTree>
    <p:extLst>
      <p:ext uri="{BB962C8B-B14F-4D97-AF65-F5344CB8AC3E}">
        <p14:creationId xmlns:p14="http://schemas.microsoft.com/office/powerpoint/2010/main" val="146611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88672"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18"/>
                </p:tgtEl>
              </p:cMediaNode>
            </p:audio>
          </p:childTnLst>
        </p:cTn>
      </p:par>
    </p:tnLst>
  </p:timing>
</p:sld>
</file>

<file path=ppt/theme/theme1.xml><?xml version="1.0" encoding="utf-8"?>
<a:theme xmlns:a="http://schemas.openxmlformats.org/drawingml/2006/main" name="1_Office Theme">
  <a:themeElements>
    <a:clrScheme name="Custom 1">
      <a:dk1>
        <a:srgbClr val="404543"/>
      </a:dk1>
      <a:lt1>
        <a:srgbClr val="DDDEDD"/>
      </a:lt1>
      <a:dk2>
        <a:srgbClr val="404543"/>
      </a:dk2>
      <a:lt2>
        <a:srgbClr val="DDDEDD"/>
      </a:lt2>
      <a:accent1>
        <a:srgbClr val="122A5D"/>
      </a:accent1>
      <a:accent2>
        <a:srgbClr val="479E36"/>
      </a:accent2>
      <a:accent3>
        <a:srgbClr val="4A7BAB"/>
      </a:accent3>
      <a:accent4>
        <a:srgbClr val="F5BB34"/>
      </a:accent4>
      <a:accent5>
        <a:srgbClr val="CC006A"/>
      </a:accent5>
      <a:accent6>
        <a:srgbClr val="D44F20"/>
      </a:accent6>
      <a:hlink>
        <a:srgbClr val="404543"/>
      </a:hlink>
      <a:folHlink>
        <a:srgbClr val="4045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1648</Words>
  <Application>Microsoft Office PowerPoint</Application>
  <PresentationFormat>Custom</PresentationFormat>
  <Paragraphs>157</Paragraphs>
  <Slides>1</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Lato</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2021-02-15T19:06:31Z</dcterms:modified>
</cp:coreProperties>
</file>