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ontserrat" panose="020B0604020202020204" charset="0"/>
      <p:regular r:id="rId14"/>
      <p:bold r:id="rId15"/>
      <p:italic r:id="rId16"/>
      <p:boldItalic r:id="rId17"/>
    </p:embeddedFont>
    <p:embeddedFont>
      <p:font typeface="Oswald" panose="020B0604020202020204" charset="0"/>
      <p:regular r:id="rId18"/>
      <p:bold r:id="rId19"/>
    </p:embeddedFont>
    <p:embeddedFont>
      <p:font typeface="Playfair Display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D38F02-EC02-43E7-B95A-B48BC09CE6C8}">
  <a:tblStyle styleId="{67D38F02-EC02-43E7-B95A-B48BC09CE6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j-vaBPN34A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person introduce themselves briefly in order of authors on title page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a3dc3972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a3dc3972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Tiffany: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Take home points about the encounter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-Tone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-Assumptions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Specific tips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-Help students recognize biases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-Help students appreciate the rich and heterogeneous linguistic and cultural practices within communities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-Curricular materials and patient cases should reflect rich practices and be careful that they do not unintentionally reinforce raciolinguistic hierarchies and sterotypes so that learners view Spanish speakers through a biased lens (i.e. myriad of “social problems”-- alcoholism, teen pregnancy, poverty, incarceration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a64cd4775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a64cd47754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64cd47754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64cd47754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8d8be57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8d8be57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Pilar</a:t>
            </a:r>
            <a:endParaRPr sz="18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a3dc3972a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a3dc3972a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Glenn</a:t>
            </a:r>
            <a:endParaRPr sz="18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64cd4775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64cd47754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Glenn/Pilar (10 min)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d72643fe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d72643fe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Glenn/Pilar (10 min)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d72643fe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d72643fe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Glenn/Pilar (10 min)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64cd47754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64cd47754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AutoNum type="arabicPeriod"/>
            </a:pPr>
            <a:r>
              <a:rPr lang="en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What do you observe in the encounter? </a:t>
            </a:r>
            <a:endParaRPr sz="1600">
              <a:solidFill>
                <a:srgbClr val="FF00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AutoNum type="arabicPeriod"/>
            </a:pPr>
            <a:r>
              <a:rPr lang="en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How does the encounter make you feel?</a:t>
            </a:r>
            <a:endParaRPr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layfair Display"/>
              <a:buAutoNum type="arabicPeriod"/>
            </a:pPr>
            <a:r>
              <a:rPr lang="en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Identify potential ways that the interaction showed raciolinguistic hierarchies.</a:t>
            </a:r>
            <a:endParaRPr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layfair Display"/>
              <a:buChar char="○"/>
            </a:pPr>
            <a:r>
              <a:rPr lang="en" sz="1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nurse's attitude</a:t>
            </a:r>
            <a:endParaRPr sz="13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interpreter's performance</a:t>
            </a:r>
            <a:endParaRPr sz="13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patient’s feelings</a:t>
            </a:r>
            <a:endParaRPr sz="13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" sz="13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doctor’s performance.</a:t>
            </a:r>
            <a:endParaRPr sz="13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Propose concrete suggestions for undoing raciolinguistic stereotypes and for improving the teaching of our students.</a:t>
            </a:r>
            <a:endParaRPr sz="1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Here is the video called a success where they do all correctamente! </a:t>
            </a:r>
            <a:r>
              <a:rPr lang="en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" u="sng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https://youtu.be/kj-vaBPN34A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1483ed062_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1483ed062_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academicmedicine/toc/9000/0000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g"/><Relationship Id="rId4" Type="http://schemas.openxmlformats.org/officeDocument/2006/relationships/hyperlink" Target="https://namspanish.weebly.com/2ms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rq.gov/teamstepps/lep/videos/opportunity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6652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Racism, Linguistics, and 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Medical Spanish Education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Opportunities for Caring for Linguistic Minorities with Equity</a:t>
            </a:r>
            <a:endParaRPr sz="220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2812050"/>
            <a:ext cx="3554100" cy="13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Glenn Martínez, PhD, MPH</a:t>
            </a:r>
            <a:endParaRPr sz="1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Pilar Ortega, MD</a:t>
            </a:r>
            <a:endParaRPr sz="1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Marco Alemán, MD</a:t>
            </a:r>
            <a:endParaRPr sz="1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/>
              <a:t>Tiffany Shin, MD</a:t>
            </a:r>
            <a:endParaRPr sz="14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Alejandra Zapién-Hidalgo, MD, MPH</a:t>
            </a:r>
            <a:endParaRPr sz="13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Undoing Raciolinguistic Hierarchies in Medical Spanish Teaching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-Attitudes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-Performance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-Attention to feelings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+ Resources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Martínez, GA. </a:t>
            </a:r>
            <a:r>
              <a:rPr lang="en" sz="1200" i="1">
                <a:solidFill>
                  <a:srgbClr val="000000"/>
                </a:solidFill>
              </a:rPr>
              <a:t>Spanish in Health Care: Policy, Practice and Pedagogy in Latino Health. </a:t>
            </a:r>
            <a:r>
              <a:rPr lang="en" sz="1200">
                <a:solidFill>
                  <a:srgbClr val="000000"/>
                </a:solidFill>
              </a:rPr>
              <a:t>New York: Routledge. 2o20.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Ortega, P; Shin, TM; Pérez-Cordón, C; Martínez, GA. </a:t>
            </a:r>
            <a:r>
              <a:rPr lang="en" sz="1200" i="1"/>
              <a:t>Incorporate Language in Medical Education to Address Structural</a:t>
            </a:r>
            <a:r>
              <a:rPr lang="en" sz="1200" i="1">
                <a:solidFill>
                  <a:srgbClr val="000000"/>
                </a:solidFill>
              </a:rPr>
              <a:t> Barriers to Care During the COVID-19 Pandemic and Beyond. </a:t>
            </a:r>
            <a:r>
              <a:rPr lang="en" sz="1200">
                <a:solidFill>
                  <a:srgbClr val="000000"/>
                </a:solidFill>
              </a:rPr>
              <a:t>Academic Medicine.</a:t>
            </a:r>
            <a:r>
              <a:rPr lang="en" sz="1200">
                <a:solidFill>
                  <a:srgbClr val="000000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Nov 2020 - Published Ahead of Prin</a:t>
            </a:r>
            <a:r>
              <a:rPr lang="en" sz="1200">
                <a:solidFill>
                  <a:srgbClr val="000000"/>
                </a:solidFill>
              </a:rPr>
              <a:t>t.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Alim, S; Rickford J; Ball A. </a:t>
            </a:r>
            <a:r>
              <a:rPr lang="en" sz="1200" i="1"/>
              <a:t>Raciolinguistics: How language shapes our ideas about race</a:t>
            </a:r>
            <a:r>
              <a:rPr lang="en" sz="1200"/>
              <a:t>. Oxford: Oxford University Press. 2016.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Perez D; Sribney W; Rodriguez M. </a:t>
            </a:r>
            <a:r>
              <a:rPr lang="en" sz="1200" i="1"/>
              <a:t>Perceived discrimination and self-reported quality of care among Latinos in the United States. </a:t>
            </a:r>
            <a:r>
              <a:rPr lang="en" sz="1200"/>
              <a:t>Journal of General Internal Medicine. 24 (Suppl 3): 548-54. 2009.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/>
              <a:t>Connors K. </a:t>
            </a:r>
            <a:r>
              <a:rPr lang="en" sz="1200" i="1"/>
              <a:t>Barriers Latino patients face in the pediatric emergency department.</a:t>
            </a:r>
            <a:r>
              <a:rPr lang="en" sz="1200"/>
              <a:t> Pediatric Nursing 45: 37-41. 2019.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/>
              <a:t>Rosa, J. </a:t>
            </a:r>
            <a:r>
              <a:rPr lang="en" sz="1200" i="1"/>
              <a:t>Looking like a language, sounding like a race: Raciolinguistic ideologies and the learning of latinidad</a:t>
            </a:r>
            <a:r>
              <a:rPr lang="en" sz="1200"/>
              <a:t>. Oxford: Oxford University Press. 2019.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/>
              <a:t> </a:t>
            </a: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200"/>
              <a:t>Video Resource: </a:t>
            </a:r>
            <a:r>
              <a:rPr lang="en" sz="1200" u="sng"/>
              <a:t>https://www.ahrq.gov/teamstepps/lep/videos/opportunity/index.html</a:t>
            </a:r>
            <a:endParaRPr sz="1200" u="sng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National Association of Medical Spanish: </a:t>
            </a:r>
            <a:r>
              <a:rPr lang="en" sz="1200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https://NAMSpanish.weebly.com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pic>
        <p:nvPicPr>
          <p:cNvPr id="130" name="Google Shape;130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158588" y="169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t="-11450" b="11450"/>
          <a:stretch/>
        </p:blipFill>
        <p:spPr>
          <a:xfrm>
            <a:off x="743900" y="281325"/>
            <a:ext cx="7350001" cy="412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58588" y="169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What is your favorite Latinx food?</a:t>
            </a:r>
            <a:endParaRPr sz="21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158588" y="169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 understand the raciolinguistic perspective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 apply concepts of language &amp; race to the teaching of communication skills with linguistic minority patients (e.g., medical Spanish courses)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 evaluate curricular materials – dialogues, case-studies, and SP scripts – to identify raciolinguistic hierarchies</a:t>
            </a:r>
            <a:endParaRPr/>
          </a:p>
          <a:p>
            <a:pPr marL="457200" lvl="0" indent="-34290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To discuss resources that can be useful in creating medical language course materials that appropriately address raciolinguistic hierarchies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Raciolinguistics and Communication Skills Curricula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Google Shape;89;p17"/>
          <p:cNvGraphicFramePr/>
          <p:nvPr/>
        </p:nvGraphicFramePr>
        <p:xfrm>
          <a:off x="704025" y="1233050"/>
          <a:ext cx="7575550" cy="3039475"/>
        </p:xfrm>
        <a:graphic>
          <a:graphicData uri="http://schemas.openxmlformats.org/drawingml/2006/table">
            <a:tbl>
              <a:tblPr>
                <a:noFill/>
                <a:tableStyleId>{67D38F02-EC02-43E7-B95A-B48BC09CE6C8}</a:tableStyleId>
              </a:tblPr>
              <a:tblGrid>
                <a:gridCol w="161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Racial logics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Interaction of race, language, ethnicity, national origin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Perception of non-English speakers as health illiterate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Perception of Latinos as “white”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Raciolinguistic hierarchies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Microaggressions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Medical student with “Spanish-sounding” name is asked to interpret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Listening subjects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Implicit bias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Cultural health beliefs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Varieties of Spanish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1050" y="76200"/>
            <a:ext cx="3685791" cy="44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Raciolinguistics and Communication Skills Curricula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2" name="Google Shape;102;p19"/>
          <p:cNvGraphicFramePr/>
          <p:nvPr/>
        </p:nvGraphicFramePr>
        <p:xfrm>
          <a:off x="704025" y="1233050"/>
          <a:ext cx="7575550" cy="3039475"/>
        </p:xfrm>
        <a:graphic>
          <a:graphicData uri="http://schemas.openxmlformats.org/drawingml/2006/table">
            <a:tbl>
              <a:tblPr>
                <a:noFill/>
                <a:tableStyleId>{67D38F02-EC02-43E7-B95A-B48BC09CE6C8}</a:tableStyleId>
              </a:tblPr>
              <a:tblGrid>
                <a:gridCol w="161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3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0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Racial logics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Interaction of race, language, ethnicity, national origin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Perception of non-English speakers as health illiterate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Perception of Latinos as “white”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Raciolinguistic hierarchies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Microaggressions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Medical student with “Spanish-sounding” name is asked to interpret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Listening subjects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Implicit bias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" marR="9525" marT="9525" marB="95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Cultural health beliefs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  <a:p>
                      <a:pPr marL="457200" lvl="0" indent="-2921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Playfair Display"/>
                        <a:buChar char="●"/>
                      </a:pPr>
                      <a:r>
                        <a:rPr lang="en" sz="1600">
                          <a:latin typeface="Playfair Display"/>
                          <a:ea typeface="Playfair Display"/>
                          <a:cs typeface="Playfair Display"/>
                          <a:sym typeface="Playfair Display"/>
                        </a:rPr>
                        <a:t>Varieties of Spanish</a:t>
                      </a:r>
                      <a:endParaRPr sz="1600">
                        <a:latin typeface="Playfair Display"/>
                        <a:ea typeface="Playfair Display"/>
                        <a:cs typeface="Playfair Display"/>
                        <a:sym typeface="Playfair Display"/>
                      </a:endParaRPr>
                    </a:p>
                  </a:txBody>
                  <a:tcPr marL="95250" marR="95250" marT="95250" marB="95250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Encounter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hlink"/>
                </a:solidFill>
                <a:hlinkClick r:id="rId3"/>
              </a:rPr>
              <a:t>https://www.ahrq.gov/teamstepps/lep/videos/opportunity/index.html</a:t>
            </a:r>
            <a:endParaRPr sz="17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Playfair Display"/>
              <a:buAutoNum type="arabicPeriod"/>
            </a:pPr>
            <a:r>
              <a:rPr lang="en" sz="1600"/>
              <a:t>What do you observe in the encounter? </a:t>
            </a:r>
            <a:endParaRPr sz="1600">
              <a:solidFill>
                <a:srgbClr val="FF0000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Playfair Display"/>
              <a:buAutoNum type="arabicPeriod"/>
            </a:pPr>
            <a:r>
              <a:rPr lang="en" sz="1600"/>
              <a:t>How does the encounter make you feel?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Playfair Display"/>
              <a:buAutoNum type="arabicPeriod"/>
            </a:pPr>
            <a:r>
              <a:rPr lang="en" sz="1600"/>
              <a:t>Identify potential ways that the interaction showed raciolinguistic hierarchies.</a:t>
            </a:r>
            <a:endParaRPr sz="16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Playfair Display"/>
              <a:buChar char="○"/>
            </a:pPr>
            <a:r>
              <a:rPr lang="en" sz="1300"/>
              <a:t>The nurse's attitude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○"/>
            </a:pPr>
            <a:r>
              <a:rPr lang="en" sz="1300"/>
              <a:t>The interpreter's performance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○"/>
            </a:pPr>
            <a:r>
              <a:rPr lang="en" sz="1300"/>
              <a:t>The patient’s feelings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○"/>
            </a:pPr>
            <a:r>
              <a:rPr lang="en" sz="1300"/>
              <a:t>The doctor’s performance</a:t>
            </a:r>
            <a:endParaRPr sz="13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Playfair Display"/>
              <a:buAutoNum type="arabicPeriod" startAt="4"/>
            </a:pPr>
            <a:r>
              <a:rPr lang="en" sz="1600"/>
              <a:t>Propose concrete suggestions for undoing raciolinguistic stereotypes and for improving the teaching of our students.</a:t>
            </a:r>
            <a:endParaRPr sz="2300" b="1"/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AFD1">
            <a:alpha val="31370"/>
          </a:srgbClr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body" idx="4294967295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4000"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Discussion</a:t>
            </a:r>
            <a:endParaRPr sz="2800"/>
          </a:p>
        </p:txBody>
      </p:sp>
      <p:pic>
        <p:nvPicPr>
          <p:cNvPr id="115" name="Google Shape;11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225" y="4584550"/>
            <a:ext cx="9164446" cy="5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On-screen Show (16:9)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Montserrat</vt:lpstr>
      <vt:lpstr>Arial</vt:lpstr>
      <vt:lpstr>Oswald</vt:lpstr>
      <vt:lpstr>Playfair Display</vt:lpstr>
      <vt:lpstr>Pop</vt:lpstr>
      <vt:lpstr>Racism, Linguistics, and  Medical Spanish Education Opportunities for Caring for Linguistic Minorities with Equity</vt:lpstr>
      <vt:lpstr>Welcome</vt:lpstr>
      <vt:lpstr>Icebreaker</vt:lpstr>
      <vt:lpstr>Learning Objectives</vt:lpstr>
      <vt:lpstr>Raciolinguistics and Communication Skills Curricula </vt:lpstr>
      <vt:lpstr>PowerPoint Presentation</vt:lpstr>
      <vt:lpstr>Raciolinguistics and Communication Skills Curricula </vt:lpstr>
      <vt:lpstr>An Encounter</vt:lpstr>
      <vt:lpstr>Discussion</vt:lpstr>
      <vt:lpstr>Undoing Raciolinguistic Hierarchies in Medical Spanish Teaching</vt:lpstr>
      <vt:lpstr>References +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Racism, Linguistics, and  Medical Spanish Education Opportunities for Caring for Linguistic Minorities with Equity</dc:title>
  <dc:creator>RHS</dc:creator>
  <cp:lastModifiedBy>Clare Petrie</cp:lastModifiedBy>
  <cp:revision>1</cp:revision>
  <dcterms:modified xsi:type="dcterms:W3CDTF">2021-02-16T21:44:25Z</dcterms:modified>
</cp:coreProperties>
</file>