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Oswald"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603"/>
    <p:restoredTop sz="94689"/>
  </p:normalViewPr>
  <p:slideViewPr>
    <p:cSldViewPr snapToGrid="0" snapToObjects="1">
      <p:cViewPr varScale="1">
        <p:scale>
          <a:sx n="22" d="100"/>
          <a:sy n="22" d="100"/>
        </p:scale>
        <p:origin x="1040" y="33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2112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11502390" y="278131"/>
            <a:ext cx="20886422" cy="37856160"/>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2112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2990852" y="1779270"/>
            <a:ext cx="27896822" cy="27843481"/>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5387342"/>
            <a:ext cx="37307519" cy="1146048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288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subTitle" idx="1"/>
          </p:nvPr>
        </p:nvSpPr>
        <p:spPr>
          <a:xfrm>
            <a:off x="5486400" y="17289781"/>
            <a:ext cx="32918401" cy="7947658"/>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4800"/>
              </a:spcBef>
              <a:spcAft>
                <a:spcPts val="0"/>
              </a:spcAft>
              <a:buClr>
                <a:schemeClr val="dk1"/>
              </a:buClr>
              <a:buSzPts val="13440"/>
              <a:buFont typeface="Arial"/>
              <a:buNone/>
              <a:defRPr sz="11520" b="0" i="0" u="none" strike="noStrike" cap="none">
                <a:solidFill>
                  <a:schemeClr val="dk1"/>
                </a:solidFill>
                <a:latin typeface="Calibri"/>
                <a:ea typeface="Calibri"/>
                <a:cs typeface="Calibri"/>
                <a:sym typeface="Calibri"/>
              </a:defRPr>
            </a:lvl1pPr>
            <a:lvl2pPr marL="2194560" marR="0" lvl="1" indent="-10160" algn="ctr" rtl="0">
              <a:lnSpc>
                <a:spcPct val="90000"/>
              </a:lnSpc>
              <a:spcBef>
                <a:spcPts val="2400"/>
              </a:spcBef>
              <a:spcAft>
                <a:spcPts val="0"/>
              </a:spcAft>
              <a:buClr>
                <a:schemeClr val="dk1"/>
              </a:buClr>
              <a:buSzPts val="11520"/>
              <a:buFont typeface="Arial"/>
              <a:buNone/>
              <a:defRPr sz="9600" b="0" i="0" u="none" strike="noStrike" cap="none">
                <a:solidFill>
                  <a:schemeClr val="dk1"/>
                </a:solidFill>
                <a:latin typeface="Calibri"/>
                <a:ea typeface="Calibri"/>
                <a:cs typeface="Calibri"/>
                <a:sym typeface="Calibri"/>
              </a:defRPr>
            </a:lvl2pPr>
            <a:lvl3pPr marL="4389120" marR="0" lvl="2" indent="-7620" algn="ctr" rtl="0">
              <a:lnSpc>
                <a:spcPct val="90000"/>
              </a:lnSpc>
              <a:spcBef>
                <a:spcPts val="2400"/>
              </a:spcBef>
              <a:spcAft>
                <a:spcPts val="0"/>
              </a:spcAft>
              <a:buClr>
                <a:schemeClr val="dk1"/>
              </a:buClr>
              <a:buSzPts val="9600"/>
              <a:buFont typeface="Arial"/>
              <a:buNone/>
              <a:defRPr sz="8640" b="0" i="0" u="none" strike="noStrike" cap="none">
                <a:solidFill>
                  <a:schemeClr val="dk1"/>
                </a:solidFill>
                <a:latin typeface="Calibri"/>
                <a:ea typeface="Calibri"/>
                <a:cs typeface="Calibri"/>
                <a:sym typeface="Calibri"/>
              </a:defRPr>
            </a:lvl3pPr>
            <a:lvl4pPr marL="6583680" marR="0" lvl="3" indent="-5080" algn="ctr" rtl="0">
              <a:lnSpc>
                <a:spcPct val="90000"/>
              </a:lnSpc>
              <a:spcBef>
                <a:spcPts val="2400"/>
              </a:spcBef>
              <a:spcAft>
                <a:spcPts val="0"/>
              </a:spcAft>
              <a:buClr>
                <a:schemeClr val="dk1"/>
              </a:buClr>
              <a:buSzPts val="8640"/>
              <a:buFont typeface="Arial"/>
              <a:buNone/>
              <a:defRPr sz="7680" b="0" i="0" u="none" strike="noStrike" cap="none">
                <a:solidFill>
                  <a:schemeClr val="dk1"/>
                </a:solidFill>
                <a:latin typeface="Calibri"/>
                <a:ea typeface="Calibri"/>
                <a:cs typeface="Calibri"/>
                <a:sym typeface="Calibri"/>
              </a:defRPr>
            </a:lvl4pPr>
            <a:lvl5pPr marL="8778240" marR="0" lvl="4" indent="-2540" algn="ctr" rtl="0">
              <a:lnSpc>
                <a:spcPct val="90000"/>
              </a:lnSpc>
              <a:spcBef>
                <a:spcPts val="2400"/>
              </a:spcBef>
              <a:spcAft>
                <a:spcPts val="0"/>
              </a:spcAft>
              <a:buClr>
                <a:schemeClr val="dk1"/>
              </a:buClr>
              <a:buSzPts val="8640"/>
              <a:buFont typeface="Arial"/>
              <a:buNone/>
              <a:defRPr sz="7680" b="0" i="0" u="none" strike="noStrike" cap="none">
                <a:solidFill>
                  <a:schemeClr val="dk1"/>
                </a:solidFill>
                <a:latin typeface="Calibri"/>
                <a:ea typeface="Calibri"/>
                <a:cs typeface="Calibri"/>
                <a:sym typeface="Calibri"/>
              </a:defRPr>
            </a:lvl5pPr>
            <a:lvl6pPr marL="10972800" marR="0" lvl="5" indent="0" algn="ctr" rtl="0">
              <a:lnSpc>
                <a:spcPct val="90000"/>
              </a:lnSpc>
              <a:spcBef>
                <a:spcPts val="2400"/>
              </a:spcBef>
              <a:spcAft>
                <a:spcPts val="0"/>
              </a:spcAft>
              <a:buClr>
                <a:schemeClr val="dk1"/>
              </a:buClr>
              <a:buSzPts val="8640"/>
              <a:buFont typeface="Arial"/>
              <a:buNone/>
              <a:defRPr sz="7680" b="0" i="0" u="none" strike="noStrike" cap="none">
                <a:solidFill>
                  <a:schemeClr val="dk1"/>
                </a:solidFill>
                <a:latin typeface="Calibri"/>
                <a:ea typeface="Calibri"/>
                <a:cs typeface="Calibri"/>
                <a:sym typeface="Calibri"/>
              </a:defRPr>
            </a:lvl6pPr>
            <a:lvl7pPr marL="13167361" marR="0" lvl="6" indent="-10160" algn="ctr" rtl="0">
              <a:lnSpc>
                <a:spcPct val="90000"/>
              </a:lnSpc>
              <a:spcBef>
                <a:spcPts val="2400"/>
              </a:spcBef>
              <a:spcAft>
                <a:spcPts val="0"/>
              </a:spcAft>
              <a:buClr>
                <a:schemeClr val="dk1"/>
              </a:buClr>
              <a:buSzPts val="8640"/>
              <a:buFont typeface="Arial"/>
              <a:buNone/>
              <a:defRPr sz="7680" b="0" i="0" u="none" strike="noStrike" cap="none">
                <a:solidFill>
                  <a:schemeClr val="dk1"/>
                </a:solidFill>
                <a:latin typeface="Calibri"/>
                <a:ea typeface="Calibri"/>
                <a:cs typeface="Calibri"/>
                <a:sym typeface="Calibri"/>
              </a:defRPr>
            </a:lvl7pPr>
            <a:lvl8pPr marL="15361920" marR="0" lvl="7" indent="-7619" algn="ctr" rtl="0">
              <a:lnSpc>
                <a:spcPct val="90000"/>
              </a:lnSpc>
              <a:spcBef>
                <a:spcPts val="2400"/>
              </a:spcBef>
              <a:spcAft>
                <a:spcPts val="0"/>
              </a:spcAft>
              <a:buClr>
                <a:schemeClr val="dk1"/>
              </a:buClr>
              <a:buSzPts val="8640"/>
              <a:buFont typeface="Arial"/>
              <a:buNone/>
              <a:defRPr sz="7680" b="0" i="0" u="none" strike="noStrike" cap="none">
                <a:solidFill>
                  <a:schemeClr val="dk1"/>
                </a:solidFill>
                <a:latin typeface="Calibri"/>
                <a:ea typeface="Calibri"/>
                <a:cs typeface="Calibri"/>
                <a:sym typeface="Calibri"/>
              </a:defRPr>
            </a:lvl8pPr>
            <a:lvl9pPr marL="17556480" marR="0" lvl="8" indent="-5080" algn="ctr" rtl="0">
              <a:lnSpc>
                <a:spcPct val="90000"/>
              </a:lnSpc>
              <a:spcBef>
                <a:spcPts val="2400"/>
              </a:spcBef>
              <a:spcAft>
                <a:spcPts val="0"/>
              </a:spcAft>
              <a:buClr>
                <a:schemeClr val="dk1"/>
              </a:buClr>
              <a:buSzPts val="8640"/>
              <a:buFont typeface="Arial"/>
              <a:buNone/>
              <a:defRPr sz="768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2112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3017520" y="8763000"/>
            <a:ext cx="37856160" cy="20886422"/>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994662" y="8206749"/>
            <a:ext cx="37856160" cy="13693138"/>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288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2994662" y="22029430"/>
            <a:ext cx="37856160" cy="720089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4800"/>
              </a:spcBef>
              <a:spcAft>
                <a:spcPts val="0"/>
              </a:spcAft>
              <a:buClr>
                <a:schemeClr val="dk1"/>
              </a:buClr>
              <a:buSzPts val="13440"/>
              <a:buFont typeface="Arial"/>
              <a:buNone/>
              <a:defRPr sz="115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rgbClr val="888888"/>
              </a:buClr>
              <a:buSzPts val="11520"/>
              <a:buFont typeface="Arial"/>
              <a:buNone/>
              <a:defRPr sz="96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2400"/>
              </a:spcBef>
              <a:spcAft>
                <a:spcPts val="0"/>
              </a:spcAft>
              <a:buClr>
                <a:srgbClr val="888888"/>
              </a:buClr>
              <a:buSzPts val="9600"/>
              <a:buFont typeface="Arial"/>
              <a:buNone/>
              <a:defRPr sz="864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2400"/>
              </a:spcBef>
              <a:spcAft>
                <a:spcPts val="0"/>
              </a:spcAft>
              <a:buClr>
                <a:srgbClr val="888888"/>
              </a:buClr>
              <a:buSzPts val="8640"/>
              <a:buFont typeface="Arial"/>
              <a:buNone/>
              <a:defRPr sz="768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2400"/>
              </a:spcBef>
              <a:spcAft>
                <a:spcPts val="0"/>
              </a:spcAft>
              <a:buClr>
                <a:srgbClr val="888888"/>
              </a:buClr>
              <a:buSzPts val="8640"/>
              <a:buFont typeface="Arial"/>
              <a:buNone/>
              <a:defRPr sz="768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2400"/>
              </a:spcBef>
              <a:spcAft>
                <a:spcPts val="0"/>
              </a:spcAft>
              <a:buClr>
                <a:srgbClr val="888888"/>
              </a:buClr>
              <a:buSzPts val="8640"/>
              <a:buFont typeface="Arial"/>
              <a:buNone/>
              <a:defRPr sz="768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2400"/>
              </a:spcBef>
              <a:spcAft>
                <a:spcPts val="0"/>
              </a:spcAft>
              <a:buClr>
                <a:srgbClr val="888888"/>
              </a:buClr>
              <a:buSzPts val="8640"/>
              <a:buFont typeface="Arial"/>
              <a:buNone/>
              <a:defRPr sz="768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2400"/>
              </a:spcBef>
              <a:spcAft>
                <a:spcPts val="0"/>
              </a:spcAft>
              <a:buClr>
                <a:srgbClr val="888888"/>
              </a:buClr>
              <a:buSzPts val="8640"/>
              <a:buFont typeface="Arial"/>
              <a:buNone/>
              <a:defRPr sz="768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2400"/>
              </a:spcBef>
              <a:spcAft>
                <a:spcPts val="0"/>
              </a:spcAft>
              <a:buClr>
                <a:srgbClr val="888888"/>
              </a:buClr>
              <a:buSzPts val="8640"/>
              <a:buFont typeface="Arial"/>
              <a:buNone/>
              <a:defRPr sz="768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2112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3017520" y="8763000"/>
            <a:ext cx="18653759" cy="20886422"/>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22219920" y="8763000"/>
            <a:ext cx="18653759" cy="20886422"/>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023237" y="1752607"/>
            <a:ext cx="37856160" cy="636270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2112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3023242" y="8069582"/>
            <a:ext cx="18568032" cy="3954778"/>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4800"/>
              </a:spcBef>
              <a:spcAft>
                <a:spcPts val="0"/>
              </a:spcAft>
              <a:buClr>
                <a:schemeClr val="dk1"/>
              </a:buClr>
              <a:buSzPts val="13440"/>
              <a:buFont typeface="Arial"/>
              <a:buNone/>
              <a:defRPr sz="115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86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3023242" y="12024360"/>
            <a:ext cx="18568032" cy="17686021"/>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22219922" y="8069582"/>
            <a:ext cx="18659477" cy="3954778"/>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4800"/>
              </a:spcBef>
              <a:spcAft>
                <a:spcPts val="0"/>
              </a:spcAft>
              <a:buClr>
                <a:schemeClr val="dk1"/>
              </a:buClr>
              <a:buSzPts val="13440"/>
              <a:buFont typeface="Arial"/>
              <a:buNone/>
              <a:defRPr sz="115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86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8640"/>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22219922" y="12024360"/>
            <a:ext cx="18659477" cy="17686021"/>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2112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023237" y="2194560"/>
            <a:ext cx="14156054" cy="768096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1536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18659477" y="4739647"/>
            <a:ext cx="22219920" cy="23393400"/>
          </a:xfrm>
          <a:prstGeom prst="rect">
            <a:avLst/>
          </a:prstGeom>
          <a:noFill/>
          <a:ln>
            <a:noFill/>
          </a:ln>
        </p:spPr>
        <p:txBody>
          <a:bodyPr spcFirstLastPara="1" wrap="square" lIns="91425" tIns="91425" rIns="91425" bIns="91425" anchor="t" anchorCtr="0">
            <a:noAutofit/>
          </a:bodyPr>
          <a:lstStyle>
            <a:lvl1pPr marL="457200" marR="0" lvl="0" indent="-1203960" algn="l" rtl="0">
              <a:lnSpc>
                <a:spcPct val="90000"/>
              </a:lnSpc>
              <a:spcBef>
                <a:spcPts val="4800"/>
              </a:spcBef>
              <a:spcAft>
                <a:spcPts val="0"/>
              </a:spcAft>
              <a:buClr>
                <a:schemeClr val="dk1"/>
              </a:buClr>
              <a:buSzPts val="15360"/>
              <a:buFont typeface="Arial"/>
              <a:buChar char="•"/>
              <a:defRPr sz="15360" b="0" i="0" u="none" strike="noStrike" cap="none">
                <a:solidFill>
                  <a:schemeClr val="dk1"/>
                </a:solidFill>
                <a:latin typeface="Calibri"/>
                <a:ea typeface="Calibri"/>
                <a:cs typeface="Calibri"/>
                <a:sym typeface="Calibri"/>
              </a:defRPr>
            </a:lvl1pPr>
            <a:lvl2pPr marL="914400" marR="0" lvl="1" indent="-1082040" algn="l" rtl="0">
              <a:lnSpc>
                <a:spcPct val="90000"/>
              </a:lnSpc>
              <a:spcBef>
                <a:spcPts val="24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2pPr>
            <a:lvl3pPr marL="1371600" marR="0" lvl="2"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3pPr>
            <a:lvl4pPr marL="1828800" marR="0" lvl="3"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3023237" y="9875520"/>
            <a:ext cx="14156054" cy="1829562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4800"/>
              </a:spcBef>
              <a:spcAft>
                <a:spcPts val="0"/>
              </a:spcAft>
              <a:buClr>
                <a:schemeClr val="dk1"/>
              </a:buClr>
              <a:buSzPts val="13440"/>
              <a:buFont typeface="Arial"/>
              <a:buNone/>
              <a:defRPr sz="76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671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57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023237" y="2194560"/>
            <a:ext cx="14156054" cy="768096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1536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8659477" y="4739647"/>
            <a:ext cx="22219920" cy="23393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4800"/>
              </a:spcBef>
              <a:spcAft>
                <a:spcPts val="0"/>
              </a:spcAft>
              <a:buClr>
                <a:schemeClr val="dk1"/>
              </a:buClr>
              <a:buSzPts val="1400"/>
              <a:buFont typeface="Arial"/>
              <a:buNone/>
              <a:defRPr sz="15360" b="0" i="0" u="none" strike="noStrike" cap="none">
                <a:solidFill>
                  <a:schemeClr val="dk1"/>
                </a:solidFill>
                <a:latin typeface="Calibri"/>
                <a:ea typeface="Calibri"/>
                <a:cs typeface="Calibri"/>
                <a:sym typeface="Calibri"/>
              </a:defRPr>
            </a:lvl1pPr>
            <a:lvl2pPr marL="2194560" marR="0" lvl="1" indent="-10160" algn="l" rtl="0">
              <a:lnSpc>
                <a:spcPct val="90000"/>
              </a:lnSpc>
              <a:spcBef>
                <a:spcPts val="2400"/>
              </a:spcBef>
              <a:spcAft>
                <a:spcPts val="0"/>
              </a:spcAft>
              <a:buClr>
                <a:schemeClr val="dk1"/>
              </a:buClr>
              <a:buSzPts val="1400"/>
              <a:buFont typeface="Arial"/>
              <a:buNone/>
              <a:defRPr sz="13439" b="0" i="0" u="none" strike="noStrike" cap="none">
                <a:solidFill>
                  <a:schemeClr val="dk1"/>
                </a:solidFill>
                <a:latin typeface="Calibri"/>
                <a:ea typeface="Calibri"/>
                <a:cs typeface="Calibri"/>
                <a:sym typeface="Calibri"/>
              </a:defRPr>
            </a:lvl2pPr>
            <a:lvl3pPr marL="4389120" marR="0" lvl="2" indent="-7620" algn="l" rtl="0">
              <a:lnSpc>
                <a:spcPct val="90000"/>
              </a:lnSpc>
              <a:spcBef>
                <a:spcPts val="2400"/>
              </a:spcBef>
              <a:spcAft>
                <a:spcPts val="0"/>
              </a:spcAft>
              <a:buClr>
                <a:schemeClr val="dk1"/>
              </a:buClr>
              <a:buSzPts val="1400"/>
              <a:buFont typeface="Arial"/>
              <a:buNone/>
              <a:defRPr sz="11520" b="0" i="0" u="none" strike="noStrike" cap="none">
                <a:solidFill>
                  <a:schemeClr val="dk1"/>
                </a:solidFill>
                <a:latin typeface="Calibri"/>
                <a:ea typeface="Calibri"/>
                <a:cs typeface="Calibri"/>
                <a:sym typeface="Calibri"/>
              </a:defRPr>
            </a:lvl3pPr>
            <a:lvl4pPr marL="6583680" marR="0" lvl="3" indent="-5080" algn="l" rtl="0">
              <a:lnSpc>
                <a:spcPct val="90000"/>
              </a:lnSpc>
              <a:spcBef>
                <a:spcPts val="240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4pPr>
            <a:lvl5pPr marL="8778240" marR="0" lvl="4" indent="-2540" algn="l" rtl="0">
              <a:lnSpc>
                <a:spcPct val="90000"/>
              </a:lnSpc>
              <a:spcBef>
                <a:spcPts val="240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5pPr>
            <a:lvl6pPr marL="10972800" marR="0" lvl="5" indent="0" algn="l" rtl="0">
              <a:lnSpc>
                <a:spcPct val="90000"/>
              </a:lnSpc>
              <a:spcBef>
                <a:spcPts val="240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6pPr>
            <a:lvl7pPr marL="13167361" marR="0" lvl="6" indent="-10160" algn="l" rtl="0">
              <a:lnSpc>
                <a:spcPct val="90000"/>
              </a:lnSpc>
              <a:spcBef>
                <a:spcPts val="240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7pPr>
            <a:lvl8pPr marL="15361920" marR="0" lvl="7" indent="-7619" algn="l" rtl="0">
              <a:lnSpc>
                <a:spcPct val="90000"/>
              </a:lnSpc>
              <a:spcBef>
                <a:spcPts val="240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8pPr>
            <a:lvl9pPr marL="17556480" marR="0" lvl="8" indent="-5080" algn="l" rtl="0">
              <a:lnSpc>
                <a:spcPct val="90000"/>
              </a:lnSpc>
              <a:spcBef>
                <a:spcPts val="240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3023237" y="9875520"/>
            <a:ext cx="14156054" cy="1829562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4800"/>
              </a:spcBef>
              <a:spcAft>
                <a:spcPts val="0"/>
              </a:spcAft>
              <a:buClr>
                <a:schemeClr val="dk1"/>
              </a:buClr>
              <a:buSzPts val="13440"/>
              <a:buFont typeface="Arial"/>
              <a:buNone/>
              <a:defRPr sz="76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671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57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864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2112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017520" y="8763000"/>
            <a:ext cx="37856160" cy="20886422"/>
          </a:xfrm>
          <a:prstGeom prst="rect">
            <a:avLst/>
          </a:prstGeom>
          <a:noFill/>
          <a:ln>
            <a:noFill/>
          </a:ln>
        </p:spPr>
        <p:txBody>
          <a:bodyPr spcFirstLastPara="1" wrap="square" lIns="91425" tIns="91425" rIns="91425" bIns="91425"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L="1843429" marR="0" lvl="1" indent="-1929"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L="3686861" marR="0" lvl="2" indent="-386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L="5530291" marR="0" lvl="3" indent="-579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L="7373722" marR="0" lvl="4" indent="-772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L="9217152" marR="0" lvl="5" indent="-965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L="11060582" marR="0" lvl="6" indent="-1158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L="12904013" marR="0" lvl="7" indent="-81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L="14747442" marR="0" lvl="8" indent="-274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43891199" cy="5551714"/>
          </a:xfrm>
          <a:prstGeom prst="rect">
            <a:avLst/>
          </a:prstGeom>
          <a:solidFill>
            <a:schemeClr val="dk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chemeClr val="lt1"/>
              </a:solidFill>
              <a:latin typeface="Calibri"/>
              <a:ea typeface="Calibri"/>
              <a:cs typeface="Calibri"/>
              <a:sym typeface="Calibri"/>
            </a:endParaRPr>
          </a:p>
        </p:txBody>
      </p:sp>
      <p:sp>
        <p:nvSpPr>
          <p:cNvPr id="85" name="Google Shape;85;p13"/>
          <p:cNvSpPr/>
          <p:nvPr/>
        </p:nvSpPr>
        <p:spPr>
          <a:xfrm>
            <a:off x="32403125" y="7285986"/>
            <a:ext cx="10523400" cy="4333800"/>
          </a:xfrm>
          <a:prstGeom prst="rect">
            <a:avLst/>
          </a:prstGeom>
          <a:solidFill>
            <a:srgbClr val="FFFFFF"/>
          </a:solidFill>
          <a:ln w="9525" cap="flat" cmpd="sng">
            <a:solidFill>
              <a:srgbClr val="666666">
                <a:alpha val="0"/>
              </a:srgbClr>
            </a:solidFill>
            <a:prstDash val="solid"/>
            <a:round/>
            <a:headEnd type="none" w="sm" len="sm"/>
            <a:tailEnd type="none" w="sm" len="sm"/>
          </a:ln>
        </p:spPr>
        <p:txBody>
          <a:bodyPr spcFirstLastPara="1" wrap="square" lIns="438875" tIns="219425" rIns="438875" bIns="219425" anchor="t" anchorCtr="0">
            <a:noAutofit/>
          </a:bodyPr>
          <a:lstStyle/>
          <a:p>
            <a:pPr marL="0" lvl="0" indent="0" algn="l" rtl="0">
              <a:spcBef>
                <a:spcPts val="0"/>
              </a:spcBef>
              <a:spcAft>
                <a:spcPts val="0"/>
              </a:spcAft>
              <a:buNone/>
            </a:pPr>
            <a:r>
              <a:rPr lang="en-US" sz="3600">
                <a:solidFill>
                  <a:schemeClr val="dk1"/>
                </a:solidFill>
                <a:latin typeface="Oswald"/>
                <a:ea typeface="Oswald"/>
                <a:cs typeface="Oswald"/>
                <a:sym typeface="Oswald"/>
              </a:rPr>
              <a:t>Pending response collection following the intervention, statistical analysis of pre- and post-tour surveys (both knowledge and confidence)  will be undertaken. We anticipate this multimodal tour will create a statistically significant increase in trainees’  ability to discuss the deep racial history of North Nashvillians and confidence in providing  personalized, trauma-informed care. </a:t>
            </a:r>
            <a:endParaRPr sz="2400" b="0" i="0" u="none" strike="noStrike" cap="none">
              <a:solidFill>
                <a:schemeClr val="dk1"/>
              </a:solidFill>
              <a:latin typeface="Times New Roman"/>
              <a:ea typeface="Times New Roman"/>
              <a:cs typeface="Times New Roman"/>
              <a:sym typeface="Times New Roman"/>
            </a:endParaRPr>
          </a:p>
        </p:txBody>
      </p:sp>
      <p:sp>
        <p:nvSpPr>
          <p:cNvPr id="86" name="Google Shape;86;p13"/>
          <p:cNvSpPr/>
          <p:nvPr/>
        </p:nvSpPr>
        <p:spPr>
          <a:xfrm>
            <a:off x="32536375" y="20355850"/>
            <a:ext cx="10523400" cy="7099800"/>
          </a:xfrm>
          <a:prstGeom prst="rect">
            <a:avLst/>
          </a:prstGeom>
          <a:noFill/>
          <a:ln>
            <a:noFill/>
          </a:ln>
        </p:spPr>
        <p:txBody>
          <a:bodyPr spcFirstLastPara="1" wrap="square" lIns="438875" tIns="219425" rIns="438875" bIns="219425" anchor="t" anchorCtr="0">
            <a:noAutofit/>
          </a:bodyPr>
          <a:lstStyle/>
          <a:p>
            <a:pPr marL="0" marR="0" lvl="0" indent="0" algn="l" rtl="0">
              <a:spcBef>
                <a:spcPts val="0"/>
              </a:spcBef>
              <a:spcAft>
                <a:spcPts val="0"/>
              </a:spcAft>
              <a:buNone/>
            </a:pPr>
            <a:endParaRPr sz="2600" b="1" i="0" u="sng" strike="noStrike" cap="none">
              <a:solidFill>
                <a:srgbClr val="CC0000"/>
              </a:solidFill>
              <a:latin typeface="Times New Roman"/>
              <a:ea typeface="Times New Roman"/>
              <a:cs typeface="Times New Roman"/>
              <a:sym typeface="Times New Roman"/>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Amie T, Harbin MB, Bandy J. Teaching Race: Pedagogy and Practice. Vanderbilt University. https://cft.vanderbilt.edu/guides-sub-pages/teaching-race/. Published September 3, 2020. Accessed February 8, 2021.</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Artwork: Facing North: Jefferson Street, Nashville: NPT. WNPT. https://www.wnpt.org/jefferson-street/artwork/. Accessed February 20, 2021.</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i="1">
                <a:solidFill>
                  <a:schemeClr val="dk1"/>
                </a:solidFill>
                <a:latin typeface="Oswald"/>
                <a:ea typeface="Oswald"/>
                <a:cs typeface="Oswald"/>
                <a:sym typeface="Oswald"/>
              </a:rPr>
              <a:t>Facing North: Jefferson Street, Nashville: NPT: Facing North: Jefferson Street, Nashville</a:t>
            </a:r>
            <a:r>
              <a:rPr lang="en-US">
                <a:solidFill>
                  <a:schemeClr val="dk1"/>
                </a:solidFill>
                <a:latin typeface="Oswald"/>
                <a:ea typeface="Oswald"/>
                <a:cs typeface="Oswald"/>
                <a:sym typeface="Oswald"/>
              </a:rPr>
              <a:t>.; 2020. https://video.wnpt.org/video/facing-north-jefferson-street-nashville-yow19n/. Accessed February 8, 2021.</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Lovett BL. </a:t>
            </a:r>
            <a:r>
              <a:rPr lang="en-US" i="1">
                <a:solidFill>
                  <a:schemeClr val="dk1"/>
                </a:solidFill>
                <a:latin typeface="Oswald"/>
                <a:ea typeface="Oswald"/>
                <a:cs typeface="Oswald"/>
                <a:sym typeface="Oswald"/>
              </a:rPr>
              <a:t>The African-American History of Nashville, Tennessee, 1780-1930: Elites and Dilemmas</a:t>
            </a:r>
            <a:r>
              <a:rPr lang="en-US">
                <a:solidFill>
                  <a:schemeClr val="dk1"/>
                </a:solidFill>
                <a:latin typeface="Oswald"/>
                <a:ea typeface="Oswald"/>
                <a:cs typeface="Oswald"/>
                <a:sym typeface="Oswald"/>
              </a:rPr>
              <a:t>. Fayetteville: Univ. of Arkansas Press; 1999.</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Nashville. Historical Site Markers in Nashville. Nashville &gt; Historical Commission &gt; Services &gt; Historical Markers &gt; Historic Sites. https://www.nashville.gov/Historical-Commission/Services/Historical-Markers/Historic-Sites.aspx. Accessed February 8,, 2021.</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Story Map Series. arcgis.com. https://www.arcgis.com/apps/MapSeries/index.html?appid=8dba65584072450ca8928a5f3408373f. Accessed February 8, 2021.</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Trent M, Dooley DG, Dougé J. The Impact of Racism on Child and Adolescent Health. </a:t>
            </a:r>
            <a:r>
              <a:rPr lang="en-US" i="1">
                <a:solidFill>
                  <a:schemeClr val="dk1"/>
                </a:solidFill>
                <a:latin typeface="Oswald"/>
                <a:ea typeface="Oswald"/>
                <a:cs typeface="Oswald"/>
                <a:sym typeface="Oswald"/>
              </a:rPr>
              <a:t>Pediatrics</a:t>
            </a:r>
            <a:r>
              <a:rPr lang="en-US">
                <a:solidFill>
                  <a:schemeClr val="dk1"/>
                </a:solidFill>
                <a:latin typeface="Oswald"/>
                <a:ea typeface="Oswald"/>
                <a:cs typeface="Oswald"/>
                <a:sym typeface="Oswald"/>
              </a:rPr>
              <a:t>. 2019;144(2). doi:10.1542/peds.2019-1765</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Tsai J, Crawford-Roberts A. A Call for Critical Race Theory in Medical Education. </a:t>
            </a:r>
            <a:r>
              <a:rPr lang="en-US" i="1">
                <a:solidFill>
                  <a:schemeClr val="dk1"/>
                </a:solidFill>
                <a:latin typeface="Oswald"/>
                <a:ea typeface="Oswald"/>
                <a:cs typeface="Oswald"/>
                <a:sym typeface="Oswald"/>
              </a:rPr>
              <a:t>Academic Medicine</a:t>
            </a:r>
            <a:r>
              <a:rPr lang="en-US">
                <a:solidFill>
                  <a:schemeClr val="dk1"/>
                </a:solidFill>
                <a:latin typeface="Oswald"/>
                <a:ea typeface="Oswald"/>
                <a:cs typeface="Oswald"/>
                <a:sym typeface="Oswald"/>
              </a:rPr>
              <a:t>. 2017;92(8):1072-1073. doi:10.1097/acm.0000000000001810</a:t>
            </a:r>
            <a:endParaRPr>
              <a:solidFill>
                <a:schemeClr val="dk1"/>
              </a:solidFill>
              <a:latin typeface="Oswald"/>
              <a:ea typeface="Oswald"/>
              <a:cs typeface="Oswald"/>
              <a:sym typeface="Oswald"/>
            </a:endParaRPr>
          </a:p>
          <a:p>
            <a:pPr marL="355600" lvl="0" indent="0" algn="l" rtl="0">
              <a:lnSpc>
                <a:spcPct val="115000"/>
              </a:lnSpc>
              <a:spcBef>
                <a:spcPts val="1200"/>
              </a:spcBef>
              <a:spcAft>
                <a:spcPts val="0"/>
              </a:spcAft>
              <a:buClr>
                <a:schemeClr val="dk1"/>
              </a:buClr>
              <a:buSzPts val="1100"/>
              <a:buFont typeface="Arial"/>
              <a:buNone/>
            </a:pPr>
            <a:r>
              <a:rPr lang="en-US">
                <a:solidFill>
                  <a:schemeClr val="dk1"/>
                </a:solidFill>
                <a:latin typeface="Oswald"/>
                <a:ea typeface="Oswald"/>
                <a:cs typeface="Oswald"/>
                <a:sym typeface="Oswald"/>
              </a:rPr>
              <a:t>Williams P. Broken: Listening to the children of 37208. WTVF. https://www.newschannel5.com/news/newschannel-5-investigates/broken-listening-to-the-children-of-37208. Published July 2, 2020. Accessed February 8, 2021. </a:t>
            </a:r>
            <a:endParaRPr>
              <a:solidFill>
                <a:schemeClr val="dk1"/>
              </a:solidFill>
              <a:latin typeface="Oswald"/>
              <a:ea typeface="Oswald"/>
              <a:cs typeface="Oswald"/>
              <a:sym typeface="Oswald"/>
            </a:endParaRPr>
          </a:p>
          <a:p>
            <a:pPr marL="0" marR="0" lvl="0" indent="0" algn="l" rtl="0">
              <a:spcBef>
                <a:spcPts val="1380"/>
              </a:spcBef>
              <a:spcAft>
                <a:spcPts val="0"/>
              </a:spcAft>
              <a:buNone/>
            </a:pPr>
            <a:endParaRPr sz="2400">
              <a:solidFill>
                <a:schemeClr val="dk1"/>
              </a:solidFill>
            </a:endParaRPr>
          </a:p>
        </p:txBody>
      </p:sp>
      <p:sp>
        <p:nvSpPr>
          <p:cNvPr id="87" name="Google Shape;87;p13"/>
          <p:cNvSpPr/>
          <p:nvPr/>
        </p:nvSpPr>
        <p:spPr>
          <a:xfrm>
            <a:off x="1257175" y="7388775"/>
            <a:ext cx="10523400" cy="13429500"/>
          </a:xfrm>
          <a:prstGeom prst="rect">
            <a:avLst/>
          </a:prstGeom>
          <a:noFill/>
          <a:ln>
            <a:noFill/>
          </a:ln>
        </p:spPr>
        <p:txBody>
          <a:bodyPr spcFirstLastPara="1" wrap="square" lIns="438875" tIns="219425" rIns="438875" bIns="219425" anchor="t" anchorCtr="0">
            <a:noAutofit/>
          </a:bodyPr>
          <a:lstStyle/>
          <a:p>
            <a:pPr marL="0" lvl="0" indent="0" algn="l" rtl="0">
              <a:lnSpc>
                <a:spcPct val="115000"/>
              </a:lnSpc>
              <a:spcBef>
                <a:spcPts val="0"/>
              </a:spcBef>
              <a:spcAft>
                <a:spcPts val="0"/>
              </a:spcAft>
              <a:buSzPts val="1100"/>
              <a:buNone/>
            </a:pPr>
            <a:r>
              <a:rPr lang="en-US" sz="3000">
                <a:solidFill>
                  <a:schemeClr val="dk1"/>
                </a:solidFill>
                <a:latin typeface="Oswald"/>
                <a:ea typeface="Oswald"/>
                <a:cs typeface="Oswald"/>
                <a:sym typeface="Oswald"/>
              </a:rPr>
              <a:t>With increased national tension among communities of color, there exists an ever-increasing recognition and responsibility for medical providers to have awareness of the historical roots of structural racism that impacts their patient population. Such understanding is critical in mitigating racial bias in medicine and allows for the provision of culturally competent and compassionate care. </a:t>
            </a:r>
            <a:endParaRPr sz="3000">
              <a:solidFill>
                <a:schemeClr val="dk1"/>
              </a:solidFill>
              <a:latin typeface="Oswald"/>
              <a:ea typeface="Oswald"/>
              <a:cs typeface="Oswald"/>
              <a:sym typeface="Oswald"/>
            </a:endParaRPr>
          </a:p>
          <a:p>
            <a:pPr marL="0" lvl="0" indent="0" algn="l" rtl="0">
              <a:lnSpc>
                <a:spcPct val="115000"/>
              </a:lnSpc>
              <a:spcBef>
                <a:spcPts val="0"/>
              </a:spcBef>
              <a:spcAft>
                <a:spcPts val="0"/>
              </a:spcAft>
              <a:buSzPts val="1100"/>
              <a:buNone/>
            </a:pPr>
            <a:endParaRPr sz="3000">
              <a:solidFill>
                <a:schemeClr val="dk1"/>
              </a:solidFill>
              <a:latin typeface="Oswald"/>
              <a:ea typeface="Oswald"/>
              <a:cs typeface="Oswald"/>
              <a:sym typeface="Oswald"/>
            </a:endParaRPr>
          </a:p>
          <a:p>
            <a:pPr marL="0" lvl="0" indent="0" algn="l" rtl="0">
              <a:lnSpc>
                <a:spcPct val="115000"/>
              </a:lnSpc>
              <a:spcBef>
                <a:spcPts val="0"/>
              </a:spcBef>
              <a:spcAft>
                <a:spcPts val="0"/>
              </a:spcAft>
              <a:buSzPts val="1100"/>
              <a:buNone/>
            </a:pPr>
            <a:r>
              <a:rPr lang="en-US" sz="3000">
                <a:solidFill>
                  <a:schemeClr val="dk1"/>
                </a:solidFill>
                <a:latin typeface="Oswald"/>
                <a:ea typeface="Oswald"/>
                <a:cs typeface="Oswald"/>
                <a:sym typeface="Oswald"/>
              </a:rPr>
              <a:t>At present, although no formal curriculum for Vanderbilt pediatrics trainees exists regarding implicit bias, we find it prudent that we first gain perspective on the historic background that has led to the pervasive bias and current marginalization of Black residents in North Nashville. Pertinent topics include slavery and the African diaspora to Nashville, the establishment of a culturally-rich Black community along iconic Jefferson Street, and the subsequent destruction and unraveling of the area following the construction of I-40, redlining, and gentrification. This look into history elucidates why children and adolescents in North Nashville require trauma-informed care secondary to systemic racism which has led to multigenerational poverty and incarceration.</a:t>
            </a:r>
            <a:endParaRPr sz="3000">
              <a:solidFill>
                <a:schemeClr val="dk1"/>
              </a:solidFill>
              <a:latin typeface="Oswald"/>
              <a:ea typeface="Oswald"/>
              <a:cs typeface="Oswald"/>
              <a:sym typeface="Oswald"/>
            </a:endParaRPr>
          </a:p>
          <a:p>
            <a:pPr marL="0" lvl="0" indent="0" algn="l" rtl="0">
              <a:lnSpc>
                <a:spcPct val="115000"/>
              </a:lnSpc>
              <a:spcBef>
                <a:spcPts val="0"/>
              </a:spcBef>
              <a:spcAft>
                <a:spcPts val="0"/>
              </a:spcAft>
              <a:buSzPts val="1100"/>
              <a:buNone/>
            </a:pPr>
            <a:endParaRPr sz="3000">
              <a:solidFill>
                <a:schemeClr val="dk1"/>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latin typeface="Oswald"/>
                <a:ea typeface="Oswald"/>
                <a:cs typeface="Oswald"/>
                <a:sym typeface="Oswald"/>
              </a:rPr>
              <a:t>One principle of the pedagogy of racial justice education includes engaging learners with affective and multidimensional learning. Thus, we aimed to produce a multimodal Black history tour of North Nashville via exploration of historically significant locations in the area coupled with more in-depth historical investigation via museum visits, selected readings, podcasts, and documentaries in order  to increase physician awareness of and prompt reflection on the history of North Nashville and its residents. </a:t>
            </a:r>
            <a:endParaRPr sz="3000">
              <a:solidFill>
                <a:schemeClr val="dk1"/>
              </a:solidFill>
              <a:latin typeface="Oswald"/>
              <a:ea typeface="Oswald"/>
              <a:cs typeface="Oswald"/>
              <a:sym typeface="Oswald"/>
            </a:endParaRPr>
          </a:p>
          <a:p>
            <a:pPr marL="0" lvl="0" indent="0" algn="ctr" rtl="0">
              <a:spcBef>
                <a:spcPts val="0"/>
              </a:spcBef>
              <a:spcAft>
                <a:spcPts val="0"/>
              </a:spcAft>
              <a:buNone/>
            </a:pPr>
            <a:endParaRPr sz="7200">
              <a:latin typeface="Oswald"/>
              <a:ea typeface="Oswald"/>
              <a:cs typeface="Oswald"/>
              <a:sym typeface="Oswald"/>
            </a:endParaRPr>
          </a:p>
          <a:p>
            <a:pPr marL="0" lvl="0" indent="0" algn="ctr" rtl="0">
              <a:spcBef>
                <a:spcPts val="0"/>
              </a:spcBef>
              <a:spcAft>
                <a:spcPts val="0"/>
              </a:spcAft>
              <a:buNone/>
            </a:pPr>
            <a:endParaRPr sz="7200">
              <a:latin typeface="Oswald"/>
              <a:ea typeface="Oswald"/>
              <a:cs typeface="Oswald"/>
              <a:sym typeface="Oswald"/>
            </a:endParaRPr>
          </a:p>
          <a:p>
            <a:pPr marL="0" marR="0" lvl="0" indent="0" algn="l" rtl="0">
              <a:spcBef>
                <a:spcPts val="900"/>
              </a:spcBef>
              <a:spcAft>
                <a:spcPts val="0"/>
              </a:spcAft>
              <a:buNone/>
            </a:pPr>
            <a:endParaRPr sz="7200">
              <a:latin typeface="Oswald"/>
              <a:ea typeface="Oswald"/>
              <a:cs typeface="Oswald"/>
              <a:sym typeface="Oswald"/>
            </a:endParaRPr>
          </a:p>
        </p:txBody>
      </p:sp>
      <p:sp>
        <p:nvSpPr>
          <p:cNvPr id="88" name="Google Shape;88;p13"/>
          <p:cNvSpPr txBox="1"/>
          <p:nvPr/>
        </p:nvSpPr>
        <p:spPr>
          <a:xfrm>
            <a:off x="0" y="-122238"/>
            <a:ext cx="43891199" cy="548640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Font typeface="Calibri"/>
              <a:buNone/>
            </a:pPr>
            <a:endParaRPr sz="9800">
              <a:solidFill>
                <a:srgbClr val="FFFFFF"/>
              </a:solidFill>
              <a:latin typeface="Oswald"/>
              <a:ea typeface="Oswald"/>
              <a:cs typeface="Oswald"/>
              <a:sym typeface="Oswald"/>
            </a:endParaRPr>
          </a:p>
          <a:p>
            <a:pPr marL="0" marR="0" lvl="0" indent="0" algn="ctr" rtl="0">
              <a:lnSpc>
                <a:spcPct val="90000"/>
              </a:lnSpc>
              <a:spcBef>
                <a:spcPts val="0"/>
              </a:spcBef>
              <a:spcAft>
                <a:spcPts val="0"/>
              </a:spcAft>
              <a:buClr>
                <a:schemeClr val="lt1"/>
              </a:buClr>
              <a:buFont typeface="Calibri"/>
              <a:buNone/>
            </a:pPr>
            <a:r>
              <a:rPr lang="en-US" sz="10900">
                <a:solidFill>
                  <a:srgbClr val="FFFFFF"/>
                </a:solidFill>
                <a:latin typeface="Oswald"/>
                <a:ea typeface="Oswald"/>
                <a:cs typeface="Oswald"/>
                <a:sym typeface="Oswald"/>
              </a:rPr>
              <a:t>A Multimodal Black History Tour: Increasing Physician Comfort with Critical Race Theory and Trauma-Informed Care</a:t>
            </a:r>
            <a:endParaRPr sz="500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Font typeface="Calibri"/>
              <a:buNone/>
            </a:pPr>
            <a:endParaRPr sz="2500">
              <a:solidFill>
                <a:srgbClr val="F1C232"/>
              </a:solidFill>
              <a:latin typeface="Oswald"/>
              <a:ea typeface="Oswald"/>
              <a:cs typeface="Oswald"/>
              <a:sym typeface="Oswald"/>
            </a:endParaRPr>
          </a:p>
          <a:p>
            <a:pPr marL="0" marR="0" lvl="0" indent="0" algn="ctr" rtl="0">
              <a:lnSpc>
                <a:spcPct val="90000"/>
              </a:lnSpc>
              <a:spcBef>
                <a:spcPts val="0"/>
              </a:spcBef>
              <a:spcAft>
                <a:spcPts val="0"/>
              </a:spcAft>
              <a:buClr>
                <a:schemeClr val="lt1"/>
              </a:buClr>
              <a:buFont typeface="Calibri"/>
              <a:buNone/>
            </a:pPr>
            <a:r>
              <a:rPr lang="en-US" sz="8000">
                <a:solidFill>
                  <a:srgbClr val="F1C232"/>
                </a:solidFill>
                <a:latin typeface="Oswald"/>
                <a:ea typeface="Oswald"/>
                <a:cs typeface="Oswald"/>
                <a:sym typeface="Oswald"/>
              </a:rPr>
              <a:t>Natalia Sidhu, MD; Rosemary Hunter, MD</a:t>
            </a:r>
            <a:endParaRPr>
              <a:solidFill>
                <a:srgbClr val="F1C232"/>
              </a:solidFill>
              <a:latin typeface="Oswald"/>
              <a:ea typeface="Oswald"/>
              <a:cs typeface="Oswald"/>
              <a:sym typeface="Oswald"/>
            </a:endParaRPr>
          </a:p>
          <a:p>
            <a:pPr marL="0" marR="0" lvl="0" indent="0" algn="l" rtl="0">
              <a:lnSpc>
                <a:spcPct val="90000"/>
              </a:lnSpc>
              <a:spcBef>
                <a:spcPts val="0"/>
              </a:spcBef>
              <a:spcAft>
                <a:spcPts val="0"/>
              </a:spcAft>
              <a:buClr>
                <a:srgbClr val="CC0000"/>
              </a:buClr>
              <a:buFont typeface="Calibri"/>
              <a:buNone/>
            </a:pPr>
            <a:endParaRPr sz="7300" b="0" i="0" u="none" strike="noStrike" cap="none">
              <a:solidFill>
                <a:srgbClr val="CC0000"/>
              </a:solidFill>
              <a:latin typeface="Calibri"/>
              <a:ea typeface="Calibri"/>
              <a:cs typeface="Calibri"/>
              <a:sym typeface="Calibri"/>
            </a:endParaRPr>
          </a:p>
        </p:txBody>
      </p:sp>
      <p:sp>
        <p:nvSpPr>
          <p:cNvPr id="89" name="Google Shape;89;p13"/>
          <p:cNvSpPr/>
          <p:nvPr/>
        </p:nvSpPr>
        <p:spPr>
          <a:xfrm>
            <a:off x="12270400" y="31297075"/>
            <a:ext cx="19313100" cy="1052700"/>
          </a:xfrm>
          <a:prstGeom prst="rect">
            <a:avLst/>
          </a:prstGeom>
          <a:noFill/>
          <a:ln>
            <a:noFill/>
          </a:ln>
        </p:spPr>
        <p:txBody>
          <a:bodyPr spcFirstLastPara="1" wrap="square" lIns="438875" tIns="219425" rIns="438875" bIns="219425" anchor="t" anchorCtr="0">
            <a:noAutofit/>
          </a:bodyPr>
          <a:lstStyle/>
          <a:p>
            <a:pPr marL="0" marR="0" lvl="0" indent="0" algn="l" rtl="0">
              <a:spcBef>
                <a:spcPts val="0"/>
              </a:spcBef>
              <a:spcAft>
                <a:spcPts val="0"/>
              </a:spcAft>
              <a:buNone/>
            </a:pPr>
            <a:r>
              <a:rPr lang="en-US" sz="3600">
                <a:solidFill>
                  <a:schemeClr val="dk1"/>
                </a:solidFill>
                <a:latin typeface="Oswald"/>
                <a:ea typeface="Oswald"/>
                <a:cs typeface="Oswald"/>
                <a:sym typeface="Oswald"/>
              </a:rPr>
              <a:t>Fig. 1. Custom-made, online map for self-guided walking tour of North Nashville</a:t>
            </a:r>
            <a:endParaRPr sz="3600">
              <a:solidFill>
                <a:schemeClr val="dk1"/>
              </a:solidFill>
              <a:latin typeface="Oswald"/>
              <a:ea typeface="Oswald"/>
              <a:cs typeface="Oswald"/>
              <a:sym typeface="Oswald"/>
            </a:endParaRPr>
          </a:p>
          <a:p>
            <a:pPr marL="0" marR="0" lvl="0" indent="0" algn="ctr" rtl="0">
              <a:spcBef>
                <a:spcPts val="1620"/>
              </a:spcBef>
              <a:spcAft>
                <a:spcPts val="0"/>
              </a:spcAft>
              <a:buNone/>
            </a:pPr>
            <a:endParaRPr sz="3600" b="1" i="0" u="sng" strike="noStrike" cap="none">
              <a:solidFill>
                <a:schemeClr val="dk1"/>
              </a:solidFill>
              <a:latin typeface="Times New Roman"/>
              <a:ea typeface="Times New Roman"/>
              <a:cs typeface="Times New Roman"/>
              <a:sym typeface="Times New Roman"/>
            </a:endParaRPr>
          </a:p>
          <a:p>
            <a:pPr marL="0" marR="0" lvl="0" indent="0" algn="l" rtl="0">
              <a:spcBef>
                <a:spcPts val="1620"/>
              </a:spcBef>
              <a:spcAft>
                <a:spcPts val="0"/>
              </a:spcAft>
              <a:buNone/>
            </a:pPr>
            <a:endParaRPr sz="3600" b="1" i="0" u="sng" strike="noStrike" cap="none">
              <a:solidFill>
                <a:schemeClr val="dk1"/>
              </a:solidFill>
              <a:latin typeface="Times New Roman"/>
              <a:ea typeface="Times New Roman"/>
              <a:cs typeface="Times New Roman"/>
              <a:sym typeface="Times New Roman"/>
            </a:endParaRPr>
          </a:p>
          <a:p>
            <a:pPr marL="0" marR="0" lvl="0" indent="0" algn="l" rtl="0">
              <a:spcBef>
                <a:spcPts val="1620"/>
              </a:spcBef>
              <a:spcAft>
                <a:spcPts val="0"/>
              </a:spcAft>
              <a:buNone/>
            </a:pPr>
            <a:endParaRPr sz="3600" b="1" i="0" u="sng" strike="noStrike" cap="none">
              <a:solidFill>
                <a:schemeClr val="dk1"/>
              </a:solidFill>
              <a:latin typeface="Times New Roman"/>
              <a:ea typeface="Times New Roman"/>
              <a:cs typeface="Times New Roman"/>
              <a:sym typeface="Times New Roman"/>
            </a:endParaRPr>
          </a:p>
          <a:p>
            <a:pPr marL="0" marR="0" lvl="0" indent="0" algn="l" rtl="0">
              <a:spcBef>
                <a:spcPts val="1620"/>
              </a:spcBef>
              <a:spcAft>
                <a:spcPts val="0"/>
              </a:spcAft>
              <a:buNone/>
            </a:pPr>
            <a:endParaRPr sz="3600" b="1" i="0" u="sng" strike="noStrike" cap="none">
              <a:solidFill>
                <a:schemeClr val="dk1"/>
              </a:solidFill>
              <a:latin typeface="Times New Roman"/>
              <a:ea typeface="Times New Roman"/>
              <a:cs typeface="Times New Roman"/>
              <a:sym typeface="Times New Roman"/>
            </a:endParaRPr>
          </a:p>
          <a:p>
            <a:pPr marL="0" marR="0" lvl="0" indent="0" algn="l" rtl="0">
              <a:spcBef>
                <a:spcPts val="900"/>
              </a:spcBef>
              <a:spcAft>
                <a:spcPts val="0"/>
              </a:spcAft>
              <a:buNone/>
            </a:pPr>
            <a:endParaRPr sz="3600" b="1" i="0" u="sng" strike="noStrike" cap="none">
              <a:solidFill>
                <a:schemeClr val="dk1"/>
              </a:solidFill>
              <a:latin typeface="Times New Roman"/>
              <a:ea typeface="Times New Roman"/>
              <a:cs typeface="Times New Roman"/>
              <a:sym typeface="Times New Roman"/>
            </a:endParaRPr>
          </a:p>
          <a:p>
            <a:pPr marL="0" marR="0" lvl="0" indent="0" algn="l" rtl="0">
              <a:spcBef>
                <a:spcPts val="900"/>
              </a:spcBef>
              <a:spcAft>
                <a:spcPts val="0"/>
              </a:spcAft>
              <a:buNone/>
            </a:pPr>
            <a:endParaRPr sz="3600" b="1" i="0" u="sng" strike="noStrike" cap="none">
              <a:solidFill>
                <a:schemeClr val="dk1"/>
              </a:solidFill>
              <a:latin typeface="Times New Roman"/>
              <a:ea typeface="Times New Roman"/>
              <a:cs typeface="Times New Roman"/>
              <a:sym typeface="Times New Roman"/>
            </a:endParaRPr>
          </a:p>
          <a:p>
            <a:pPr marL="0" marR="0" lvl="0" indent="0" algn="l" rtl="0">
              <a:spcBef>
                <a:spcPts val="900"/>
              </a:spcBef>
              <a:spcAft>
                <a:spcPts val="0"/>
              </a:spcAft>
              <a:buNone/>
            </a:pPr>
            <a:endParaRPr sz="3600" b="1" i="0" u="sng" strike="noStrike" cap="none">
              <a:solidFill>
                <a:schemeClr val="dk1"/>
              </a:solidFill>
              <a:latin typeface="Times New Roman"/>
              <a:ea typeface="Times New Roman"/>
              <a:cs typeface="Times New Roman"/>
              <a:sym typeface="Times New Roman"/>
            </a:endParaRPr>
          </a:p>
          <a:p>
            <a:pPr marL="0" marR="0" lvl="0" indent="0" algn="l" rtl="0">
              <a:spcBef>
                <a:spcPts val="900"/>
              </a:spcBef>
              <a:spcAft>
                <a:spcPts val="0"/>
              </a:spcAft>
              <a:buNone/>
            </a:pPr>
            <a:endParaRPr sz="3600" b="1" i="0" u="sng" strike="noStrike" cap="none">
              <a:solidFill>
                <a:schemeClr val="dk1"/>
              </a:solidFill>
              <a:latin typeface="Times New Roman"/>
              <a:ea typeface="Times New Roman"/>
              <a:cs typeface="Times New Roman"/>
              <a:sym typeface="Times New Roman"/>
            </a:endParaRPr>
          </a:p>
        </p:txBody>
      </p:sp>
      <p:sp>
        <p:nvSpPr>
          <p:cNvPr id="90" name="Google Shape;90;p13"/>
          <p:cNvSpPr/>
          <p:nvPr/>
        </p:nvSpPr>
        <p:spPr>
          <a:xfrm>
            <a:off x="1253125" y="24103225"/>
            <a:ext cx="10531500" cy="5076900"/>
          </a:xfrm>
          <a:prstGeom prst="rect">
            <a:avLst/>
          </a:prstGeom>
          <a:noFill/>
          <a:ln>
            <a:noFill/>
          </a:ln>
        </p:spPr>
        <p:txBody>
          <a:bodyPr spcFirstLastPara="1" wrap="square" lIns="438875" tIns="219425" rIns="438875" bIns="219425" anchor="t" anchorCtr="0">
            <a:noAutofit/>
          </a:bodyPr>
          <a:lstStyle/>
          <a:p>
            <a:pPr marL="457200" lvl="0" indent="-419100" algn="l" rtl="0">
              <a:lnSpc>
                <a:spcPct val="115000"/>
              </a:lnSpc>
              <a:spcBef>
                <a:spcPts val="0"/>
              </a:spcBef>
              <a:spcAft>
                <a:spcPts val="0"/>
              </a:spcAft>
              <a:buClr>
                <a:schemeClr val="dk1"/>
              </a:buClr>
              <a:buSzPts val="3000"/>
              <a:buFont typeface="Oswald"/>
              <a:buChar char="●"/>
            </a:pPr>
            <a:r>
              <a:rPr lang="en-US" sz="3000">
                <a:solidFill>
                  <a:schemeClr val="dk1"/>
                </a:solidFill>
                <a:latin typeface="Oswald"/>
                <a:ea typeface="Oswald"/>
                <a:cs typeface="Oswald"/>
                <a:sym typeface="Oswald"/>
              </a:rPr>
              <a:t>To perform a targeted cohort educational intervention with survey of second-year pediatrics residents at Vanderbilt to meaningfully increase knowledge of racially-significant historical themes affecting North Nashvillians </a:t>
            </a:r>
            <a:endParaRPr sz="3000">
              <a:solidFill>
                <a:schemeClr val="dk1"/>
              </a:solidFill>
              <a:latin typeface="Oswald"/>
              <a:ea typeface="Oswald"/>
              <a:cs typeface="Oswald"/>
              <a:sym typeface="Oswald"/>
            </a:endParaRPr>
          </a:p>
          <a:p>
            <a:pPr marL="457200" lvl="0" indent="-419100" algn="l" rtl="0">
              <a:lnSpc>
                <a:spcPct val="115000"/>
              </a:lnSpc>
              <a:spcBef>
                <a:spcPts val="0"/>
              </a:spcBef>
              <a:spcAft>
                <a:spcPts val="0"/>
              </a:spcAft>
              <a:buClr>
                <a:schemeClr val="dk1"/>
              </a:buClr>
              <a:buSzPts val="3000"/>
              <a:buFont typeface="Oswald"/>
              <a:buChar char="●"/>
            </a:pPr>
            <a:r>
              <a:rPr lang="en-US" sz="3000">
                <a:solidFill>
                  <a:schemeClr val="dk1"/>
                </a:solidFill>
                <a:latin typeface="Oswald"/>
                <a:ea typeface="Oswald"/>
                <a:cs typeface="Oswald"/>
                <a:sym typeface="Oswald"/>
              </a:rPr>
              <a:t>To provide an arena by which pediatrics residents reflect on critical race theory, specifically the causes and effects of systemic racism and intersectionality for Black residents of North Nashville to provide trauma-informed care and address medical and societal inequities faced by this patient group </a:t>
            </a:r>
            <a:endParaRPr sz="3000">
              <a:solidFill>
                <a:schemeClr val="dk1"/>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latin typeface="Oswald"/>
                <a:ea typeface="Oswald"/>
                <a:cs typeface="Oswald"/>
                <a:sym typeface="Oswald"/>
              </a:rPr>
              <a:t> </a:t>
            </a:r>
            <a:endParaRPr sz="3000">
              <a:solidFill>
                <a:schemeClr val="dk1"/>
              </a:solidFill>
              <a:latin typeface="Oswald"/>
              <a:ea typeface="Oswald"/>
              <a:cs typeface="Oswald"/>
              <a:sym typeface="Oswald"/>
            </a:endParaRPr>
          </a:p>
        </p:txBody>
      </p:sp>
      <p:pic>
        <p:nvPicPr>
          <p:cNvPr id="91" name="Google Shape;91;p13"/>
          <p:cNvPicPr preferRelativeResize="0"/>
          <p:nvPr/>
        </p:nvPicPr>
        <p:blipFill>
          <a:blip r:embed="rId5">
            <a:alphaModFix/>
          </a:blip>
          <a:stretch>
            <a:fillRect/>
          </a:stretch>
        </p:blipFill>
        <p:spPr>
          <a:xfrm>
            <a:off x="1253124" y="29180131"/>
            <a:ext cx="10531500" cy="3274744"/>
          </a:xfrm>
          <a:prstGeom prst="rect">
            <a:avLst/>
          </a:prstGeom>
          <a:noFill/>
          <a:ln>
            <a:noFill/>
          </a:ln>
        </p:spPr>
      </p:pic>
      <p:pic>
        <p:nvPicPr>
          <p:cNvPr id="92" name="Google Shape;92;p13"/>
          <p:cNvPicPr preferRelativeResize="0"/>
          <p:nvPr/>
        </p:nvPicPr>
        <p:blipFill>
          <a:blip r:embed="rId6">
            <a:alphaModFix/>
          </a:blip>
          <a:stretch>
            <a:fillRect/>
          </a:stretch>
        </p:blipFill>
        <p:spPr>
          <a:xfrm>
            <a:off x="33574452" y="27156927"/>
            <a:ext cx="8174500" cy="5076800"/>
          </a:xfrm>
          <a:prstGeom prst="rect">
            <a:avLst/>
          </a:prstGeom>
          <a:noFill/>
          <a:ln>
            <a:noFill/>
          </a:ln>
        </p:spPr>
      </p:pic>
      <p:sp>
        <p:nvSpPr>
          <p:cNvPr id="93" name="Google Shape;93;p13"/>
          <p:cNvSpPr txBox="1"/>
          <p:nvPr/>
        </p:nvSpPr>
        <p:spPr>
          <a:xfrm>
            <a:off x="1257175" y="5899950"/>
            <a:ext cx="10523400" cy="1293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Oswald"/>
                <a:ea typeface="Oswald"/>
                <a:cs typeface="Oswald"/>
                <a:sym typeface="Oswald"/>
              </a:rPr>
              <a:t>BACKGROUND</a:t>
            </a:r>
            <a:endParaRPr sz="7200">
              <a:latin typeface="Oswald"/>
              <a:ea typeface="Oswald"/>
              <a:cs typeface="Oswald"/>
              <a:sym typeface="Oswald"/>
            </a:endParaRPr>
          </a:p>
        </p:txBody>
      </p:sp>
      <p:sp>
        <p:nvSpPr>
          <p:cNvPr id="94" name="Google Shape;94;p13"/>
          <p:cNvSpPr txBox="1"/>
          <p:nvPr/>
        </p:nvSpPr>
        <p:spPr>
          <a:xfrm>
            <a:off x="32400000" y="5899938"/>
            <a:ext cx="10523400" cy="1293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Oswald"/>
                <a:ea typeface="Oswald"/>
                <a:cs typeface="Oswald"/>
                <a:sym typeface="Oswald"/>
              </a:rPr>
              <a:t>DISCUSSION</a:t>
            </a:r>
            <a:endParaRPr sz="7200">
              <a:latin typeface="Oswald"/>
              <a:ea typeface="Oswald"/>
              <a:cs typeface="Oswald"/>
              <a:sym typeface="Oswald"/>
            </a:endParaRPr>
          </a:p>
        </p:txBody>
      </p:sp>
      <p:sp>
        <p:nvSpPr>
          <p:cNvPr id="95" name="Google Shape;95;p13"/>
          <p:cNvSpPr txBox="1"/>
          <p:nvPr/>
        </p:nvSpPr>
        <p:spPr>
          <a:xfrm>
            <a:off x="32432738" y="11712825"/>
            <a:ext cx="10523400" cy="1293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Oswald"/>
                <a:ea typeface="Oswald"/>
                <a:cs typeface="Oswald"/>
                <a:sym typeface="Oswald"/>
              </a:rPr>
              <a:t>FUTURE DIRECTIONS</a:t>
            </a:r>
            <a:endParaRPr sz="7200">
              <a:latin typeface="Oswald"/>
              <a:ea typeface="Oswald"/>
              <a:cs typeface="Oswald"/>
              <a:sym typeface="Oswald"/>
            </a:endParaRPr>
          </a:p>
        </p:txBody>
      </p:sp>
      <p:sp>
        <p:nvSpPr>
          <p:cNvPr id="96" name="Google Shape;96;p13"/>
          <p:cNvSpPr txBox="1"/>
          <p:nvPr/>
        </p:nvSpPr>
        <p:spPr>
          <a:xfrm>
            <a:off x="32555525" y="19358675"/>
            <a:ext cx="10523400" cy="1293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Oswald"/>
                <a:ea typeface="Oswald"/>
                <a:cs typeface="Oswald"/>
                <a:sym typeface="Oswald"/>
              </a:rPr>
              <a:t>REFERENCES</a:t>
            </a:r>
            <a:endParaRPr sz="7200">
              <a:latin typeface="Oswald"/>
              <a:ea typeface="Oswald"/>
              <a:cs typeface="Oswald"/>
              <a:sym typeface="Oswald"/>
            </a:endParaRPr>
          </a:p>
        </p:txBody>
      </p:sp>
      <p:sp>
        <p:nvSpPr>
          <p:cNvPr id="97" name="Google Shape;97;p13"/>
          <p:cNvSpPr txBox="1"/>
          <p:nvPr/>
        </p:nvSpPr>
        <p:spPr>
          <a:xfrm>
            <a:off x="1257175" y="22655313"/>
            <a:ext cx="10523400" cy="1293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Oswald"/>
                <a:ea typeface="Oswald"/>
                <a:cs typeface="Oswald"/>
                <a:sym typeface="Oswald"/>
              </a:rPr>
              <a:t>OBJECTIVES</a:t>
            </a:r>
            <a:endParaRPr sz="7200">
              <a:latin typeface="Oswald"/>
              <a:ea typeface="Oswald"/>
              <a:cs typeface="Oswald"/>
              <a:sym typeface="Oswald"/>
            </a:endParaRPr>
          </a:p>
        </p:txBody>
      </p:sp>
      <p:pic>
        <p:nvPicPr>
          <p:cNvPr id="98" name="Google Shape;98;p13"/>
          <p:cNvPicPr preferRelativeResize="0"/>
          <p:nvPr/>
        </p:nvPicPr>
        <p:blipFill>
          <a:blip r:embed="rId7">
            <a:alphaModFix/>
          </a:blip>
          <a:stretch>
            <a:fillRect/>
          </a:stretch>
        </p:blipFill>
        <p:spPr>
          <a:xfrm>
            <a:off x="12474450" y="25066975"/>
            <a:ext cx="19185251" cy="6192458"/>
          </a:xfrm>
          <a:prstGeom prst="rect">
            <a:avLst/>
          </a:prstGeom>
          <a:noFill/>
          <a:ln w="114300" cap="flat" cmpd="sng">
            <a:solidFill>
              <a:srgbClr val="666666"/>
            </a:solidFill>
            <a:prstDash val="solid"/>
            <a:miter lim="8000"/>
            <a:headEnd type="none" w="sm" len="sm"/>
            <a:tailEnd type="none" w="sm" len="sm"/>
          </a:ln>
        </p:spPr>
      </p:pic>
      <p:sp>
        <p:nvSpPr>
          <p:cNvPr id="99" name="Google Shape;99;p13"/>
          <p:cNvSpPr txBox="1"/>
          <p:nvPr/>
        </p:nvSpPr>
        <p:spPr>
          <a:xfrm>
            <a:off x="16701788" y="5943363"/>
            <a:ext cx="10523400" cy="1293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Oswald"/>
                <a:ea typeface="Oswald"/>
                <a:cs typeface="Oswald"/>
                <a:sym typeface="Oswald"/>
              </a:rPr>
              <a:t>METHODS</a:t>
            </a:r>
            <a:endParaRPr sz="7200">
              <a:latin typeface="Oswald"/>
              <a:ea typeface="Oswald"/>
              <a:cs typeface="Oswald"/>
              <a:sym typeface="Oswald"/>
            </a:endParaRPr>
          </a:p>
        </p:txBody>
      </p:sp>
      <p:sp>
        <p:nvSpPr>
          <p:cNvPr id="100" name="Google Shape;100;p13"/>
          <p:cNvSpPr/>
          <p:nvPr/>
        </p:nvSpPr>
        <p:spPr>
          <a:xfrm>
            <a:off x="32664013" y="13226461"/>
            <a:ext cx="10523400" cy="4333800"/>
          </a:xfrm>
          <a:prstGeom prst="rect">
            <a:avLst/>
          </a:prstGeom>
          <a:solidFill>
            <a:srgbClr val="FFFFFF"/>
          </a:solidFill>
          <a:ln w="9525" cap="flat" cmpd="sng">
            <a:solidFill>
              <a:srgbClr val="666666">
                <a:alpha val="0"/>
              </a:srgbClr>
            </a:solidFill>
            <a:prstDash val="solid"/>
            <a:round/>
            <a:headEnd type="none" w="sm" len="sm"/>
            <a:tailEnd type="none" w="sm" len="sm"/>
          </a:ln>
        </p:spPr>
        <p:txBody>
          <a:bodyPr spcFirstLastPara="1" wrap="square" lIns="438875" tIns="219425" rIns="438875" bIns="219425" anchor="t" anchorCtr="0">
            <a:noAutofit/>
          </a:bodyPr>
          <a:lstStyle/>
          <a:p>
            <a:pPr marL="0" lvl="0" indent="0" algn="l" rtl="0">
              <a:spcBef>
                <a:spcPts val="0"/>
              </a:spcBef>
              <a:spcAft>
                <a:spcPts val="0"/>
              </a:spcAft>
              <a:buNone/>
            </a:pPr>
            <a:r>
              <a:rPr lang="en-US" sz="3600">
                <a:solidFill>
                  <a:schemeClr val="dk1"/>
                </a:solidFill>
                <a:latin typeface="Oswald"/>
                <a:ea typeface="Oswald"/>
                <a:cs typeface="Oswald"/>
                <a:sym typeface="Oswald"/>
              </a:rPr>
              <a:t>Following cohort study, we aim  to disseminate the tour  to all pediatrics residents and faculty. Resource guides and community partnerships can be established so that we may provide targeted, tangible resources to our families by way of  youth mentorship opportunities, parenting classes, and mental health resources. Moreover, such a tour can be used to explore race relations among the  other minority groups we serve including the Latinx and Egyptian populations in South Nashville. </a:t>
            </a:r>
            <a:endParaRPr sz="2400" b="0" i="0" u="none" strike="noStrike" cap="none">
              <a:solidFill>
                <a:schemeClr val="dk1"/>
              </a:solidFill>
              <a:latin typeface="Times New Roman"/>
              <a:ea typeface="Times New Roman"/>
              <a:cs typeface="Times New Roman"/>
              <a:sym typeface="Times New Roman"/>
            </a:endParaRPr>
          </a:p>
        </p:txBody>
      </p:sp>
      <p:pic>
        <p:nvPicPr>
          <p:cNvPr id="101" name="Google Shape;101;p13"/>
          <p:cNvPicPr preferRelativeResize="0"/>
          <p:nvPr/>
        </p:nvPicPr>
        <p:blipFill>
          <a:blip r:embed="rId8">
            <a:alphaModFix/>
          </a:blip>
          <a:stretch>
            <a:fillRect/>
          </a:stretch>
        </p:blipFill>
        <p:spPr>
          <a:xfrm>
            <a:off x="12474438" y="7541163"/>
            <a:ext cx="19234801" cy="17224637"/>
          </a:xfrm>
          <a:prstGeom prst="rect">
            <a:avLst/>
          </a:prstGeom>
          <a:noFill/>
          <a:ln>
            <a:noFill/>
          </a:ln>
        </p:spPr>
      </p:pic>
      <p:pic>
        <p:nvPicPr>
          <p:cNvPr id="4" name="Audio 3">
            <a:hlinkClick r:id="" action="ppaction://media"/>
            <a:extLst>
              <a:ext uri="{FF2B5EF4-FFF2-40B4-BE49-F238E27FC236}">
                <a16:creationId xmlns:a16="http://schemas.microsoft.com/office/drawing/2014/main" id="{BF59EEF1-787D-C040-9E6D-7AE2B4D63D3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3987"/>
    </mc:Choice>
    <mc:Fallback xmlns="">
      <p:transition spd="slow" advTm="183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Custom</PresentationFormat>
  <Paragraphs>40</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Oswald</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Petrie</dc:creator>
  <cp:lastModifiedBy>Clare Petrie</cp:lastModifiedBy>
  <cp:revision>2</cp:revision>
  <dcterms:modified xsi:type="dcterms:W3CDTF">2021-02-20T13:52:31Z</dcterms:modified>
</cp:coreProperties>
</file>