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948AEC-18ED-4EF5-AF0D-60F7682878A8}">
  <a:tblStyle styleId="{3A948AEC-18ED-4EF5-AF0D-60F7682878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0"/>
    <p:restoredTop sz="93088"/>
  </p:normalViewPr>
  <p:slideViewPr>
    <p:cSldViewPr snapToGrid="0">
      <p:cViewPr varScale="1">
        <p:scale>
          <a:sx n="14" d="100"/>
          <a:sy n="14" d="100"/>
        </p:scale>
        <p:origin x="1836" y="1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579"/>
    </mc:Choice>
    <mc:Fallback xmlns="">
      <p:transition spd="slow" advClick="0" advTm="12579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9A4E6-5D1D-FD4B-89E1-BFBEA827F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666" y="2997099"/>
            <a:ext cx="3934534" cy="2558329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461775" y="2235250"/>
            <a:ext cx="38357100" cy="2769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chemeClr val="accent1">
                    <a:lumMod val="50000"/>
                  </a:schemeClr>
                </a:solidFill>
              </a:rPr>
              <a:t>SDOH Screening in a Pediatric Inpatient Setting</a:t>
            </a:r>
            <a:endParaRPr sz="1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14400" y="6050680"/>
            <a:ext cx="13075950" cy="819471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0" b="1" dirty="0">
                <a:solidFill>
                  <a:schemeClr val="accent1">
                    <a:lumMod val="50000"/>
                  </a:schemeClr>
                </a:solidFill>
              </a:rPr>
              <a:t>Background: </a:t>
            </a:r>
            <a:endParaRPr lang="en-US" sz="2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00" indent="-11430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16000" dirty="0">
                <a:solidFill>
                  <a:schemeClr val="dk1"/>
                </a:solidFill>
                <a:highlight>
                  <a:srgbClr val="FFFFFF"/>
                </a:highlight>
              </a:rPr>
              <a:t>Delays in identification of SDOH may lead to decreased access to essential health and wellness services for families with complex social needs</a:t>
            </a:r>
          </a:p>
          <a:p>
            <a:pPr marL="1143000" indent="-11430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16000" dirty="0">
                <a:solidFill>
                  <a:schemeClr val="dk1"/>
                </a:solidFill>
                <a:highlight>
                  <a:srgbClr val="FFFFFF"/>
                </a:highlight>
              </a:rPr>
              <a:t>The inpatient setting represents a crucial opportunity for supporting families with limited touchpoints within the healthcare system</a:t>
            </a:r>
          </a:p>
          <a:p>
            <a:pPr marL="1143000" indent="-11430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16000" dirty="0">
                <a:solidFill>
                  <a:schemeClr val="dk1"/>
                </a:solidFill>
                <a:highlight>
                  <a:srgbClr val="FFFFFF"/>
                </a:highlight>
              </a:rPr>
              <a:t>Yet, there are no existing workflows or guidance for medical teams to screen for SDOH when social workers are unavailable within our hospital</a:t>
            </a:r>
            <a:endParaRPr sz="16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6413478" y="5959813"/>
            <a:ext cx="8542555" cy="1934758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1">
                    <a:lumMod val="50000"/>
                  </a:schemeClr>
                </a:solidFill>
              </a:rPr>
              <a:t>Screening Tool: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28623261" y="5911736"/>
            <a:ext cx="12549000" cy="196632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 dirty="0">
                <a:solidFill>
                  <a:schemeClr val="accent1">
                    <a:lumMod val="50000"/>
                  </a:schemeClr>
                </a:solidFill>
              </a:rPr>
              <a:t>Results: </a:t>
            </a:r>
            <a:endParaRPr sz="6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40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spcBef>
                <a:spcPts val="640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spcBef>
                <a:spcPts val="64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3254460" y="4379512"/>
            <a:ext cx="365175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highlight>
                  <a:srgbClr val="FFFFFF"/>
                </a:highlight>
              </a:rPr>
              <a:t>Laura Rubinos, Mabel Chan, Holly Martin, Heather Briscoe, Sarah Davis, Shilu </a:t>
            </a:r>
            <a:r>
              <a:rPr lang="en" sz="4000" b="1" dirty="0" err="1">
                <a:solidFill>
                  <a:schemeClr val="dk1"/>
                </a:solidFill>
                <a:highlight>
                  <a:srgbClr val="FFFFFF"/>
                </a:highlight>
              </a:rPr>
              <a:t>Ramachand</a:t>
            </a:r>
            <a:r>
              <a:rPr lang="en" sz="4000" b="1" dirty="0">
                <a:solidFill>
                  <a:schemeClr val="dk1"/>
                </a:solidFill>
                <a:highlight>
                  <a:srgbClr val="FFFFFF"/>
                </a:highlight>
              </a:rPr>
              <a:t>, Liezl </a:t>
            </a:r>
            <a:r>
              <a:rPr lang="en" sz="4000" b="1" dirty="0" err="1">
                <a:solidFill>
                  <a:schemeClr val="dk1"/>
                </a:solidFill>
                <a:highlight>
                  <a:srgbClr val="FFFFFF"/>
                </a:highlight>
              </a:rPr>
              <a:t>Uy</a:t>
            </a:r>
            <a:r>
              <a:rPr lang="en" sz="4000" b="1" dirty="0">
                <a:solidFill>
                  <a:schemeClr val="dk1"/>
                </a:solidFill>
                <a:highlight>
                  <a:srgbClr val="FFFFFF"/>
                </a:highlight>
              </a:rPr>
              <a:t>, Matthew </a:t>
            </a:r>
            <a:r>
              <a:rPr lang="en" sz="4000" b="1" dirty="0" err="1">
                <a:solidFill>
                  <a:schemeClr val="dk1"/>
                </a:solidFill>
                <a:highlight>
                  <a:srgbClr val="FFFFFF"/>
                </a:highlight>
              </a:rPr>
              <a:t>Pantell</a:t>
            </a:r>
            <a:r>
              <a:rPr lang="en" sz="40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4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Zuckerberg San Francisco General Hospital; Department of Pediatrics, University of California San Francisco. San Francisco, California</a:t>
            </a:r>
            <a:endParaRPr sz="6000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70271" y="12302559"/>
            <a:ext cx="12803369" cy="6025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1781345940"/>
              </p:ext>
            </p:extLst>
          </p:nvPr>
        </p:nvGraphicFramePr>
        <p:xfrm>
          <a:off x="29794874" y="7319569"/>
          <a:ext cx="10863554" cy="2865000"/>
        </p:xfrm>
        <a:graphic>
          <a:graphicData uri="http://schemas.openxmlformats.org/drawingml/2006/table">
            <a:tbl>
              <a:tblPr>
                <a:noFill/>
                <a:tableStyleId>{3A948AEC-18ED-4EF5-AF0D-60F7682878A8}</a:tableStyleId>
              </a:tblPr>
              <a:tblGrid>
                <a:gridCol w="4234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dirty="0"/>
                        <a:t>Nursery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dirty="0"/>
                        <a:t>Pediatric Wards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/>
                        <a:t>October 2020</a:t>
                      </a:r>
                      <a:endParaRPr sz="35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dirty="0"/>
                        <a:t>33%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dirty="0"/>
                        <a:t>16%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/>
                        <a:t>November 2020</a:t>
                      </a:r>
                      <a:endParaRPr sz="35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dirty="0"/>
                        <a:t>66%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dirty="0"/>
                        <a:t>50%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 dirty="0"/>
                        <a:t>December 2020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None/>
                      </a:pPr>
                      <a:r>
                        <a:rPr lang="en" sz="3500" dirty="0"/>
                        <a:t>78%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dirty="0"/>
                        <a:t>25%</a:t>
                      </a:r>
                      <a:endParaRPr sz="35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192E4B-DCE3-FB46-B228-048B12B5F7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58" r="-2" b="-1"/>
          <a:stretch/>
        </p:blipFill>
        <p:spPr>
          <a:xfrm>
            <a:off x="35865289" y="2661608"/>
            <a:ext cx="7395990" cy="248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1F497-4E0E-CE4F-9E8C-C5B8B6D9DA9D}"/>
              </a:ext>
            </a:extLst>
          </p:cNvPr>
          <p:cNvSpPr txBox="1"/>
          <p:nvPr/>
        </p:nvSpPr>
        <p:spPr>
          <a:xfrm>
            <a:off x="2461775" y="13729356"/>
            <a:ext cx="110133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Objective: </a:t>
            </a:r>
          </a:p>
          <a:p>
            <a:pPr lvl="0" algn="ctr"/>
            <a:endParaRPr lang="en-US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/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</a:rPr>
              <a:t>To determine the feasibility of a new inpatient SDOH screening tool in the inpatient pediatric ward and newborn nursery units.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E2EAB-F9B9-114C-A0D9-D456731BD9FE}"/>
              </a:ext>
            </a:extLst>
          </p:cNvPr>
          <p:cNvSpPr txBox="1"/>
          <p:nvPr/>
        </p:nvSpPr>
        <p:spPr>
          <a:xfrm>
            <a:off x="1285699" y="16977656"/>
            <a:ext cx="12549000" cy="145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sz="6000" b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Methods: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Pilot project at a county safety net hospital located in an urban setting (June 2020)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An inter-disciplinary committee of pediatric hospitalists, neonatologists, a social worker, nursing leadership, and resident trainees developed a standardized SDOH questionnaire that identified food insecurity, housing instability, financial hardship, domestic violence, and immigrant health needs.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Screening questions were administered by pediatric and family medicine residents prior to discharge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</a:rPr>
              <a:t>Positive screens were documented in the patient chart as pending issues to follow up at the outpatient visit.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</a:rPr>
              <a:t>All patients received a packet with information for community resources. 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Monthly chart review audits were performed 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dk1"/>
                </a:solidFill>
                <a:highlight>
                  <a:srgbClr val="FFFFFF"/>
                </a:highlight>
              </a:rPr>
              <a:t>Pediatric residents were surveyed after 6 months to determine confidence level in performing screens and inform further </a:t>
            </a: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</a:rPr>
              <a:t>iterations of the tool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endParaRPr lang="en" sz="4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EBE74-9130-4B4F-9142-4942CE303FEA}"/>
              </a:ext>
            </a:extLst>
          </p:cNvPr>
          <p:cNvSpPr txBox="1"/>
          <p:nvPr/>
        </p:nvSpPr>
        <p:spPr>
          <a:xfrm>
            <a:off x="15595461" y="7703916"/>
            <a:ext cx="11422689" cy="2336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can we help?</a:t>
            </a:r>
            <a:endParaRPr lang="en-US" sz="3600" dirty="0"/>
          </a:p>
          <a:p>
            <a:pPr algn="ctr"/>
            <a:r>
              <a:rPr lang="en-US" sz="3600" dirty="0"/>
              <a:t>The following questions are to help us identify ways we can help support you. </a:t>
            </a:r>
          </a:p>
          <a:p>
            <a:pPr algn="ctr"/>
            <a:r>
              <a:rPr lang="en-US" sz="3600" dirty="0"/>
              <a:t>Would you prefer to fill out this form yourself or to have me ask you the questions?</a:t>
            </a:r>
          </a:p>
          <a:p>
            <a:r>
              <a:rPr lang="en-US" sz="3600" dirty="0"/>
              <a:t> </a:t>
            </a:r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Many of our patient families have had difficulty paying rent or have had to move. Would you like any information on housing resources? YES / NO</a:t>
            </a:r>
          </a:p>
          <a:p>
            <a:pPr marL="742950" indent="-742950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Are you experiencing any difficulty obtaining food for your family?       YES / NO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Are you concerned about not being able to purchase basic supplies for your baby such as diapers? YES / NO</a:t>
            </a:r>
          </a:p>
          <a:p>
            <a:r>
              <a:rPr lang="en-US" sz="3600" dirty="0"/>
              <a:t> </a:t>
            </a:r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Stress can be especially difficult to manage during these times and can lead to more arguments at home and in relationships.  </a:t>
            </a:r>
            <a:r>
              <a:rPr lang="en-US" sz="3600" b="1" dirty="0"/>
              <a:t>Can I give you a parenting hotline number?</a:t>
            </a:r>
            <a:r>
              <a:rPr lang="en-US" sz="3600" dirty="0"/>
              <a:t>  YES / NO</a:t>
            </a:r>
          </a:p>
          <a:p>
            <a:pPr marL="742950" indent="-742950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Many families have lost their jobs during this time. If unemployment has affected your family, would you like any information on financial and job aid resources? YES / NO</a:t>
            </a:r>
          </a:p>
          <a:p>
            <a:pPr marL="742950" indent="-742950" fontAlgn="base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Are you concerned about being able to keep appointments for yourself or your child because of transportation, cost, or other issues? YES/ NO</a:t>
            </a:r>
          </a:p>
          <a:p>
            <a:pPr marL="742950" indent="-742950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Are you new to the area?</a:t>
            </a:r>
            <a:r>
              <a:rPr lang="en-US" sz="3600" b="1" dirty="0"/>
              <a:t> [If yes, would you like any resources to help you get settled in the area that we have not already mentioned?]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Would you like any information on other resources or support services I have not yet mentioned?</a:t>
            </a:r>
          </a:p>
          <a:p>
            <a:pPr marL="742950" indent="-742950" fontAlgn="base">
              <a:buFont typeface="Wingdings" pitchFamily="2" charset="2"/>
              <a:buChar char="v"/>
            </a:pPr>
            <a:endParaRPr lang="en-US" sz="3600" dirty="0"/>
          </a:p>
          <a:p>
            <a:pPr marL="742950" indent="-742950" fontAlgn="base">
              <a:buFont typeface="Wingdings" pitchFamily="2" charset="2"/>
              <a:buChar char="v"/>
            </a:pPr>
            <a:r>
              <a:rPr lang="en-US" sz="3600" dirty="0"/>
              <a:t>[If any answer is YES] Would it be ok with you if I discussed your answers with our social worker to provide you with additional information?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17107-F716-3642-8EDC-305214A21EE8}"/>
              </a:ext>
            </a:extLst>
          </p:cNvPr>
          <p:cNvSpPr txBox="1"/>
          <p:nvPr/>
        </p:nvSpPr>
        <p:spPr>
          <a:xfrm>
            <a:off x="29794873" y="18172650"/>
            <a:ext cx="11377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400"/>
              </a:spcBef>
            </a:pPr>
            <a:r>
              <a:rPr lang="en-US" sz="3400" dirty="0"/>
              <a:t>Figure 1. Resident survey results in response to: </a:t>
            </a:r>
            <a:r>
              <a:rPr lang="en-US" sz="3400" i="1" dirty="0"/>
              <a:t>How prepared do you feel to </a:t>
            </a:r>
            <a:r>
              <a:rPr lang="en-US" sz="3400" b="1" i="1" dirty="0"/>
              <a:t>screen</a:t>
            </a:r>
            <a:r>
              <a:rPr lang="en-US" sz="3400" i="1" dirty="0"/>
              <a:t> for SDOH in the inpatient setting? </a:t>
            </a:r>
            <a:r>
              <a:rPr lang="en-US" sz="3400" dirty="0"/>
              <a:t>Likert scale; (n=7)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011DE-3421-5349-B8E1-8BD0E5A66191}"/>
              </a:ext>
            </a:extLst>
          </p:cNvPr>
          <p:cNvSpPr txBox="1"/>
          <p:nvPr/>
        </p:nvSpPr>
        <p:spPr>
          <a:xfrm>
            <a:off x="29702462" y="24807764"/>
            <a:ext cx="120711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400"/>
              </a:spcBef>
            </a:pPr>
            <a:r>
              <a:rPr lang="en-US" sz="3400" dirty="0"/>
              <a:t>Figure 2. Resident survey results in response to: </a:t>
            </a:r>
            <a:r>
              <a:rPr lang="en-US" sz="3400" i="1" dirty="0"/>
              <a:t>How prepared to you feel to </a:t>
            </a:r>
            <a:r>
              <a:rPr lang="en-US" sz="3400" b="1" i="1" dirty="0"/>
              <a:t>intervene</a:t>
            </a:r>
            <a:r>
              <a:rPr lang="en-US" sz="3400" i="1" dirty="0"/>
              <a:t> for positive SDOH screens in the inpatient setting?</a:t>
            </a:r>
            <a:r>
              <a:rPr lang="en-US" sz="3400" dirty="0"/>
              <a:t> Likert scale; (n=7)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9013A-41D1-7E45-B227-85C16EAA48AA}"/>
              </a:ext>
            </a:extLst>
          </p:cNvPr>
          <p:cNvSpPr txBox="1"/>
          <p:nvPr/>
        </p:nvSpPr>
        <p:spPr>
          <a:xfrm>
            <a:off x="29702461" y="10293267"/>
            <a:ext cx="109559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/>
              <a:t>Table 1. Percentage of inpatient screens completed in a 3 month period based on monthly audits shows variability between units. (%=number of screens completed / total number of admitted patients)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5BC2D6-42A9-3E4A-A1CA-3BC91F5C8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37063" y="19830720"/>
            <a:ext cx="12736577" cy="50955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63F13C-5DDA-EA47-9628-B89533212177}"/>
              </a:ext>
            </a:extLst>
          </p:cNvPr>
          <p:cNvSpPr txBox="1"/>
          <p:nvPr/>
        </p:nvSpPr>
        <p:spPr>
          <a:xfrm>
            <a:off x="29046683" y="26551050"/>
            <a:ext cx="140702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Conclusions: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Screening for SDOH in the inpatient setting is feasible and sustainable but compliance varies by unit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Use of a standardized script and workflow improves resident physician preparedness in screening patients for additional support needs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Future efforts should focus on understanding reasons for screening non-compliance as well as increasing resident awareness of available social and community resources</a:t>
            </a:r>
          </a:p>
        </p:txBody>
      </p:sp>
      <p:pic>
        <p:nvPicPr>
          <p:cNvPr id="2" name="Poster recording">
            <a:hlinkClick r:id="" action="ppaction://media"/>
            <a:extLst>
              <a:ext uri="{FF2B5EF4-FFF2-40B4-BE49-F238E27FC236}">
                <a16:creationId xmlns:a16="http://schemas.microsoft.com/office/drawing/2014/main" id="{B5B77182-78E9-DE47-8B2F-BE25A6C5D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539200" y="1605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38"/>
    </mc:Choice>
    <mc:Fallback xmlns="">
      <p:transition spd="slow" advClick="0" advTm="2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735</Words>
  <Application>Microsoft Office PowerPoint</Application>
  <PresentationFormat>Custom</PresentationFormat>
  <Paragraphs>60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Simple Light</vt:lpstr>
      <vt:lpstr>SDOH Screening in a Pediatric Inpatient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SDOH Screening in an Pediatric Inpatient Setting</dc:title>
  <dc:creator>Clare Petrie</dc:creator>
  <cp:lastModifiedBy>Clare Petrie</cp:lastModifiedBy>
  <cp:revision>26</cp:revision>
  <dcterms:modified xsi:type="dcterms:W3CDTF">2021-02-17T17:16:19Z</dcterms:modified>
</cp:coreProperties>
</file>