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8086725" cy="14581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293888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587776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881664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175553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1469441" algn="l" defTabSz="587776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1763329" algn="l" defTabSz="587776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2057217" algn="l" defTabSz="587776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2351105" algn="l" defTabSz="587776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a Alzouhayli" initials="SA" lastIdx="1" clrIdx="0">
    <p:extLst>
      <p:ext uri="{19B8F6BF-5375-455C-9EA6-DF929625EA0E}">
        <p15:presenceInfo xmlns:p15="http://schemas.microsoft.com/office/powerpoint/2012/main" userId="S::fj2142@wayne.edu::1a60d7e5-8da0-4776-b9b2-d38edf2d5c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CDFE6"/>
    <a:srgbClr val="EBFFFF"/>
    <a:srgbClr val="CCFFFF"/>
    <a:srgbClr val="99FFCC"/>
    <a:srgbClr val="990033"/>
    <a:srgbClr val="DDF2FF"/>
    <a:srgbClr val="FFE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854"/>
    <p:restoredTop sz="94660"/>
  </p:normalViewPr>
  <p:slideViewPr>
    <p:cSldViewPr>
      <p:cViewPr varScale="1">
        <p:scale>
          <a:sx n="39" d="100"/>
          <a:sy n="39" d="100"/>
        </p:scale>
        <p:origin x="1368" y="224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03613" cy="730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579938" y="0"/>
            <a:ext cx="3505200" cy="730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3CC40-00DB-4846-8C89-0AC50C56325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2425" y="1822450"/>
            <a:ext cx="7381875" cy="492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8038" y="7016750"/>
            <a:ext cx="6470650" cy="574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50938"/>
            <a:ext cx="35036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79938" y="13850938"/>
            <a:ext cx="35052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739EE-99EB-7340-AFB5-98BF070A2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6817785"/>
            <a:ext cx="27979688" cy="4703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2435418"/>
            <a:ext cx="23043356" cy="5609167"/>
          </a:xfrm>
        </p:spPr>
        <p:txBody>
          <a:bodyPr/>
          <a:lstStyle>
            <a:lvl1pPr marL="0" indent="0" algn="ctr">
              <a:buNone/>
              <a:defRPr/>
            </a:lvl1pPr>
            <a:lvl2pPr marL="293888" indent="0" algn="ctr">
              <a:buNone/>
              <a:defRPr/>
            </a:lvl2pPr>
            <a:lvl3pPr marL="587776" indent="0" algn="ctr">
              <a:buNone/>
              <a:defRPr/>
            </a:lvl3pPr>
            <a:lvl4pPr marL="881664" indent="0" algn="ctr">
              <a:buNone/>
              <a:defRPr/>
            </a:lvl4pPr>
            <a:lvl5pPr marL="1175553" indent="0" algn="ctr">
              <a:buNone/>
              <a:defRPr/>
            </a:lvl5pPr>
            <a:lvl6pPr marL="1469441" indent="0" algn="ctr">
              <a:buNone/>
              <a:defRPr/>
            </a:lvl6pPr>
            <a:lvl7pPr marL="1763329" indent="0" algn="ctr">
              <a:buNone/>
              <a:defRPr/>
            </a:lvl7pPr>
            <a:lvl8pPr marL="2057217" indent="0" algn="ctr">
              <a:buNone/>
              <a:defRPr/>
            </a:lvl8pPr>
            <a:lvl9pPr marL="23511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097F-AC70-4B59-B1D2-27BF3AF50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B032-E708-43F5-8C4C-9D7CD38D6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7269" y="878418"/>
            <a:ext cx="7405688" cy="18726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635" y="878418"/>
            <a:ext cx="22106334" cy="18726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B186-5AC0-4E01-96BD-E38AD1542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9E21-F082-4122-892B-DA4666272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293"/>
            <a:ext cx="27980879" cy="4358217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692"/>
            <a:ext cx="27980879" cy="480060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3888" indent="0">
              <a:buNone/>
              <a:defRPr sz="1200"/>
            </a:lvl2pPr>
            <a:lvl3pPr marL="587776" indent="0">
              <a:buNone/>
              <a:defRPr sz="1000"/>
            </a:lvl3pPr>
            <a:lvl4pPr marL="881664" indent="0">
              <a:buNone/>
              <a:defRPr sz="900"/>
            </a:lvl4pPr>
            <a:lvl5pPr marL="1175553" indent="0">
              <a:buNone/>
              <a:defRPr sz="900"/>
            </a:lvl5pPr>
            <a:lvl6pPr marL="1469441" indent="0">
              <a:buNone/>
              <a:defRPr sz="900"/>
            </a:lvl6pPr>
            <a:lvl7pPr marL="1763329" indent="0">
              <a:buNone/>
              <a:defRPr sz="900"/>
            </a:lvl7pPr>
            <a:lvl8pPr marL="2057217" indent="0">
              <a:buNone/>
              <a:defRPr sz="900"/>
            </a:lvl8pPr>
            <a:lvl9pPr marL="23511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BB966-B9FA-4E5F-9684-B4624B553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636" y="5120218"/>
            <a:ext cx="14755415" cy="1448435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1" y="5120218"/>
            <a:ext cx="14756606" cy="1448435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68E09-FD4A-40AA-AC45-ECDFFC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4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5" y="878417"/>
            <a:ext cx="29627513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5" y="4912785"/>
            <a:ext cx="14544675" cy="204681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3888" indent="0">
              <a:buNone/>
              <a:defRPr sz="1300" b="1"/>
            </a:lvl2pPr>
            <a:lvl3pPr marL="587776" indent="0">
              <a:buNone/>
              <a:defRPr sz="1200" b="1"/>
            </a:lvl3pPr>
            <a:lvl4pPr marL="881664" indent="0">
              <a:buNone/>
              <a:defRPr sz="1000" b="1"/>
            </a:lvl4pPr>
            <a:lvl5pPr marL="1175553" indent="0">
              <a:buNone/>
              <a:defRPr sz="1000" b="1"/>
            </a:lvl5pPr>
            <a:lvl6pPr marL="1469441" indent="0">
              <a:buNone/>
              <a:defRPr sz="1000" b="1"/>
            </a:lvl6pPr>
            <a:lvl7pPr marL="1763329" indent="0">
              <a:buNone/>
              <a:defRPr sz="1000" b="1"/>
            </a:lvl7pPr>
            <a:lvl8pPr marL="2057217" indent="0">
              <a:buNone/>
              <a:defRPr sz="1000" b="1"/>
            </a:lvl8pPr>
            <a:lvl9pPr marL="2351105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5" y="6959600"/>
            <a:ext cx="14544675" cy="126439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9" y="4912785"/>
            <a:ext cx="14550628" cy="204681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3888" indent="0">
              <a:buNone/>
              <a:defRPr sz="1300" b="1"/>
            </a:lvl2pPr>
            <a:lvl3pPr marL="587776" indent="0">
              <a:buNone/>
              <a:defRPr sz="1200" b="1"/>
            </a:lvl3pPr>
            <a:lvl4pPr marL="881664" indent="0">
              <a:buNone/>
              <a:defRPr sz="1000" b="1"/>
            </a:lvl4pPr>
            <a:lvl5pPr marL="1175553" indent="0">
              <a:buNone/>
              <a:defRPr sz="1000" b="1"/>
            </a:lvl5pPr>
            <a:lvl6pPr marL="1469441" indent="0">
              <a:buNone/>
              <a:defRPr sz="1000" b="1"/>
            </a:lvl6pPr>
            <a:lvl7pPr marL="1763329" indent="0">
              <a:buNone/>
              <a:defRPr sz="1000" b="1"/>
            </a:lvl7pPr>
            <a:lvl8pPr marL="2057217" indent="0">
              <a:buNone/>
              <a:defRPr sz="1000" b="1"/>
            </a:lvl8pPr>
            <a:lvl9pPr marL="2351105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9" y="6959600"/>
            <a:ext cx="14550628" cy="126439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B74C-C36C-4749-8954-AB4971544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6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F5EF-36D5-4187-80DE-E95B86459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5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7EF5-8BB6-4992-B248-83167B71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5" y="874184"/>
            <a:ext cx="10829925" cy="37179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874184"/>
            <a:ext cx="18402300" cy="187293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5" y="4592109"/>
            <a:ext cx="10829925" cy="15011400"/>
          </a:xfrm>
        </p:spPr>
        <p:txBody>
          <a:bodyPr/>
          <a:lstStyle>
            <a:lvl1pPr marL="0" indent="0">
              <a:buNone/>
              <a:defRPr sz="900"/>
            </a:lvl1pPr>
            <a:lvl2pPr marL="293888" indent="0">
              <a:buNone/>
              <a:defRPr sz="800"/>
            </a:lvl2pPr>
            <a:lvl3pPr marL="587776" indent="0">
              <a:buNone/>
              <a:defRPr sz="600"/>
            </a:lvl3pPr>
            <a:lvl4pPr marL="881664" indent="0">
              <a:buNone/>
              <a:defRPr sz="600"/>
            </a:lvl4pPr>
            <a:lvl5pPr marL="1175553" indent="0">
              <a:buNone/>
              <a:defRPr sz="600"/>
            </a:lvl5pPr>
            <a:lvl6pPr marL="1469441" indent="0">
              <a:buNone/>
              <a:defRPr sz="600"/>
            </a:lvl6pPr>
            <a:lvl7pPr marL="1763329" indent="0">
              <a:buNone/>
              <a:defRPr sz="600"/>
            </a:lvl7pPr>
            <a:lvl8pPr marL="2057217" indent="0">
              <a:buNone/>
              <a:defRPr sz="600"/>
            </a:lvl8pPr>
            <a:lvl9pPr marL="235110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54596-259A-4F99-9971-F7F37683E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8" y="15361709"/>
            <a:ext cx="19751278" cy="181398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8" y="1961092"/>
            <a:ext cx="19751278" cy="13166725"/>
          </a:xfrm>
        </p:spPr>
        <p:txBody>
          <a:bodyPr/>
          <a:lstStyle>
            <a:lvl1pPr marL="0" indent="0">
              <a:buNone/>
              <a:defRPr sz="2100"/>
            </a:lvl1pPr>
            <a:lvl2pPr marL="293888" indent="0">
              <a:buNone/>
              <a:defRPr sz="1800"/>
            </a:lvl2pPr>
            <a:lvl3pPr marL="587776" indent="0">
              <a:buNone/>
              <a:defRPr sz="1500"/>
            </a:lvl3pPr>
            <a:lvl4pPr marL="881664" indent="0">
              <a:buNone/>
              <a:defRPr sz="1300"/>
            </a:lvl4pPr>
            <a:lvl5pPr marL="1175553" indent="0">
              <a:buNone/>
              <a:defRPr sz="1300"/>
            </a:lvl5pPr>
            <a:lvl6pPr marL="1469441" indent="0">
              <a:buNone/>
              <a:defRPr sz="1300"/>
            </a:lvl6pPr>
            <a:lvl7pPr marL="1763329" indent="0">
              <a:buNone/>
              <a:defRPr sz="1300"/>
            </a:lvl7pPr>
            <a:lvl8pPr marL="2057217" indent="0">
              <a:buNone/>
              <a:defRPr sz="1300"/>
            </a:lvl8pPr>
            <a:lvl9pPr marL="2351105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8" y="17175692"/>
            <a:ext cx="19751278" cy="2574925"/>
          </a:xfrm>
        </p:spPr>
        <p:txBody>
          <a:bodyPr/>
          <a:lstStyle>
            <a:lvl1pPr marL="0" indent="0">
              <a:buNone/>
              <a:defRPr sz="900"/>
            </a:lvl1pPr>
            <a:lvl2pPr marL="293888" indent="0">
              <a:buNone/>
              <a:defRPr sz="800"/>
            </a:lvl2pPr>
            <a:lvl3pPr marL="587776" indent="0">
              <a:buNone/>
              <a:defRPr sz="600"/>
            </a:lvl3pPr>
            <a:lvl4pPr marL="881664" indent="0">
              <a:buNone/>
              <a:defRPr sz="600"/>
            </a:lvl4pPr>
            <a:lvl5pPr marL="1175553" indent="0">
              <a:buNone/>
              <a:defRPr sz="600"/>
            </a:lvl5pPr>
            <a:lvl6pPr marL="1469441" indent="0">
              <a:buNone/>
              <a:defRPr sz="600"/>
            </a:lvl6pPr>
            <a:lvl7pPr marL="1763329" indent="0">
              <a:buNone/>
              <a:defRPr sz="600"/>
            </a:lvl7pPr>
            <a:lvl8pPr marL="2057217" indent="0">
              <a:buNone/>
              <a:defRPr sz="600"/>
            </a:lvl8pPr>
            <a:lvl9pPr marL="235110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9BA2-C4F0-44E7-8F14-EDAB0965C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635" y="878417"/>
            <a:ext cx="2962632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818" tIns="120909" rIns="241818" bIns="1209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635" y="5120218"/>
            <a:ext cx="29626322" cy="1448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818" tIns="120909" rIns="241818" bIns="1209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635" y="19985567"/>
            <a:ext cx="768072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818" tIns="120909" rIns="241818" bIns="120909" numCol="1" anchor="t" anchorCtr="0" compatLnSpc="1">
            <a:prstTxWarp prst="textNoShape">
              <a:avLst/>
            </a:prstTxWarp>
          </a:bodyPr>
          <a:lstStyle>
            <a:lvl1pPr defTabSz="2418455">
              <a:defRPr sz="37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835" y="19985567"/>
            <a:ext cx="1042392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818" tIns="120909" rIns="241818" bIns="120909" numCol="1" anchor="t" anchorCtr="0" compatLnSpc="1">
            <a:prstTxWarp prst="textNoShape">
              <a:avLst/>
            </a:prstTxWarp>
          </a:bodyPr>
          <a:lstStyle>
            <a:lvl1pPr algn="ctr" defTabSz="2418455">
              <a:defRPr sz="37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2235" y="19985567"/>
            <a:ext cx="768072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818" tIns="120909" rIns="241818" bIns="120909" numCol="1" anchor="t" anchorCtr="0" compatLnSpc="1">
            <a:prstTxWarp prst="textNoShape">
              <a:avLst/>
            </a:prstTxWarp>
          </a:bodyPr>
          <a:lstStyle>
            <a:lvl1pPr algn="r" defTabSz="2418455">
              <a:defRPr sz="3700" smtClean="0">
                <a:latin typeface="Arial" pitchFamily="34" charset="0"/>
              </a:defRPr>
            </a:lvl1pPr>
          </a:lstStyle>
          <a:p>
            <a:pPr>
              <a:defRPr/>
            </a:pPr>
            <a:fld id="{4C93A22B-C4D7-4FAD-B3F8-FF88D53B9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18455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418455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2pPr>
      <a:lvl3pPr algn="ctr" defTabSz="2418455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3pPr>
      <a:lvl4pPr algn="ctr" defTabSz="2418455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4pPr>
      <a:lvl5pPr algn="ctr" defTabSz="2418455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5pPr>
      <a:lvl6pPr marL="293888" algn="ctr" defTabSz="241845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6pPr>
      <a:lvl7pPr marL="587776" algn="ctr" defTabSz="241845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7pPr>
      <a:lvl8pPr marL="881664" algn="ctr" defTabSz="241845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8pPr>
      <a:lvl9pPr marL="1175553" algn="ctr" defTabSz="241845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itchFamily="34" charset="0"/>
        </a:defRPr>
      </a:lvl9pPr>
    </p:titleStyle>
    <p:bodyStyle>
      <a:lvl1pPr marL="908196" indent="-908196" algn="l" defTabSz="2418455" rtl="0" eaLnBrk="0" fontAlgn="base" hangingPunct="0">
        <a:spcBef>
          <a:spcPct val="20000"/>
        </a:spcBef>
        <a:spcAft>
          <a:spcPct val="0"/>
        </a:spcAft>
        <a:buChar char="•"/>
        <a:defRPr sz="8400">
          <a:solidFill>
            <a:schemeClr val="tx1"/>
          </a:solidFill>
          <a:latin typeface="+mn-lt"/>
          <a:ea typeface="+mn-ea"/>
          <a:cs typeface="+mn-cs"/>
        </a:defRPr>
      </a:lvl1pPr>
      <a:lvl2pPr marL="1964357" indent="-755129" algn="l" defTabSz="2418455" rtl="0" eaLnBrk="0" fontAlgn="base" hangingPunct="0">
        <a:spcBef>
          <a:spcPct val="20000"/>
        </a:spcBef>
        <a:spcAft>
          <a:spcPct val="0"/>
        </a:spcAft>
        <a:buChar char="–"/>
        <a:defRPr sz="7400">
          <a:solidFill>
            <a:schemeClr val="tx1"/>
          </a:solidFill>
          <a:latin typeface="+mn-lt"/>
        </a:defRPr>
      </a:lvl2pPr>
      <a:lvl3pPr marL="3022558" indent="-604103" algn="l" defTabSz="2418455" rtl="0" eaLnBrk="0" fontAlgn="base" hangingPunct="0">
        <a:spcBef>
          <a:spcPct val="20000"/>
        </a:spcBef>
        <a:spcAft>
          <a:spcPct val="0"/>
        </a:spcAft>
        <a:buChar char="•"/>
        <a:defRPr sz="6300">
          <a:solidFill>
            <a:schemeClr val="tx1"/>
          </a:solidFill>
          <a:latin typeface="+mn-lt"/>
        </a:defRPr>
      </a:lvl3pPr>
      <a:lvl4pPr marL="4231786" indent="-605124" algn="l" defTabSz="2418455" rtl="0" eaLnBrk="0" fontAlgn="base" hangingPunct="0">
        <a:spcBef>
          <a:spcPct val="20000"/>
        </a:spcBef>
        <a:spcAft>
          <a:spcPct val="0"/>
        </a:spcAft>
        <a:buChar char="–"/>
        <a:defRPr sz="5300">
          <a:solidFill>
            <a:schemeClr val="tx1"/>
          </a:solidFill>
          <a:latin typeface="+mn-lt"/>
        </a:defRPr>
      </a:lvl4pPr>
      <a:lvl5pPr marL="5441013" indent="-605124" algn="l" defTabSz="2418455" rtl="0" eaLnBrk="0" fontAlgn="base" hangingPunct="0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5pPr>
      <a:lvl6pPr marL="5734901" indent="-605124" algn="l" defTabSz="2418455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6pPr>
      <a:lvl7pPr marL="6028789" indent="-605124" algn="l" defTabSz="2418455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7pPr>
      <a:lvl8pPr marL="6322677" indent="-605124" algn="l" defTabSz="2418455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8pPr>
      <a:lvl9pPr marL="6616565" indent="-605124" algn="l" defTabSz="2418455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877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3888" algn="l" defTabSz="5877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7776" algn="l" defTabSz="5877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81664" algn="l" defTabSz="5877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75553" algn="l" defTabSz="5877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69441" algn="l" defTabSz="5877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3329" algn="l" defTabSz="5877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217" algn="l" defTabSz="5877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51105" algn="l" defTabSz="5877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https://www.dia.org/sites/default/files/tms-collections-objects/92.1-D1_o2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9"/>
          <p:cNvSpPr>
            <a:spLocks noChangeArrowheads="1"/>
          </p:cNvSpPr>
          <p:nvPr/>
        </p:nvSpPr>
        <p:spPr bwMode="auto">
          <a:xfrm>
            <a:off x="0" y="1"/>
            <a:ext cx="32918400" cy="2961217"/>
          </a:xfrm>
          <a:prstGeom prst="rect">
            <a:avLst/>
          </a:prstGeom>
          <a:solidFill>
            <a:srgbClr val="0F594E"/>
          </a:solidFill>
          <a:ln>
            <a:noFill/>
          </a:ln>
          <a:effectLst/>
        </p:spPr>
        <p:txBody>
          <a:bodyPr lIns="74243" tIns="37122" rIns="74243" bIns="37122" anchor="ctr"/>
          <a:lstStyle/>
          <a:p>
            <a:pPr algn="ctr" defTabSz="2418455"/>
            <a:r>
              <a:rPr lang="en-US" sz="4400" b="1" dirty="0">
                <a:solidFill>
                  <a:schemeClr val="bg1"/>
                </a:solidFill>
              </a:rPr>
              <a:t>Visual Thinking Strategies (VTS): A New Role for Art in Teaching Physicians About Implicit Bias</a:t>
            </a:r>
          </a:p>
          <a:p>
            <a:pPr algn="ctr" defTabSz="2418455"/>
            <a:r>
              <a:rPr lang="en-US" sz="3100" i="1" dirty="0">
                <a:solidFill>
                  <a:schemeClr val="bg1"/>
                </a:solidFill>
              </a:rPr>
              <a:t>Heba Osman DO, Suma </a:t>
            </a:r>
            <a:r>
              <a:rPr lang="en-US" sz="3100" i="1" dirty="0" err="1">
                <a:solidFill>
                  <a:schemeClr val="bg1"/>
                </a:solidFill>
              </a:rPr>
              <a:t>Alzouhayli</a:t>
            </a:r>
            <a:r>
              <a:rPr lang="en-US" sz="3100" i="1" dirty="0">
                <a:solidFill>
                  <a:schemeClr val="bg1"/>
                </a:solidFill>
              </a:rPr>
              <a:t> MS3, </a:t>
            </a:r>
            <a:r>
              <a:rPr lang="en-US" sz="3100" i="1" dirty="0" err="1">
                <a:solidFill>
                  <a:schemeClr val="bg1"/>
                </a:solidFill>
              </a:rPr>
              <a:t>Ijeoma</a:t>
            </a:r>
            <a:r>
              <a:rPr lang="en-US" sz="3100" i="1" dirty="0">
                <a:solidFill>
                  <a:schemeClr val="bg1"/>
                </a:solidFill>
              </a:rPr>
              <a:t> </a:t>
            </a:r>
            <a:r>
              <a:rPr lang="en-US" sz="3100" i="1" dirty="0" err="1">
                <a:solidFill>
                  <a:schemeClr val="bg1"/>
                </a:solidFill>
              </a:rPr>
              <a:t>Nnodim</a:t>
            </a:r>
            <a:r>
              <a:rPr lang="en-US" sz="3100" i="1" dirty="0">
                <a:solidFill>
                  <a:schemeClr val="bg1"/>
                </a:solidFill>
              </a:rPr>
              <a:t> </a:t>
            </a:r>
            <a:r>
              <a:rPr lang="en-US" sz="3100" i="1" dirty="0" err="1">
                <a:solidFill>
                  <a:schemeClr val="bg1"/>
                </a:solidFill>
              </a:rPr>
              <a:t>Opara</a:t>
            </a:r>
            <a:r>
              <a:rPr lang="en-US" sz="3100" i="1" dirty="0">
                <a:solidFill>
                  <a:schemeClr val="bg1"/>
                </a:solidFill>
              </a:rPr>
              <a:t> MD</a:t>
            </a:r>
            <a:endParaRPr lang="en-US" sz="3100" i="1" baseline="30000" dirty="0">
              <a:solidFill>
                <a:schemeClr val="bg1"/>
              </a:solidFill>
            </a:endParaRPr>
          </a:p>
          <a:p>
            <a:pPr algn="ctr" defTabSz="2418455"/>
            <a:r>
              <a:rPr lang="en-US" sz="3100" i="1" dirty="0">
                <a:solidFill>
                  <a:schemeClr val="bg1"/>
                </a:solidFill>
              </a:rPr>
              <a:t>Wayne State University School of Medicine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265510" y="3310467"/>
            <a:ext cx="9335690" cy="782109"/>
          </a:xfrm>
          <a:prstGeom prst="rect">
            <a:avLst/>
          </a:prstGeom>
          <a:solidFill>
            <a:srgbClr val="0F5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243" tIns="37122" rIns="74243" bIns="37122" anchor="ctr"/>
          <a:lstStyle/>
          <a:p>
            <a:pPr algn="ctr" defTabSz="2418455"/>
            <a:r>
              <a:rPr lang="en-US" sz="30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058" name="Text Box 32"/>
          <p:cNvSpPr txBox="1">
            <a:spLocks noChangeArrowheads="1"/>
          </p:cNvSpPr>
          <p:nvPr/>
        </p:nvSpPr>
        <p:spPr bwMode="auto">
          <a:xfrm>
            <a:off x="265510" y="4279147"/>
            <a:ext cx="9336024" cy="850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243" tIns="37122" rIns="74243" bIns="37122">
            <a:spAutoFit/>
          </a:bodyPr>
          <a:lstStyle>
            <a:lvl1pPr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Strong evidence highlights the link between implicit bias among healthcare providers and poor health outcomes in marginalized populations.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COVID-19 pandemic has further emphasized existing health inequities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Government officials have mandated implicit bias training for licensure of all healthcare professionals in the state of Michigan.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Virtual Thinking Strategies (VTS) offers an innovative teaching approach to implementing implicit bias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VTS uses art to help students improve observational, critical thinking, and communication skills.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 requires a trained facilitator to engage students with a work of art, encouraging thought and interpretation of what they perceive is happening.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Upon reflection and verbalization of one’s thoughts, students are able to learn and understand better.</a:t>
            </a:r>
          </a:p>
        </p:txBody>
      </p:sp>
      <p:sp>
        <p:nvSpPr>
          <p:cNvPr id="2065" name="Text Box 42"/>
          <p:cNvSpPr txBox="1">
            <a:spLocks noChangeArrowheads="1"/>
          </p:cNvSpPr>
          <p:nvPr/>
        </p:nvSpPr>
        <p:spPr bwMode="auto">
          <a:xfrm>
            <a:off x="23548390" y="10641884"/>
            <a:ext cx="9104500" cy="632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243" tIns="37122" rIns="74243" bIns="37122">
            <a:spAutoFit/>
          </a:bodyPr>
          <a:lstStyle>
            <a:lvl1pPr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WSUSOM/DMC Internal Medicine residency program will continue to implement VTS training 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We plan to implement more session throughout the year to encourage continued reflection and acknowledgement of implicit bias, as literature supports continuity for long-term retention and implementation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We plan to transition VTS training for medical students and other residency programs in our hospital, state, and hopefully throughout the nation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More consistent interactions with art and applications in a clinical context is needed in order to solidify these skills for clinical practice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9906000" y="3310128"/>
            <a:ext cx="13261390" cy="18667426"/>
          </a:xfrm>
          <a:prstGeom prst="rect">
            <a:avLst/>
          </a:prstGeom>
          <a:solidFill>
            <a:srgbClr val="E2C04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8778" tIns="29389" rIns="58778" bIns="29389" numCol="1" spcCol="0" rtlCol="0" anchor="t" anchorCtr="0" compatLnSpc="1">
            <a:prstTxWarp prst="textNoShape">
              <a:avLst/>
            </a:prstTxWarp>
          </a:bodyPr>
          <a:lstStyle/>
          <a:p>
            <a:pPr defTabSz="587776" eaLnBrk="0" hangingPunct="0"/>
            <a:endParaRPr lang="en-US" sz="1500" dirty="0">
              <a:latin typeface="Times" pitchFamily="-65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4186570" cy="2905479"/>
          </a:xfrm>
          <a:prstGeom prst="rect">
            <a:avLst/>
          </a:prstGeom>
        </p:spPr>
      </p:pic>
      <p:sp>
        <p:nvSpPr>
          <p:cNvPr id="28" name="Text Box 46">
            <a:extLst>
              <a:ext uri="{FF2B5EF4-FFF2-40B4-BE49-F238E27FC236}">
                <a16:creationId xmlns:a16="http://schemas.microsoft.com/office/drawing/2014/main" id="{6FB7992C-C49E-1C44-8774-D2D8530F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10" y="13792200"/>
            <a:ext cx="9336024" cy="804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243" tIns="37122" rIns="74243" bIns="37122">
            <a:spAutoFit/>
          </a:bodyPr>
          <a:lstStyle>
            <a:lvl1pPr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762375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We collaborated with the most visited museum in Michigan, the Detroit Institute of Arts (DIA)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The WSU/DMC Internal Medicine Residency program delivered a two-hour VTS workshop in the DIA with VTS-trained DIA facilitators, to elicit reflections on implicit bias.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Our VTS workshop entailed 3 components: 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/>
              <a:t>Open-ended questions </a:t>
            </a:r>
            <a:r>
              <a:rPr lang="en-US" sz="2800" dirty="0"/>
              <a:t>about a work of art designed to provoke participants to look closer, put observations into words, and provide visual evidence for what they were seeing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/>
              <a:t>Practice of learned skills </a:t>
            </a:r>
            <a:r>
              <a:rPr lang="en-US" sz="2800" dirty="0"/>
              <a:t>in front of visual art and receive feedback to strengthen their understanding of VTS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/>
              <a:t>Reflective group discussion </a:t>
            </a:r>
            <a:r>
              <a:rPr lang="en-US" sz="2800" dirty="0"/>
              <a:t>to help participants understand how VTS can be used in patient interactions and reduce implicit bias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9FC06085-C25D-E54E-AE70-3B01D682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5018" y="3310129"/>
            <a:ext cx="9228205" cy="728472"/>
          </a:xfrm>
          <a:prstGeom prst="rect">
            <a:avLst/>
          </a:prstGeom>
          <a:solidFill>
            <a:srgbClr val="0F5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243" tIns="37122" rIns="74243" bIns="37122" anchor="ctr"/>
          <a:lstStyle/>
          <a:p>
            <a:pPr algn="ctr" defTabSz="2418455"/>
            <a:r>
              <a:rPr lang="en-US" sz="30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41F3DA48-7F0C-8A42-9016-66B510410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10" y="12877800"/>
            <a:ext cx="9336024" cy="782109"/>
          </a:xfrm>
          <a:prstGeom prst="rect">
            <a:avLst/>
          </a:prstGeom>
          <a:solidFill>
            <a:srgbClr val="0F5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243" tIns="37122" rIns="74243" bIns="37122" anchor="ctr"/>
          <a:lstStyle/>
          <a:p>
            <a:pPr algn="ctr" defTabSz="2418455"/>
            <a:r>
              <a:rPr lang="en-US" sz="30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30334BDC-C28B-D945-A523-7820B1123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1856" y="9746367"/>
            <a:ext cx="9289188" cy="848862"/>
          </a:xfrm>
          <a:prstGeom prst="rect">
            <a:avLst/>
          </a:prstGeom>
          <a:solidFill>
            <a:srgbClr val="0F5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243" tIns="37122" rIns="74243" bIns="37122" anchor="ctr"/>
          <a:lstStyle/>
          <a:p>
            <a:pPr algn="ctr" defTabSz="2418455"/>
            <a:r>
              <a:rPr lang="en-US" sz="3000" b="1" dirty="0">
                <a:solidFill>
                  <a:schemeClr val="bg1"/>
                </a:solidFill>
              </a:rPr>
              <a:t>Future Directions</a:t>
            </a: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0BE29455-2F84-8F4A-A7CF-960DADB6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5019" y="17239972"/>
            <a:ext cx="9206433" cy="895628"/>
          </a:xfrm>
          <a:prstGeom prst="rect">
            <a:avLst/>
          </a:prstGeom>
          <a:solidFill>
            <a:srgbClr val="0F5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243" tIns="37122" rIns="74243" bIns="37122" anchor="ctr"/>
          <a:lstStyle/>
          <a:p>
            <a:pPr algn="ctr" defTabSz="2418455"/>
            <a:r>
              <a:rPr lang="en-US" sz="3000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BE045-C6B4-D549-9F8D-A5B95EBCE6BA}"/>
              </a:ext>
            </a:extLst>
          </p:cNvPr>
          <p:cNvSpPr txBox="1"/>
          <p:nvPr/>
        </p:nvSpPr>
        <p:spPr>
          <a:xfrm>
            <a:off x="23548390" y="4279147"/>
            <a:ext cx="912312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Implicit bias among physicians is a manifestation of institutionalized racism and has been associated with poor health outcomes in marginalized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Existing health disparities highlighted by the COVID-19 pandemic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VTS is an effective and a creative method of raising awareness of implicit biases among physician trainees and can be a valuable model for bias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imperative now more than ever that physicians undergo the appropriate training to become aware of these biases. </a:t>
            </a:r>
          </a:p>
          <a:p>
            <a:endParaRPr lang="en-US" dirty="0"/>
          </a:p>
        </p:txBody>
      </p:sp>
      <p:sp>
        <p:nvSpPr>
          <p:cNvPr id="2054" name="Rectangle 23"/>
          <p:cNvSpPr>
            <a:spLocks noChangeArrowheads="1"/>
          </p:cNvSpPr>
          <p:nvPr/>
        </p:nvSpPr>
        <p:spPr bwMode="auto">
          <a:xfrm>
            <a:off x="9982200" y="13467291"/>
            <a:ext cx="13106400" cy="782109"/>
          </a:xfrm>
          <a:prstGeom prst="rect">
            <a:avLst/>
          </a:prstGeom>
          <a:solidFill>
            <a:srgbClr val="0F5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243" tIns="37122" rIns="74243" bIns="37122" anchor="ctr"/>
          <a:lstStyle/>
          <a:p>
            <a:pPr algn="ctr" defTabSz="2418455"/>
            <a:r>
              <a:rPr lang="en-US" sz="30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7B637A-C93E-E64C-8194-BAA010FF2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Evangeline Discovering her Affianced in the Hospital | Detroit Institute of  Arts Museum">
            <a:extLst>
              <a:ext uri="{FF2B5EF4-FFF2-40B4-BE49-F238E27FC236}">
                <a16:creationId xmlns:a16="http://schemas.microsoft.com/office/drawing/2014/main" id="{6F8E7715-4B3E-F94D-8D0E-4B1FAD5C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691575"/>
            <a:ext cx="12496800" cy="846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A73A79-61CA-9F47-A1BA-9404ED58A4ED}"/>
              </a:ext>
            </a:extLst>
          </p:cNvPr>
          <p:cNvSpPr/>
          <p:nvPr/>
        </p:nvSpPr>
        <p:spPr>
          <a:xfrm>
            <a:off x="10515600" y="12208258"/>
            <a:ext cx="12230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1.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Image credits: Samuel Richards,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Evangeline Discovering Her Affianced in the Hospital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1889. Oil on canvas. Detroit Institute of Arts, Detroit, MI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EA91F-B960-9048-8B61-A294C25DD191}"/>
              </a:ext>
            </a:extLst>
          </p:cNvPr>
          <p:cNvSpPr txBox="1"/>
          <p:nvPr/>
        </p:nvSpPr>
        <p:spPr>
          <a:xfrm>
            <a:off x="9982200" y="14501872"/>
            <a:ext cx="130842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Quantitative analysis: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Mean number of observations between pre- and posttests had significantly increased after the workshop: n = 59 pre-test, n=28 post-test</a:t>
            </a:r>
            <a:r>
              <a:rPr lang="en-US" sz="3200" b="1" dirty="0"/>
              <a:t>: 3.86 vs. 5.29</a:t>
            </a:r>
            <a:r>
              <a:rPr lang="en-US" sz="3200" dirty="0"/>
              <a:t>, p = 0.0013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Qualitative analysis of image included revealed some of the following themes: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 of subjective terminology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Speculative thinking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 of visual analogies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50% of participants responded that VTS has a role in medical training</a:t>
            </a:r>
          </a:p>
          <a:p>
            <a:r>
              <a:rPr lang="en-US" sz="3200" dirty="0"/>
              <a:t>40% reported that the workshop will change the way they practice medicine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0D56B-A5AE-394C-9E4F-3425A508C206}"/>
              </a:ext>
            </a:extLst>
          </p:cNvPr>
          <p:cNvSpPr/>
          <p:nvPr/>
        </p:nvSpPr>
        <p:spPr>
          <a:xfrm>
            <a:off x="23497256" y="18288000"/>
            <a:ext cx="9134196" cy="360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Housen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A. C. (2002). Aesthetic thought, critical thinking and transfer.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Arts and Learning Journal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18(1), 99-131. Retrieved from http://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educacaoartistica.dge.mec.pt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/assets/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aesthetic_thought.pdf</a:t>
            </a:r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Reilly, J. M., Ring, J., &amp;amp; Duke, L. (2005). Visual Thinking Strategies: A New Role for Art in Medical Education.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Family Medicine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37(4), 250–252.</a:t>
            </a:r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National Center for Health Statistics (US). (2016).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Health, United States, 2015: With Special Feature on Racial and Ethnic Health Disparities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National Center for Health Statistics (US).</a:t>
            </a:r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Alliance for Health Reform (2004). Closing the gap: racial and ethnic disparities in healthcare.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Journal of the National Medical Association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96(4), 436–440.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BCC7846-1A87-6947-9865-A74687156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953200" y="20980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47"/>
    </mc:Choice>
    <mc:Fallback xmlns="">
      <p:transition spd="slow" advTm="217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14114</TotalTime>
  <Words>698</Words>
  <Application>Microsoft Office PowerPoint</Application>
  <PresentationFormat>Custom</PresentationFormat>
  <Paragraphs>51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</vt:lpstr>
      <vt:lpstr>Times New Roman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Clare Petrie</cp:lastModifiedBy>
  <cp:revision>73</cp:revision>
  <dcterms:created xsi:type="dcterms:W3CDTF">2004-07-27T21:05:42Z</dcterms:created>
  <dcterms:modified xsi:type="dcterms:W3CDTF">2021-02-15T14:18:19Z</dcterms:modified>
  <cp:category>templates for scientific poster</cp:category>
</cp:coreProperties>
</file>