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0"/>
  </p:notesMasterIdLst>
  <p:sldIdLst>
    <p:sldId id="259" r:id="rId2"/>
    <p:sldId id="260" r:id="rId3"/>
    <p:sldId id="261" r:id="rId4"/>
    <p:sldId id="295" r:id="rId5"/>
    <p:sldId id="262" r:id="rId6"/>
    <p:sldId id="299" r:id="rId7"/>
    <p:sldId id="300" r:id="rId8"/>
    <p:sldId id="301" r:id="rId9"/>
    <p:sldId id="290" r:id="rId10"/>
    <p:sldId id="304" r:id="rId11"/>
    <p:sldId id="305" r:id="rId12"/>
    <p:sldId id="307" r:id="rId13"/>
    <p:sldId id="288" r:id="rId14"/>
    <p:sldId id="289" r:id="rId15"/>
    <p:sldId id="293" r:id="rId16"/>
    <p:sldId id="294" r:id="rId17"/>
    <p:sldId id="264" r:id="rId18"/>
    <p:sldId id="2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3129" autoAdjust="0"/>
  </p:normalViewPr>
  <p:slideViewPr>
    <p:cSldViewPr snapToGrid="0">
      <p:cViewPr varScale="1">
        <p:scale>
          <a:sx n="61" d="100"/>
          <a:sy n="61" d="100"/>
        </p:scale>
        <p:origin x="10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Racism</a:t>
            </a:r>
            <a:r>
              <a:rPr lang="en-US" baseline="0"/>
              <a:t> Theme Day Evaulations</a:t>
            </a:r>
            <a:endParaRPr lang="en-U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bar"/>
        <c:grouping val="percentStacked"/>
        <c:varyColors val="0"/>
        <c:ser>
          <c:idx val="0"/>
          <c:order val="0"/>
          <c:tx>
            <c:strRef>
              <c:f>Sheet2!$B$1</c:f>
              <c:strCache>
                <c:ptCount val="1"/>
                <c:pt idx="0">
                  <c:v>Not at all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C0A-A843-8902-F4CFB20A96E6}"/>
                </c:ext>
              </c:extLst>
            </c:dLbl>
            <c:dLbl>
              <c:idx val="1"/>
              <c:delete val="1"/>
              <c:extLst>
                <c:ext xmlns:c15="http://schemas.microsoft.com/office/drawing/2012/chart" uri="{CE6537A1-D6FC-4f65-9D91-7224C49458BB}"/>
                <c:ext xmlns:c16="http://schemas.microsoft.com/office/drawing/2014/chart" uri="{C3380CC4-5D6E-409C-BE32-E72D297353CC}">
                  <c16:uniqueId val="{00000001-1C0A-A843-8902-F4CFB20A96E6}"/>
                </c:ext>
              </c:extLst>
            </c:dLbl>
            <c:dLbl>
              <c:idx val="2"/>
              <c:delete val="1"/>
              <c:extLst>
                <c:ext xmlns:c15="http://schemas.microsoft.com/office/drawing/2012/chart" uri="{CE6537A1-D6FC-4f65-9D91-7224C49458BB}"/>
                <c:ext xmlns:c16="http://schemas.microsoft.com/office/drawing/2014/chart" uri="{C3380CC4-5D6E-409C-BE32-E72D297353CC}">
                  <c16:uniqueId val="{00000002-1C0A-A843-8902-F4CFB20A96E6}"/>
                </c:ext>
              </c:extLst>
            </c:dLbl>
            <c:dLbl>
              <c:idx val="3"/>
              <c:delete val="1"/>
              <c:extLst>
                <c:ext xmlns:c15="http://schemas.microsoft.com/office/drawing/2012/chart" uri="{CE6537A1-D6FC-4f65-9D91-7224C49458BB}"/>
                <c:ext xmlns:c16="http://schemas.microsoft.com/office/drawing/2014/chart" uri="{C3380CC4-5D6E-409C-BE32-E72D297353CC}">
                  <c16:uniqueId val="{00000003-1C0A-A843-8902-F4CFB20A96E6}"/>
                </c:ext>
              </c:extLst>
            </c:dLbl>
            <c:dLbl>
              <c:idx val="4"/>
              <c:layout>
                <c:manualLayout>
                  <c:x val="3.404238649273318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0A-A843-8902-F4CFB20A96E6}"/>
                </c:ext>
              </c:extLst>
            </c:dLbl>
            <c:dLbl>
              <c:idx val="5"/>
              <c:delete val="1"/>
              <c:extLst>
                <c:ext xmlns:c15="http://schemas.microsoft.com/office/drawing/2012/chart" uri="{CE6537A1-D6FC-4f65-9D91-7224C49458BB}"/>
                <c:ext xmlns:c16="http://schemas.microsoft.com/office/drawing/2014/chart" uri="{C3380CC4-5D6E-409C-BE32-E72D297353CC}">
                  <c16:uniqueId val="{00000005-1C0A-A843-8902-F4CFB20A96E6}"/>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Sheet2!$A$2:$A$7</c:f>
              <c:strCache>
                <c:ptCount val="6"/>
                <c:pt idx="0">
                  <c:v>By particpating in the Racism Workshop, each resident will demonstrate an understanding of the concept of institutional racism through the history of ethnic diversity and segregation of Milwaukee</c:v>
                </c:pt>
                <c:pt idx="1">
                  <c:v>Each resident will understand the concept of implicit bias and be able to identify at least one specific example of how bias impacts clinical care.</c:v>
                </c:pt>
                <c:pt idx="2">
                  <c:v>Each resident will identify one strategy to address health disparities created by racism.</c:v>
                </c:pt>
                <c:pt idx="3">
                  <c:v>We know that health is impacted by many non-biologic factors (social determinants of health) and that addressing these factors is critical to improving the health of the patient. To what extent was this prinicple demonstrated by the session?</c:v>
                </c:pt>
                <c:pt idx="4">
                  <c:v>How well did the session improve your knowledge of racism in our community?</c:v>
                </c:pt>
                <c:pt idx="5">
                  <c:v>To what extent were the perspectives of the patients or community members included in the session?</c:v>
                </c:pt>
              </c:strCache>
            </c:strRef>
          </c:cat>
          <c:val>
            <c:numRef>
              <c:f>Sheet2!$B$2:$B$7</c:f>
              <c:numCache>
                <c:formatCode>0%</c:formatCode>
                <c:ptCount val="6"/>
                <c:pt idx="0">
                  <c:v>0</c:v>
                </c:pt>
                <c:pt idx="1">
                  <c:v>0</c:v>
                </c:pt>
                <c:pt idx="2">
                  <c:v>0</c:v>
                </c:pt>
                <c:pt idx="3">
                  <c:v>0</c:v>
                </c:pt>
                <c:pt idx="4">
                  <c:v>0.02</c:v>
                </c:pt>
                <c:pt idx="5">
                  <c:v>0</c:v>
                </c:pt>
              </c:numCache>
            </c:numRef>
          </c:val>
          <c:extLst>
            <c:ext xmlns:c16="http://schemas.microsoft.com/office/drawing/2014/chart" uri="{C3380CC4-5D6E-409C-BE32-E72D297353CC}">
              <c16:uniqueId val="{00000006-1C0A-A843-8902-F4CFB20A96E6}"/>
            </c:ext>
          </c:extLst>
        </c:ser>
        <c:ser>
          <c:idx val="1"/>
          <c:order val="1"/>
          <c:tx>
            <c:strRef>
              <c:f>Sheet2!$C$1</c:f>
              <c:strCache>
                <c:ptCount val="1"/>
                <c:pt idx="0">
                  <c:v>Neutral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Sheet2!$A$2:$A$7</c:f>
              <c:strCache>
                <c:ptCount val="6"/>
                <c:pt idx="0">
                  <c:v>By particpating in the Racism Workshop, each resident will demonstrate an understanding of the concept of institutional racism through the history of ethnic diversity and segregation of Milwaukee</c:v>
                </c:pt>
                <c:pt idx="1">
                  <c:v>Each resident will understand the concept of implicit bias and be able to identify at least one specific example of how bias impacts clinical care.</c:v>
                </c:pt>
                <c:pt idx="2">
                  <c:v>Each resident will identify one strategy to address health disparities created by racism.</c:v>
                </c:pt>
                <c:pt idx="3">
                  <c:v>We know that health is impacted by many non-biologic factors (social determinants of health) and that addressing these factors is critical to improving the health of the patient. To what extent was this prinicple demonstrated by the session?</c:v>
                </c:pt>
                <c:pt idx="4">
                  <c:v>How well did the session improve your knowledge of racism in our community?</c:v>
                </c:pt>
                <c:pt idx="5">
                  <c:v>To what extent were the perspectives of the patients or community members included in the session?</c:v>
                </c:pt>
              </c:strCache>
            </c:strRef>
          </c:cat>
          <c:val>
            <c:numRef>
              <c:f>Sheet2!$C$2:$C$7</c:f>
              <c:numCache>
                <c:formatCode>0.0%</c:formatCode>
                <c:ptCount val="6"/>
                <c:pt idx="0" formatCode="0%">
                  <c:v>0.06</c:v>
                </c:pt>
                <c:pt idx="1">
                  <c:v>5.5E-2</c:v>
                </c:pt>
                <c:pt idx="2" formatCode="0%">
                  <c:v>0.14000000000000001</c:v>
                </c:pt>
                <c:pt idx="3" formatCode="0%">
                  <c:v>0.03</c:v>
                </c:pt>
                <c:pt idx="4" formatCode="0%">
                  <c:v>0.12</c:v>
                </c:pt>
                <c:pt idx="5" formatCode="0%">
                  <c:v>0.06</c:v>
                </c:pt>
              </c:numCache>
            </c:numRef>
          </c:val>
          <c:extLst>
            <c:ext xmlns:c16="http://schemas.microsoft.com/office/drawing/2014/chart" uri="{C3380CC4-5D6E-409C-BE32-E72D297353CC}">
              <c16:uniqueId val="{00000007-1C0A-A843-8902-F4CFB20A96E6}"/>
            </c:ext>
          </c:extLst>
        </c:ser>
        <c:ser>
          <c:idx val="2"/>
          <c:order val="2"/>
          <c:tx>
            <c:strRef>
              <c:f>Sheet2!$D$1</c:f>
              <c:strCache>
                <c:ptCount val="1"/>
                <c:pt idx="0">
                  <c:v>Somewhat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Sheet2!$A$2:$A$7</c:f>
              <c:strCache>
                <c:ptCount val="6"/>
                <c:pt idx="0">
                  <c:v>By particpating in the Racism Workshop, each resident will demonstrate an understanding of the concept of institutional racism through the history of ethnic diversity and segregation of Milwaukee</c:v>
                </c:pt>
                <c:pt idx="1">
                  <c:v>Each resident will understand the concept of implicit bias and be able to identify at least one specific example of how bias impacts clinical care.</c:v>
                </c:pt>
                <c:pt idx="2">
                  <c:v>Each resident will identify one strategy to address health disparities created by racism.</c:v>
                </c:pt>
                <c:pt idx="3">
                  <c:v>We know that health is impacted by many non-biologic factors (social determinants of health) and that addressing these factors is critical to improving the health of the patient. To what extent was this prinicple demonstrated by the session?</c:v>
                </c:pt>
                <c:pt idx="4">
                  <c:v>How well did the session improve your knowledge of racism in our community?</c:v>
                </c:pt>
                <c:pt idx="5">
                  <c:v>To what extent were the perspectives of the patients or community members included in the session?</c:v>
                </c:pt>
              </c:strCache>
            </c:strRef>
          </c:cat>
          <c:val>
            <c:numRef>
              <c:f>Sheet2!$D$2:$D$7</c:f>
              <c:numCache>
                <c:formatCode>0.0%</c:formatCode>
                <c:ptCount val="6"/>
                <c:pt idx="0" formatCode="0%">
                  <c:v>0.06</c:v>
                </c:pt>
                <c:pt idx="1">
                  <c:v>5.5E-2</c:v>
                </c:pt>
                <c:pt idx="2" formatCode="0%">
                  <c:v>0.06</c:v>
                </c:pt>
                <c:pt idx="3" formatCode="0%">
                  <c:v>0.06</c:v>
                </c:pt>
                <c:pt idx="4" formatCode="0%">
                  <c:v>0.06</c:v>
                </c:pt>
                <c:pt idx="5" formatCode="0%">
                  <c:v>0.08</c:v>
                </c:pt>
              </c:numCache>
            </c:numRef>
          </c:val>
          <c:extLst>
            <c:ext xmlns:c16="http://schemas.microsoft.com/office/drawing/2014/chart" uri="{C3380CC4-5D6E-409C-BE32-E72D297353CC}">
              <c16:uniqueId val="{00000008-1C0A-A843-8902-F4CFB20A96E6}"/>
            </c:ext>
          </c:extLst>
        </c:ser>
        <c:ser>
          <c:idx val="3"/>
          <c:order val="3"/>
          <c:tx>
            <c:strRef>
              <c:f>Sheet2!$E$1</c:f>
              <c:strCache>
                <c:ptCount val="1"/>
                <c:pt idx="0">
                  <c:v>Well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Sheet2!$A$2:$A$7</c:f>
              <c:strCache>
                <c:ptCount val="6"/>
                <c:pt idx="0">
                  <c:v>By particpating in the Racism Workshop, each resident will demonstrate an understanding of the concept of institutional racism through the history of ethnic diversity and segregation of Milwaukee</c:v>
                </c:pt>
                <c:pt idx="1">
                  <c:v>Each resident will understand the concept of implicit bias and be able to identify at least one specific example of how bias impacts clinical care.</c:v>
                </c:pt>
                <c:pt idx="2">
                  <c:v>Each resident will identify one strategy to address health disparities created by racism.</c:v>
                </c:pt>
                <c:pt idx="3">
                  <c:v>We know that health is impacted by many non-biologic factors (social determinants of health) and that addressing these factors is critical to improving the health of the patient. To what extent was this prinicple demonstrated by the session?</c:v>
                </c:pt>
                <c:pt idx="4">
                  <c:v>How well did the session improve your knowledge of racism in our community?</c:v>
                </c:pt>
                <c:pt idx="5">
                  <c:v>To what extent were the perspectives of the patients or community members included in the session?</c:v>
                </c:pt>
              </c:strCache>
            </c:strRef>
          </c:cat>
          <c:val>
            <c:numRef>
              <c:f>Sheet2!$E$2:$E$7</c:f>
              <c:numCache>
                <c:formatCode>0%</c:formatCode>
                <c:ptCount val="6"/>
                <c:pt idx="0">
                  <c:v>0.2</c:v>
                </c:pt>
                <c:pt idx="1">
                  <c:v>0.23</c:v>
                </c:pt>
                <c:pt idx="2">
                  <c:v>0.23</c:v>
                </c:pt>
                <c:pt idx="3">
                  <c:v>0.2</c:v>
                </c:pt>
                <c:pt idx="4">
                  <c:v>0.2</c:v>
                </c:pt>
                <c:pt idx="5">
                  <c:v>0.17</c:v>
                </c:pt>
              </c:numCache>
            </c:numRef>
          </c:val>
          <c:extLst>
            <c:ext xmlns:c16="http://schemas.microsoft.com/office/drawing/2014/chart" uri="{C3380CC4-5D6E-409C-BE32-E72D297353CC}">
              <c16:uniqueId val="{00000009-1C0A-A843-8902-F4CFB20A96E6}"/>
            </c:ext>
          </c:extLst>
        </c:ser>
        <c:ser>
          <c:idx val="4"/>
          <c:order val="4"/>
          <c:tx>
            <c:strRef>
              <c:f>Sheet2!$F$1</c:f>
              <c:strCache>
                <c:ptCount val="1"/>
                <c:pt idx="0">
                  <c:v>Very well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Sheet2!$A$2:$A$7</c:f>
              <c:strCache>
                <c:ptCount val="6"/>
                <c:pt idx="0">
                  <c:v>By particpating in the Racism Workshop, each resident will demonstrate an understanding of the concept of institutional racism through the history of ethnic diversity and segregation of Milwaukee</c:v>
                </c:pt>
                <c:pt idx="1">
                  <c:v>Each resident will understand the concept of implicit bias and be able to identify at least one specific example of how bias impacts clinical care.</c:v>
                </c:pt>
                <c:pt idx="2">
                  <c:v>Each resident will identify one strategy to address health disparities created by racism.</c:v>
                </c:pt>
                <c:pt idx="3">
                  <c:v>We know that health is impacted by many non-biologic factors (social determinants of health) and that addressing these factors is critical to improving the health of the patient. To what extent was this prinicple demonstrated by the session?</c:v>
                </c:pt>
                <c:pt idx="4">
                  <c:v>How well did the session improve your knowledge of racism in our community?</c:v>
                </c:pt>
                <c:pt idx="5">
                  <c:v>To what extent were the perspectives of the patients or community members included in the session?</c:v>
                </c:pt>
              </c:strCache>
            </c:strRef>
          </c:cat>
          <c:val>
            <c:numRef>
              <c:f>Sheet2!$F$2:$F$7</c:f>
              <c:numCache>
                <c:formatCode>0%</c:formatCode>
                <c:ptCount val="6"/>
                <c:pt idx="0">
                  <c:v>0.68</c:v>
                </c:pt>
                <c:pt idx="1">
                  <c:v>0.66</c:v>
                </c:pt>
                <c:pt idx="2">
                  <c:v>0.56999999999999995</c:v>
                </c:pt>
                <c:pt idx="3">
                  <c:v>0.71</c:v>
                </c:pt>
                <c:pt idx="4">
                  <c:v>0.6</c:v>
                </c:pt>
                <c:pt idx="5">
                  <c:v>0.69</c:v>
                </c:pt>
              </c:numCache>
            </c:numRef>
          </c:val>
          <c:extLst>
            <c:ext xmlns:c16="http://schemas.microsoft.com/office/drawing/2014/chart" uri="{C3380CC4-5D6E-409C-BE32-E72D297353CC}">
              <c16:uniqueId val="{0000000A-1C0A-A843-8902-F4CFB20A96E6}"/>
            </c:ext>
          </c:extLst>
        </c:ser>
        <c:dLbls>
          <c:dLblPos val="ctr"/>
          <c:showLegendKey val="0"/>
          <c:showVal val="1"/>
          <c:showCatName val="0"/>
          <c:showSerName val="0"/>
          <c:showPercent val="0"/>
          <c:showBubbleSize val="0"/>
        </c:dLbls>
        <c:gapWidth val="150"/>
        <c:overlap val="100"/>
        <c:axId val="688265920"/>
        <c:axId val="688257064"/>
      </c:barChart>
      <c:catAx>
        <c:axId val="68826592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88257064"/>
        <c:crosses val="autoZero"/>
        <c:auto val="1"/>
        <c:lblAlgn val="ctr"/>
        <c:lblOffset val="100"/>
        <c:noMultiLvlLbl val="0"/>
      </c:catAx>
      <c:valAx>
        <c:axId val="688257064"/>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8826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8AC4F-28D6-4D6B-889C-77ECD9580BE2}"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A4D1E8BF-60B6-44B0-B10C-FEEC25825FA4}">
      <dgm:prSet/>
      <dgm:spPr/>
      <dgm:t>
        <a:bodyPr/>
        <a:lstStyle/>
        <a:p>
          <a:r>
            <a:rPr lang="en-US" dirty="0"/>
            <a:t>1</a:t>
          </a:r>
        </a:p>
      </dgm:t>
    </dgm:pt>
    <dgm:pt modelId="{88A3DD78-67C9-48AA-80FC-BBBC7FB0CD88}" type="parTrans" cxnId="{87AB6A77-C716-4765-93E4-3DA1FD66A42B}">
      <dgm:prSet/>
      <dgm:spPr/>
      <dgm:t>
        <a:bodyPr/>
        <a:lstStyle/>
        <a:p>
          <a:endParaRPr lang="en-US"/>
        </a:p>
      </dgm:t>
    </dgm:pt>
    <dgm:pt modelId="{7F98E4E4-7D5E-4194-8FE3-CD8D1E795A46}" type="sibTrans" cxnId="{87AB6A77-C716-4765-93E4-3DA1FD66A42B}">
      <dgm:prSet/>
      <dgm:spPr/>
      <dgm:t>
        <a:bodyPr/>
        <a:lstStyle/>
        <a:p>
          <a:endParaRPr lang="en-US"/>
        </a:p>
      </dgm:t>
    </dgm:pt>
    <dgm:pt modelId="{1B7D979B-61A5-4378-81B3-CDFEAB5D2C60}">
      <dgm:prSet/>
      <dgm:spPr/>
      <dgm:t>
        <a:bodyPr/>
        <a:lstStyle/>
        <a:p>
          <a:r>
            <a:rPr lang="en-US"/>
            <a:t>List several ways in which racism influences health</a:t>
          </a:r>
        </a:p>
      </dgm:t>
    </dgm:pt>
    <dgm:pt modelId="{CBA4B75B-FC99-410F-8C43-58945FB91AAB}" type="parTrans" cxnId="{F209A6EC-E431-4449-B62C-EFF2A28F6B79}">
      <dgm:prSet/>
      <dgm:spPr/>
      <dgm:t>
        <a:bodyPr/>
        <a:lstStyle/>
        <a:p>
          <a:endParaRPr lang="en-US"/>
        </a:p>
      </dgm:t>
    </dgm:pt>
    <dgm:pt modelId="{1EB4A512-5043-44DD-BD9A-97742028385B}" type="sibTrans" cxnId="{F209A6EC-E431-4449-B62C-EFF2A28F6B79}">
      <dgm:prSet/>
      <dgm:spPr/>
      <dgm:t>
        <a:bodyPr/>
        <a:lstStyle/>
        <a:p>
          <a:endParaRPr lang="en-US"/>
        </a:p>
      </dgm:t>
    </dgm:pt>
    <dgm:pt modelId="{01625551-3514-4CBF-A8C3-6C78324B92E4}">
      <dgm:prSet/>
      <dgm:spPr/>
      <dgm:t>
        <a:bodyPr/>
        <a:lstStyle/>
        <a:p>
          <a:r>
            <a:rPr lang="en-US" dirty="0"/>
            <a:t>2</a:t>
          </a:r>
        </a:p>
      </dgm:t>
    </dgm:pt>
    <dgm:pt modelId="{A2BAD1BB-6660-471B-B392-E126EBC7A05E}" type="parTrans" cxnId="{AD05B3EE-0749-46EB-9F6B-A5EAF64850D8}">
      <dgm:prSet/>
      <dgm:spPr/>
      <dgm:t>
        <a:bodyPr/>
        <a:lstStyle/>
        <a:p>
          <a:endParaRPr lang="en-US"/>
        </a:p>
      </dgm:t>
    </dgm:pt>
    <dgm:pt modelId="{6275C021-DE20-427B-83DC-67D707E9AA25}" type="sibTrans" cxnId="{AD05B3EE-0749-46EB-9F6B-A5EAF64850D8}">
      <dgm:prSet/>
      <dgm:spPr/>
      <dgm:t>
        <a:bodyPr/>
        <a:lstStyle/>
        <a:p>
          <a:endParaRPr lang="en-US"/>
        </a:p>
      </dgm:t>
    </dgm:pt>
    <dgm:pt modelId="{A769B86D-4098-46C5-BA7D-FC641D3D49F1}">
      <dgm:prSet/>
      <dgm:spPr/>
      <dgm:t>
        <a:bodyPr/>
        <a:lstStyle/>
        <a:p>
          <a:r>
            <a:rPr lang="en-US" dirty="0"/>
            <a:t>Demonstrate knowledge of inherent biases and how they affect the way we interact with patients and advocate for them</a:t>
          </a:r>
        </a:p>
      </dgm:t>
    </dgm:pt>
    <dgm:pt modelId="{7A17EADC-9844-41A6-A6F7-814029A9A6A2}" type="parTrans" cxnId="{924F41F5-DCE9-4338-85D9-0B379E2FD2B0}">
      <dgm:prSet/>
      <dgm:spPr/>
      <dgm:t>
        <a:bodyPr/>
        <a:lstStyle/>
        <a:p>
          <a:endParaRPr lang="en-US"/>
        </a:p>
      </dgm:t>
    </dgm:pt>
    <dgm:pt modelId="{1341937B-6ADC-4BD4-A1D2-70E874C8353F}" type="sibTrans" cxnId="{924F41F5-DCE9-4338-85D9-0B379E2FD2B0}">
      <dgm:prSet/>
      <dgm:spPr/>
      <dgm:t>
        <a:bodyPr/>
        <a:lstStyle/>
        <a:p>
          <a:endParaRPr lang="en-US"/>
        </a:p>
      </dgm:t>
    </dgm:pt>
    <dgm:pt modelId="{9DBF62ED-6BEA-4152-A2B2-FBA02FBDAB53}">
      <dgm:prSet/>
      <dgm:spPr/>
      <dgm:t>
        <a:bodyPr/>
        <a:lstStyle/>
        <a:p>
          <a:r>
            <a:rPr lang="en-US" dirty="0"/>
            <a:t>3</a:t>
          </a:r>
        </a:p>
      </dgm:t>
    </dgm:pt>
    <dgm:pt modelId="{BE4992D7-4105-4A0C-911A-CE540A14CEE8}" type="parTrans" cxnId="{45AA80FC-1EA6-45A2-AC87-128E6F81D162}">
      <dgm:prSet/>
      <dgm:spPr/>
      <dgm:t>
        <a:bodyPr/>
        <a:lstStyle/>
        <a:p>
          <a:endParaRPr lang="en-US"/>
        </a:p>
      </dgm:t>
    </dgm:pt>
    <dgm:pt modelId="{6D719622-8422-487A-9E37-5C886256BD83}" type="sibTrans" cxnId="{45AA80FC-1EA6-45A2-AC87-128E6F81D162}">
      <dgm:prSet/>
      <dgm:spPr/>
      <dgm:t>
        <a:bodyPr/>
        <a:lstStyle/>
        <a:p>
          <a:endParaRPr lang="en-US"/>
        </a:p>
      </dgm:t>
    </dgm:pt>
    <dgm:pt modelId="{3DA5E3C2-FE44-4AE1-8679-84FFF14FEB33}">
      <dgm:prSet/>
      <dgm:spPr/>
      <dgm:t>
        <a:bodyPr/>
        <a:lstStyle/>
        <a:p>
          <a:r>
            <a:rPr lang="en-US"/>
            <a:t>Describe the role that providers have in addressing racism as a health issue in residency and clinic settings and discuss some of the challenges and barriers faced when doing so.</a:t>
          </a:r>
        </a:p>
      </dgm:t>
    </dgm:pt>
    <dgm:pt modelId="{4DAB9256-7BF9-4869-A7A9-D170C989C57A}" type="parTrans" cxnId="{37CFA9C2-AF28-4AEE-8C72-BF9F349BBA4A}">
      <dgm:prSet/>
      <dgm:spPr/>
      <dgm:t>
        <a:bodyPr/>
        <a:lstStyle/>
        <a:p>
          <a:endParaRPr lang="en-US"/>
        </a:p>
      </dgm:t>
    </dgm:pt>
    <dgm:pt modelId="{1F1818B1-489F-40D8-B443-FA93E2FD33E1}" type="sibTrans" cxnId="{37CFA9C2-AF28-4AEE-8C72-BF9F349BBA4A}">
      <dgm:prSet/>
      <dgm:spPr/>
      <dgm:t>
        <a:bodyPr/>
        <a:lstStyle/>
        <a:p>
          <a:endParaRPr lang="en-US"/>
        </a:p>
      </dgm:t>
    </dgm:pt>
    <dgm:pt modelId="{B6658C9F-12A8-414B-A64D-66862ED60B6C}" type="pres">
      <dgm:prSet presAssocID="{EED8AC4F-28D6-4D6B-889C-77ECD9580BE2}" presName="Name0" presStyleCnt="0">
        <dgm:presLayoutVars>
          <dgm:dir/>
          <dgm:animLvl val="lvl"/>
          <dgm:resizeHandles val="exact"/>
        </dgm:presLayoutVars>
      </dgm:prSet>
      <dgm:spPr/>
      <dgm:t>
        <a:bodyPr/>
        <a:lstStyle/>
        <a:p>
          <a:endParaRPr lang="en-US"/>
        </a:p>
      </dgm:t>
    </dgm:pt>
    <dgm:pt modelId="{D653D3FC-5E27-6241-BC09-FF4C26685C1B}" type="pres">
      <dgm:prSet presAssocID="{A4D1E8BF-60B6-44B0-B10C-FEEC25825FA4}" presName="linNode" presStyleCnt="0"/>
      <dgm:spPr/>
    </dgm:pt>
    <dgm:pt modelId="{BF8DBD85-0CBD-0843-8A95-7771106C33BE}" type="pres">
      <dgm:prSet presAssocID="{A4D1E8BF-60B6-44B0-B10C-FEEC25825FA4}" presName="parentText" presStyleLbl="alignNode1" presStyleIdx="0" presStyleCnt="3">
        <dgm:presLayoutVars>
          <dgm:chMax val="1"/>
          <dgm:bulletEnabled/>
        </dgm:presLayoutVars>
      </dgm:prSet>
      <dgm:spPr/>
      <dgm:t>
        <a:bodyPr/>
        <a:lstStyle/>
        <a:p>
          <a:endParaRPr lang="en-US"/>
        </a:p>
      </dgm:t>
    </dgm:pt>
    <dgm:pt modelId="{9088FD3C-2B06-5344-B4AD-87A62E4AAFBC}" type="pres">
      <dgm:prSet presAssocID="{A4D1E8BF-60B6-44B0-B10C-FEEC25825FA4}" presName="descendantText" presStyleLbl="alignAccFollowNode1" presStyleIdx="0" presStyleCnt="3">
        <dgm:presLayoutVars>
          <dgm:bulletEnabled/>
        </dgm:presLayoutVars>
      </dgm:prSet>
      <dgm:spPr/>
      <dgm:t>
        <a:bodyPr/>
        <a:lstStyle/>
        <a:p>
          <a:endParaRPr lang="en-US"/>
        </a:p>
      </dgm:t>
    </dgm:pt>
    <dgm:pt modelId="{CBA67ABA-E5E4-DC41-9E95-11357D598BC7}" type="pres">
      <dgm:prSet presAssocID="{7F98E4E4-7D5E-4194-8FE3-CD8D1E795A46}" presName="sp" presStyleCnt="0"/>
      <dgm:spPr/>
    </dgm:pt>
    <dgm:pt modelId="{F951A009-2729-9C4F-A4B0-C2C7024B510D}" type="pres">
      <dgm:prSet presAssocID="{01625551-3514-4CBF-A8C3-6C78324B92E4}" presName="linNode" presStyleCnt="0"/>
      <dgm:spPr/>
    </dgm:pt>
    <dgm:pt modelId="{F39ADB16-E38F-B54D-896D-A726AD63D0DC}" type="pres">
      <dgm:prSet presAssocID="{01625551-3514-4CBF-A8C3-6C78324B92E4}" presName="parentText" presStyleLbl="alignNode1" presStyleIdx="1" presStyleCnt="3">
        <dgm:presLayoutVars>
          <dgm:chMax val="1"/>
          <dgm:bulletEnabled/>
        </dgm:presLayoutVars>
      </dgm:prSet>
      <dgm:spPr/>
      <dgm:t>
        <a:bodyPr/>
        <a:lstStyle/>
        <a:p>
          <a:endParaRPr lang="en-US"/>
        </a:p>
      </dgm:t>
    </dgm:pt>
    <dgm:pt modelId="{22ACBCF6-9AC5-A640-8E43-8E5CBC0E013C}" type="pres">
      <dgm:prSet presAssocID="{01625551-3514-4CBF-A8C3-6C78324B92E4}" presName="descendantText" presStyleLbl="alignAccFollowNode1" presStyleIdx="1" presStyleCnt="3">
        <dgm:presLayoutVars>
          <dgm:bulletEnabled/>
        </dgm:presLayoutVars>
      </dgm:prSet>
      <dgm:spPr/>
      <dgm:t>
        <a:bodyPr/>
        <a:lstStyle/>
        <a:p>
          <a:endParaRPr lang="en-US"/>
        </a:p>
      </dgm:t>
    </dgm:pt>
    <dgm:pt modelId="{8BC1DB02-D9D9-6F46-9359-08F8902E13E5}" type="pres">
      <dgm:prSet presAssocID="{6275C021-DE20-427B-83DC-67D707E9AA25}" presName="sp" presStyleCnt="0"/>
      <dgm:spPr/>
    </dgm:pt>
    <dgm:pt modelId="{E421B1C2-FA34-5E4E-B82F-FFFDC094BA5A}" type="pres">
      <dgm:prSet presAssocID="{9DBF62ED-6BEA-4152-A2B2-FBA02FBDAB53}" presName="linNode" presStyleCnt="0"/>
      <dgm:spPr/>
    </dgm:pt>
    <dgm:pt modelId="{82097081-2DF5-554E-9101-33991C215833}" type="pres">
      <dgm:prSet presAssocID="{9DBF62ED-6BEA-4152-A2B2-FBA02FBDAB53}" presName="parentText" presStyleLbl="alignNode1" presStyleIdx="2" presStyleCnt="3">
        <dgm:presLayoutVars>
          <dgm:chMax val="1"/>
          <dgm:bulletEnabled/>
        </dgm:presLayoutVars>
      </dgm:prSet>
      <dgm:spPr/>
      <dgm:t>
        <a:bodyPr/>
        <a:lstStyle/>
        <a:p>
          <a:endParaRPr lang="en-US"/>
        </a:p>
      </dgm:t>
    </dgm:pt>
    <dgm:pt modelId="{E3D9C502-001E-CD4E-AA95-90E6F733F8DA}" type="pres">
      <dgm:prSet presAssocID="{9DBF62ED-6BEA-4152-A2B2-FBA02FBDAB53}" presName="descendantText" presStyleLbl="alignAccFollowNode1" presStyleIdx="2" presStyleCnt="3">
        <dgm:presLayoutVars>
          <dgm:bulletEnabled/>
        </dgm:presLayoutVars>
      </dgm:prSet>
      <dgm:spPr/>
      <dgm:t>
        <a:bodyPr/>
        <a:lstStyle/>
        <a:p>
          <a:endParaRPr lang="en-US"/>
        </a:p>
      </dgm:t>
    </dgm:pt>
  </dgm:ptLst>
  <dgm:cxnLst>
    <dgm:cxn modelId="{09AF37F8-7D9D-C042-AE5A-1DC09AD1B297}" type="presOf" srcId="{A769B86D-4098-46C5-BA7D-FC641D3D49F1}" destId="{22ACBCF6-9AC5-A640-8E43-8E5CBC0E013C}" srcOrd="0" destOrd="0" presId="urn:microsoft.com/office/officeart/2016/7/layout/VerticalSolidActionList"/>
    <dgm:cxn modelId="{FFECCFD7-0B4A-D34E-8B56-EC96847EA207}" type="presOf" srcId="{3DA5E3C2-FE44-4AE1-8679-84FFF14FEB33}" destId="{E3D9C502-001E-CD4E-AA95-90E6F733F8DA}" srcOrd="0" destOrd="0" presId="urn:microsoft.com/office/officeart/2016/7/layout/VerticalSolidActionList"/>
    <dgm:cxn modelId="{924F41F5-DCE9-4338-85D9-0B379E2FD2B0}" srcId="{01625551-3514-4CBF-A8C3-6C78324B92E4}" destId="{A769B86D-4098-46C5-BA7D-FC641D3D49F1}" srcOrd="0" destOrd="0" parTransId="{7A17EADC-9844-41A6-A6F7-814029A9A6A2}" sibTransId="{1341937B-6ADC-4BD4-A1D2-70E874C8353F}"/>
    <dgm:cxn modelId="{E94D3C1B-C206-4F44-9480-B026644683A9}" type="presOf" srcId="{01625551-3514-4CBF-A8C3-6C78324B92E4}" destId="{F39ADB16-E38F-B54D-896D-A726AD63D0DC}" srcOrd="0" destOrd="0" presId="urn:microsoft.com/office/officeart/2016/7/layout/VerticalSolidActionList"/>
    <dgm:cxn modelId="{AD05B3EE-0749-46EB-9F6B-A5EAF64850D8}" srcId="{EED8AC4F-28D6-4D6B-889C-77ECD9580BE2}" destId="{01625551-3514-4CBF-A8C3-6C78324B92E4}" srcOrd="1" destOrd="0" parTransId="{A2BAD1BB-6660-471B-B392-E126EBC7A05E}" sibTransId="{6275C021-DE20-427B-83DC-67D707E9AA25}"/>
    <dgm:cxn modelId="{AC88BE1F-B120-F142-A84D-714D291EEC9A}" type="presOf" srcId="{1B7D979B-61A5-4378-81B3-CDFEAB5D2C60}" destId="{9088FD3C-2B06-5344-B4AD-87A62E4AAFBC}" srcOrd="0" destOrd="0" presId="urn:microsoft.com/office/officeart/2016/7/layout/VerticalSolidActionList"/>
    <dgm:cxn modelId="{F209A6EC-E431-4449-B62C-EFF2A28F6B79}" srcId="{A4D1E8BF-60B6-44B0-B10C-FEEC25825FA4}" destId="{1B7D979B-61A5-4378-81B3-CDFEAB5D2C60}" srcOrd="0" destOrd="0" parTransId="{CBA4B75B-FC99-410F-8C43-58945FB91AAB}" sibTransId="{1EB4A512-5043-44DD-BD9A-97742028385B}"/>
    <dgm:cxn modelId="{9F684334-A4FF-2642-8CC4-6E584986E06E}" type="presOf" srcId="{9DBF62ED-6BEA-4152-A2B2-FBA02FBDAB53}" destId="{82097081-2DF5-554E-9101-33991C215833}" srcOrd="0" destOrd="0" presId="urn:microsoft.com/office/officeart/2016/7/layout/VerticalSolidActionList"/>
    <dgm:cxn modelId="{87AB6A77-C716-4765-93E4-3DA1FD66A42B}" srcId="{EED8AC4F-28D6-4D6B-889C-77ECD9580BE2}" destId="{A4D1E8BF-60B6-44B0-B10C-FEEC25825FA4}" srcOrd="0" destOrd="0" parTransId="{88A3DD78-67C9-48AA-80FC-BBBC7FB0CD88}" sibTransId="{7F98E4E4-7D5E-4194-8FE3-CD8D1E795A46}"/>
    <dgm:cxn modelId="{45AA80FC-1EA6-45A2-AC87-128E6F81D162}" srcId="{EED8AC4F-28D6-4D6B-889C-77ECD9580BE2}" destId="{9DBF62ED-6BEA-4152-A2B2-FBA02FBDAB53}" srcOrd="2" destOrd="0" parTransId="{BE4992D7-4105-4A0C-911A-CE540A14CEE8}" sibTransId="{6D719622-8422-487A-9E37-5C886256BD83}"/>
    <dgm:cxn modelId="{37CFA9C2-AF28-4AEE-8C72-BF9F349BBA4A}" srcId="{9DBF62ED-6BEA-4152-A2B2-FBA02FBDAB53}" destId="{3DA5E3C2-FE44-4AE1-8679-84FFF14FEB33}" srcOrd="0" destOrd="0" parTransId="{4DAB9256-7BF9-4869-A7A9-D170C989C57A}" sibTransId="{1F1818B1-489F-40D8-B443-FA93E2FD33E1}"/>
    <dgm:cxn modelId="{9EFB004E-83E5-F04E-BFBD-65E3383FDE6B}" type="presOf" srcId="{A4D1E8BF-60B6-44B0-B10C-FEEC25825FA4}" destId="{BF8DBD85-0CBD-0843-8A95-7771106C33BE}" srcOrd="0" destOrd="0" presId="urn:microsoft.com/office/officeart/2016/7/layout/VerticalSolidActionList"/>
    <dgm:cxn modelId="{3661D4E7-2883-0A4C-861A-51D37F8E9BA0}" type="presOf" srcId="{EED8AC4F-28D6-4D6B-889C-77ECD9580BE2}" destId="{B6658C9F-12A8-414B-A64D-66862ED60B6C}" srcOrd="0" destOrd="0" presId="urn:microsoft.com/office/officeart/2016/7/layout/VerticalSolidActionList"/>
    <dgm:cxn modelId="{C25D154D-2461-1544-BEE3-D9325CE5B9E8}" type="presParOf" srcId="{B6658C9F-12A8-414B-A64D-66862ED60B6C}" destId="{D653D3FC-5E27-6241-BC09-FF4C26685C1B}" srcOrd="0" destOrd="0" presId="urn:microsoft.com/office/officeart/2016/7/layout/VerticalSolidActionList"/>
    <dgm:cxn modelId="{E0BEB700-C1D8-B045-B00F-1AE1C499AC6E}" type="presParOf" srcId="{D653D3FC-5E27-6241-BC09-FF4C26685C1B}" destId="{BF8DBD85-0CBD-0843-8A95-7771106C33BE}" srcOrd="0" destOrd="0" presId="urn:microsoft.com/office/officeart/2016/7/layout/VerticalSolidActionList"/>
    <dgm:cxn modelId="{2E830417-11DA-B941-9377-0EEB2AA59B5D}" type="presParOf" srcId="{D653D3FC-5E27-6241-BC09-FF4C26685C1B}" destId="{9088FD3C-2B06-5344-B4AD-87A62E4AAFBC}" srcOrd="1" destOrd="0" presId="urn:microsoft.com/office/officeart/2016/7/layout/VerticalSolidActionList"/>
    <dgm:cxn modelId="{78B1B361-D2F8-DF47-99CD-64CCD7016BFD}" type="presParOf" srcId="{B6658C9F-12A8-414B-A64D-66862ED60B6C}" destId="{CBA67ABA-E5E4-DC41-9E95-11357D598BC7}" srcOrd="1" destOrd="0" presId="urn:microsoft.com/office/officeart/2016/7/layout/VerticalSolidActionList"/>
    <dgm:cxn modelId="{79159F28-8AC0-C448-8440-0673871BC38B}" type="presParOf" srcId="{B6658C9F-12A8-414B-A64D-66862ED60B6C}" destId="{F951A009-2729-9C4F-A4B0-C2C7024B510D}" srcOrd="2" destOrd="0" presId="urn:microsoft.com/office/officeart/2016/7/layout/VerticalSolidActionList"/>
    <dgm:cxn modelId="{5A8AEC68-6D06-6546-BA03-23C09C9AAB72}" type="presParOf" srcId="{F951A009-2729-9C4F-A4B0-C2C7024B510D}" destId="{F39ADB16-E38F-B54D-896D-A726AD63D0DC}" srcOrd="0" destOrd="0" presId="urn:microsoft.com/office/officeart/2016/7/layout/VerticalSolidActionList"/>
    <dgm:cxn modelId="{C4DA9910-5724-A84F-967B-9653B03E8EA4}" type="presParOf" srcId="{F951A009-2729-9C4F-A4B0-C2C7024B510D}" destId="{22ACBCF6-9AC5-A640-8E43-8E5CBC0E013C}" srcOrd="1" destOrd="0" presId="urn:microsoft.com/office/officeart/2016/7/layout/VerticalSolidActionList"/>
    <dgm:cxn modelId="{91DF1F36-7E95-8048-A945-053ECC681742}" type="presParOf" srcId="{B6658C9F-12A8-414B-A64D-66862ED60B6C}" destId="{8BC1DB02-D9D9-6F46-9359-08F8902E13E5}" srcOrd="3" destOrd="0" presId="urn:microsoft.com/office/officeart/2016/7/layout/VerticalSolidActionList"/>
    <dgm:cxn modelId="{74AA8D76-59B1-5B4A-8DBC-B208CFE36664}" type="presParOf" srcId="{B6658C9F-12A8-414B-A64D-66862ED60B6C}" destId="{E421B1C2-FA34-5E4E-B82F-FFFDC094BA5A}" srcOrd="4" destOrd="0" presId="urn:microsoft.com/office/officeart/2016/7/layout/VerticalSolidActionList"/>
    <dgm:cxn modelId="{F122C072-92A4-D449-9FAB-6CDF378F44B5}" type="presParOf" srcId="{E421B1C2-FA34-5E4E-B82F-FFFDC094BA5A}" destId="{82097081-2DF5-554E-9101-33991C215833}" srcOrd="0" destOrd="0" presId="urn:microsoft.com/office/officeart/2016/7/layout/VerticalSolidActionList"/>
    <dgm:cxn modelId="{B8C5899F-A4DE-044E-9D3B-BB1FECC27D12}" type="presParOf" srcId="{E421B1C2-FA34-5E4E-B82F-FFFDC094BA5A}" destId="{E3D9C502-001E-CD4E-AA95-90E6F733F8D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788231-E7FB-40DA-8988-9A2BD179589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8BF266B-7C26-49E4-940B-17839DA19504}">
      <dgm:prSet/>
      <dgm:spPr/>
      <dgm:t>
        <a:bodyPr/>
        <a:lstStyle/>
        <a:p>
          <a:r>
            <a:rPr lang="en-US"/>
            <a:t>Actively Listen</a:t>
          </a:r>
        </a:p>
      </dgm:t>
    </dgm:pt>
    <dgm:pt modelId="{1F6DCC98-B71A-4384-AA29-CE59DDF0BFBF}" type="parTrans" cxnId="{3D94514E-2AAE-4D53-9660-41E364A811B5}">
      <dgm:prSet/>
      <dgm:spPr/>
      <dgm:t>
        <a:bodyPr/>
        <a:lstStyle/>
        <a:p>
          <a:endParaRPr lang="en-US"/>
        </a:p>
      </dgm:t>
    </dgm:pt>
    <dgm:pt modelId="{9F49B865-A95B-4ED1-ABAC-324143021280}" type="sibTrans" cxnId="{3D94514E-2AAE-4D53-9660-41E364A811B5}">
      <dgm:prSet/>
      <dgm:spPr/>
      <dgm:t>
        <a:bodyPr/>
        <a:lstStyle/>
        <a:p>
          <a:endParaRPr lang="en-US"/>
        </a:p>
      </dgm:t>
    </dgm:pt>
    <dgm:pt modelId="{85C86C45-E370-4E4E-B17E-36EEC851D7E1}">
      <dgm:prSet/>
      <dgm:spPr/>
      <dgm:t>
        <a:bodyPr/>
        <a:lstStyle/>
        <a:p>
          <a:r>
            <a:rPr lang="en-US"/>
            <a:t>Be Vulnerable</a:t>
          </a:r>
        </a:p>
      </dgm:t>
    </dgm:pt>
    <dgm:pt modelId="{8150BBBF-547A-4635-AF5C-38AD6A474391}" type="parTrans" cxnId="{4C44BEB5-A9CB-422E-AD1B-43DC97AB64C3}">
      <dgm:prSet/>
      <dgm:spPr/>
      <dgm:t>
        <a:bodyPr/>
        <a:lstStyle/>
        <a:p>
          <a:endParaRPr lang="en-US"/>
        </a:p>
      </dgm:t>
    </dgm:pt>
    <dgm:pt modelId="{2D0D25F9-EC1A-4619-BCC8-C151A0BCBE16}" type="sibTrans" cxnId="{4C44BEB5-A9CB-422E-AD1B-43DC97AB64C3}">
      <dgm:prSet/>
      <dgm:spPr/>
      <dgm:t>
        <a:bodyPr/>
        <a:lstStyle/>
        <a:p>
          <a:endParaRPr lang="en-US"/>
        </a:p>
      </dgm:t>
    </dgm:pt>
    <dgm:pt modelId="{E9844B99-FC00-42D1-B31F-7AC3F55DC0DA}">
      <dgm:prSet/>
      <dgm:spPr/>
      <dgm:t>
        <a:bodyPr/>
        <a:lstStyle/>
        <a:p>
          <a:r>
            <a:rPr lang="en-US"/>
            <a:t>Be Humble</a:t>
          </a:r>
        </a:p>
      </dgm:t>
    </dgm:pt>
    <dgm:pt modelId="{AD14DDCD-1EFD-4166-8D19-1FCC5411D532}" type="parTrans" cxnId="{74BCD42A-4CB0-4410-9C51-16BB204AAD34}">
      <dgm:prSet/>
      <dgm:spPr/>
      <dgm:t>
        <a:bodyPr/>
        <a:lstStyle/>
        <a:p>
          <a:endParaRPr lang="en-US"/>
        </a:p>
      </dgm:t>
    </dgm:pt>
    <dgm:pt modelId="{2D50D2E9-40D0-4840-B6AC-9D62C5718F59}" type="sibTrans" cxnId="{74BCD42A-4CB0-4410-9C51-16BB204AAD34}">
      <dgm:prSet/>
      <dgm:spPr/>
      <dgm:t>
        <a:bodyPr/>
        <a:lstStyle/>
        <a:p>
          <a:endParaRPr lang="en-US"/>
        </a:p>
      </dgm:t>
    </dgm:pt>
    <dgm:pt modelId="{61A73CA8-C65A-44FB-BB4B-5FF26D5A80D6}">
      <dgm:prSet/>
      <dgm:spPr/>
      <dgm:t>
        <a:bodyPr/>
        <a:lstStyle/>
        <a:p>
          <a:r>
            <a:rPr lang="en-US"/>
            <a:t>Do not Become Defensive</a:t>
          </a:r>
        </a:p>
      </dgm:t>
    </dgm:pt>
    <dgm:pt modelId="{E9E7E2CA-2F9A-4C7F-B337-6D510CDA81EC}" type="parTrans" cxnId="{0925EBD9-1B57-4133-BB1E-D8F810DDEE12}">
      <dgm:prSet/>
      <dgm:spPr/>
      <dgm:t>
        <a:bodyPr/>
        <a:lstStyle/>
        <a:p>
          <a:endParaRPr lang="en-US"/>
        </a:p>
      </dgm:t>
    </dgm:pt>
    <dgm:pt modelId="{B849FD17-C81E-48D1-958A-2C3F5C86981A}" type="sibTrans" cxnId="{0925EBD9-1B57-4133-BB1E-D8F810DDEE12}">
      <dgm:prSet/>
      <dgm:spPr/>
      <dgm:t>
        <a:bodyPr/>
        <a:lstStyle/>
        <a:p>
          <a:endParaRPr lang="en-US"/>
        </a:p>
      </dgm:t>
    </dgm:pt>
    <dgm:pt modelId="{A6D4A949-9712-4D71-A47F-FE36E1467B31}">
      <dgm:prSet/>
      <dgm:spPr/>
      <dgm:t>
        <a:bodyPr/>
        <a:lstStyle/>
        <a:p>
          <a:r>
            <a:rPr lang="en-US"/>
            <a:t>Agree to Disagree</a:t>
          </a:r>
        </a:p>
      </dgm:t>
    </dgm:pt>
    <dgm:pt modelId="{20782286-46EC-44D8-A9A9-617C701309CB}" type="parTrans" cxnId="{7E9C5714-CA42-4131-9807-FA7BADAD07C1}">
      <dgm:prSet/>
      <dgm:spPr/>
      <dgm:t>
        <a:bodyPr/>
        <a:lstStyle/>
        <a:p>
          <a:endParaRPr lang="en-US"/>
        </a:p>
      </dgm:t>
    </dgm:pt>
    <dgm:pt modelId="{057BD87E-F233-4D11-8702-3FA1285DBAD4}" type="sibTrans" cxnId="{7E9C5714-CA42-4131-9807-FA7BADAD07C1}">
      <dgm:prSet/>
      <dgm:spPr/>
      <dgm:t>
        <a:bodyPr/>
        <a:lstStyle/>
        <a:p>
          <a:endParaRPr lang="en-US"/>
        </a:p>
      </dgm:t>
    </dgm:pt>
    <dgm:pt modelId="{1C1C7FDA-342E-4E12-B1E1-6D337D69F0B1}">
      <dgm:prSet/>
      <dgm:spPr/>
      <dgm:t>
        <a:bodyPr/>
        <a:lstStyle/>
        <a:p>
          <a:r>
            <a:rPr lang="en-US"/>
            <a:t>Have an Open Mind</a:t>
          </a:r>
        </a:p>
      </dgm:t>
    </dgm:pt>
    <dgm:pt modelId="{096ABF63-5323-480B-93B4-40433D80F11B}" type="parTrans" cxnId="{74E9FB84-54C9-4D4E-965A-26EB3A552DCE}">
      <dgm:prSet/>
      <dgm:spPr/>
      <dgm:t>
        <a:bodyPr/>
        <a:lstStyle/>
        <a:p>
          <a:endParaRPr lang="en-US"/>
        </a:p>
      </dgm:t>
    </dgm:pt>
    <dgm:pt modelId="{EC811BDE-FCB7-432A-9232-884748067ACF}" type="sibTrans" cxnId="{74E9FB84-54C9-4D4E-965A-26EB3A552DCE}">
      <dgm:prSet/>
      <dgm:spPr/>
      <dgm:t>
        <a:bodyPr/>
        <a:lstStyle/>
        <a:p>
          <a:endParaRPr lang="en-US"/>
        </a:p>
      </dgm:t>
    </dgm:pt>
    <dgm:pt modelId="{FC64E144-7DA0-4206-AB71-904F3830AB01}">
      <dgm:prSet/>
      <dgm:spPr/>
      <dgm:t>
        <a:bodyPr/>
        <a:lstStyle/>
        <a:p>
          <a:r>
            <a:rPr lang="en-US"/>
            <a:t>Reciprocate how you want to be treated</a:t>
          </a:r>
        </a:p>
      </dgm:t>
    </dgm:pt>
    <dgm:pt modelId="{6F4A2B1D-0DBF-41A1-8DD7-3F38B3E9892D}" type="parTrans" cxnId="{8264F7D3-86EC-4AB4-B240-B0845D49D62F}">
      <dgm:prSet/>
      <dgm:spPr/>
      <dgm:t>
        <a:bodyPr/>
        <a:lstStyle/>
        <a:p>
          <a:endParaRPr lang="en-US"/>
        </a:p>
      </dgm:t>
    </dgm:pt>
    <dgm:pt modelId="{EC58F7F7-35F8-40F9-B74C-C2B17AEC8DE8}" type="sibTrans" cxnId="{8264F7D3-86EC-4AB4-B240-B0845D49D62F}">
      <dgm:prSet/>
      <dgm:spPr/>
      <dgm:t>
        <a:bodyPr/>
        <a:lstStyle/>
        <a:p>
          <a:endParaRPr lang="en-US"/>
        </a:p>
      </dgm:t>
    </dgm:pt>
    <dgm:pt modelId="{6986A413-2D73-4F3A-94CA-1A1C743B3070}">
      <dgm:prSet/>
      <dgm:spPr/>
      <dgm:t>
        <a:bodyPr/>
        <a:lstStyle/>
        <a:p>
          <a:r>
            <a:rPr lang="en-US"/>
            <a:t>Confidentiality</a:t>
          </a:r>
        </a:p>
      </dgm:t>
    </dgm:pt>
    <dgm:pt modelId="{75337A88-8D85-4E5B-A0CB-9D424231AD77}" type="parTrans" cxnId="{2512A39A-EF34-4BF9-9F92-F05408C30A7E}">
      <dgm:prSet/>
      <dgm:spPr/>
      <dgm:t>
        <a:bodyPr/>
        <a:lstStyle/>
        <a:p>
          <a:endParaRPr lang="en-US"/>
        </a:p>
      </dgm:t>
    </dgm:pt>
    <dgm:pt modelId="{5A3A0709-2888-47D0-9612-3A7C5959D32E}" type="sibTrans" cxnId="{2512A39A-EF34-4BF9-9F92-F05408C30A7E}">
      <dgm:prSet/>
      <dgm:spPr/>
      <dgm:t>
        <a:bodyPr/>
        <a:lstStyle/>
        <a:p>
          <a:endParaRPr lang="en-US"/>
        </a:p>
      </dgm:t>
    </dgm:pt>
    <dgm:pt modelId="{AD95D655-B374-425C-9C2F-D10D1C2F294D}">
      <dgm:prSet/>
      <dgm:spPr/>
      <dgm:t>
        <a:bodyPr/>
        <a:lstStyle/>
        <a:p>
          <a:r>
            <a:rPr lang="en-US"/>
            <a:t>Listen to understand</a:t>
          </a:r>
        </a:p>
      </dgm:t>
    </dgm:pt>
    <dgm:pt modelId="{DCDD95DE-D774-4655-901D-2E6C3F150CC2}" type="parTrans" cxnId="{0D794489-9011-4F8A-88D4-7FDB866F325E}">
      <dgm:prSet/>
      <dgm:spPr/>
      <dgm:t>
        <a:bodyPr/>
        <a:lstStyle/>
        <a:p>
          <a:endParaRPr lang="en-US"/>
        </a:p>
      </dgm:t>
    </dgm:pt>
    <dgm:pt modelId="{79A1A7CF-D985-4C48-A8D9-84B3B8DF7817}" type="sibTrans" cxnId="{0D794489-9011-4F8A-88D4-7FDB866F325E}">
      <dgm:prSet/>
      <dgm:spPr/>
      <dgm:t>
        <a:bodyPr/>
        <a:lstStyle/>
        <a:p>
          <a:endParaRPr lang="en-US"/>
        </a:p>
      </dgm:t>
    </dgm:pt>
    <dgm:pt modelId="{518B7DC9-F0F8-4581-9F49-22FDF075EFC7}">
      <dgm:prSet/>
      <dgm:spPr/>
      <dgm:t>
        <a:bodyPr/>
        <a:lstStyle/>
        <a:p>
          <a:r>
            <a:rPr lang="en-US"/>
            <a:t>Intent vs. Impact</a:t>
          </a:r>
        </a:p>
      </dgm:t>
    </dgm:pt>
    <dgm:pt modelId="{C0D5E55F-AF9F-4D3C-BAEF-318F8CB243BF}" type="parTrans" cxnId="{EC74B336-6896-4DA1-83B0-A0F1BCAE6503}">
      <dgm:prSet/>
      <dgm:spPr/>
      <dgm:t>
        <a:bodyPr/>
        <a:lstStyle/>
        <a:p>
          <a:endParaRPr lang="en-US"/>
        </a:p>
      </dgm:t>
    </dgm:pt>
    <dgm:pt modelId="{415EC9AE-FD8A-4DEB-9E45-6D07AE7CF21E}" type="sibTrans" cxnId="{EC74B336-6896-4DA1-83B0-A0F1BCAE6503}">
      <dgm:prSet/>
      <dgm:spPr/>
      <dgm:t>
        <a:bodyPr/>
        <a:lstStyle/>
        <a:p>
          <a:endParaRPr lang="en-US"/>
        </a:p>
      </dgm:t>
    </dgm:pt>
    <dgm:pt modelId="{52887FE9-24C3-490D-B5B9-4CB71466A644}">
      <dgm:prSet/>
      <dgm:spPr/>
      <dgm:t>
        <a:bodyPr/>
        <a:lstStyle/>
        <a:p>
          <a:r>
            <a:rPr lang="en-US"/>
            <a:t>Ask First</a:t>
          </a:r>
        </a:p>
      </dgm:t>
    </dgm:pt>
    <dgm:pt modelId="{1B71FBD9-F3B1-45C4-9CF9-0C574E5C0ED2}" type="parTrans" cxnId="{04567908-0C1B-4BE7-BD75-D4592B0B3180}">
      <dgm:prSet/>
      <dgm:spPr/>
      <dgm:t>
        <a:bodyPr/>
        <a:lstStyle/>
        <a:p>
          <a:endParaRPr lang="en-US"/>
        </a:p>
      </dgm:t>
    </dgm:pt>
    <dgm:pt modelId="{EB60CE16-9E70-4722-B622-559CEABE7FDE}" type="sibTrans" cxnId="{04567908-0C1B-4BE7-BD75-D4592B0B3180}">
      <dgm:prSet/>
      <dgm:spPr/>
      <dgm:t>
        <a:bodyPr/>
        <a:lstStyle/>
        <a:p>
          <a:endParaRPr lang="en-US"/>
        </a:p>
      </dgm:t>
    </dgm:pt>
    <dgm:pt modelId="{C27CD436-B958-4281-A1C7-5A40879855D5}" type="pres">
      <dgm:prSet presAssocID="{D7788231-E7FB-40DA-8988-9A2BD179589C}" presName="vert0" presStyleCnt="0">
        <dgm:presLayoutVars>
          <dgm:dir/>
          <dgm:animOne val="branch"/>
          <dgm:animLvl val="lvl"/>
        </dgm:presLayoutVars>
      </dgm:prSet>
      <dgm:spPr/>
      <dgm:t>
        <a:bodyPr/>
        <a:lstStyle/>
        <a:p>
          <a:endParaRPr lang="en-US"/>
        </a:p>
      </dgm:t>
    </dgm:pt>
    <dgm:pt modelId="{D0C10C5B-7C05-4DC1-9AE3-7737BCF80EEC}" type="pres">
      <dgm:prSet presAssocID="{D8BF266B-7C26-49E4-940B-17839DA19504}" presName="thickLine" presStyleLbl="alignNode1" presStyleIdx="0" presStyleCnt="11"/>
      <dgm:spPr/>
    </dgm:pt>
    <dgm:pt modelId="{22F5CFC3-3558-46BC-BF41-0BAB89ED6758}" type="pres">
      <dgm:prSet presAssocID="{D8BF266B-7C26-49E4-940B-17839DA19504}" presName="horz1" presStyleCnt="0"/>
      <dgm:spPr/>
    </dgm:pt>
    <dgm:pt modelId="{C9888AC7-DEE6-4ABB-9FAA-D1D8413BD696}" type="pres">
      <dgm:prSet presAssocID="{D8BF266B-7C26-49E4-940B-17839DA19504}" presName="tx1" presStyleLbl="revTx" presStyleIdx="0" presStyleCnt="11"/>
      <dgm:spPr/>
      <dgm:t>
        <a:bodyPr/>
        <a:lstStyle/>
        <a:p>
          <a:endParaRPr lang="en-US"/>
        </a:p>
      </dgm:t>
    </dgm:pt>
    <dgm:pt modelId="{AE269179-6E3B-412B-BFBC-68EB0767C1B5}" type="pres">
      <dgm:prSet presAssocID="{D8BF266B-7C26-49E4-940B-17839DA19504}" presName="vert1" presStyleCnt="0"/>
      <dgm:spPr/>
    </dgm:pt>
    <dgm:pt modelId="{E6337D9A-B0D9-45E7-A5AE-57523105FACC}" type="pres">
      <dgm:prSet presAssocID="{85C86C45-E370-4E4E-B17E-36EEC851D7E1}" presName="thickLine" presStyleLbl="alignNode1" presStyleIdx="1" presStyleCnt="11"/>
      <dgm:spPr/>
    </dgm:pt>
    <dgm:pt modelId="{C4152D6D-98D6-4671-B96C-8DD9FECA27DF}" type="pres">
      <dgm:prSet presAssocID="{85C86C45-E370-4E4E-B17E-36EEC851D7E1}" presName="horz1" presStyleCnt="0"/>
      <dgm:spPr/>
    </dgm:pt>
    <dgm:pt modelId="{79A18742-199D-4A61-AC87-424A0543AF16}" type="pres">
      <dgm:prSet presAssocID="{85C86C45-E370-4E4E-B17E-36EEC851D7E1}" presName="tx1" presStyleLbl="revTx" presStyleIdx="1" presStyleCnt="11"/>
      <dgm:spPr/>
      <dgm:t>
        <a:bodyPr/>
        <a:lstStyle/>
        <a:p>
          <a:endParaRPr lang="en-US"/>
        </a:p>
      </dgm:t>
    </dgm:pt>
    <dgm:pt modelId="{B9AB7687-1F2C-4895-8178-4141358EFF4C}" type="pres">
      <dgm:prSet presAssocID="{85C86C45-E370-4E4E-B17E-36EEC851D7E1}" presName="vert1" presStyleCnt="0"/>
      <dgm:spPr/>
    </dgm:pt>
    <dgm:pt modelId="{7483C4C3-2230-48AA-B782-F038E3ED9A97}" type="pres">
      <dgm:prSet presAssocID="{E9844B99-FC00-42D1-B31F-7AC3F55DC0DA}" presName="thickLine" presStyleLbl="alignNode1" presStyleIdx="2" presStyleCnt="11"/>
      <dgm:spPr/>
    </dgm:pt>
    <dgm:pt modelId="{B08C5703-44F4-40C4-BB50-22CA63489A86}" type="pres">
      <dgm:prSet presAssocID="{E9844B99-FC00-42D1-B31F-7AC3F55DC0DA}" presName="horz1" presStyleCnt="0"/>
      <dgm:spPr/>
    </dgm:pt>
    <dgm:pt modelId="{7EBE082D-04CE-4ED3-8977-3274B7C72812}" type="pres">
      <dgm:prSet presAssocID="{E9844B99-FC00-42D1-B31F-7AC3F55DC0DA}" presName="tx1" presStyleLbl="revTx" presStyleIdx="2" presStyleCnt="11"/>
      <dgm:spPr/>
      <dgm:t>
        <a:bodyPr/>
        <a:lstStyle/>
        <a:p>
          <a:endParaRPr lang="en-US"/>
        </a:p>
      </dgm:t>
    </dgm:pt>
    <dgm:pt modelId="{0A434D57-4C96-40F1-950F-48A5E9229F07}" type="pres">
      <dgm:prSet presAssocID="{E9844B99-FC00-42D1-B31F-7AC3F55DC0DA}" presName="vert1" presStyleCnt="0"/>
      <dgm:spPr/>
    </dgm:pt>
    <dgm:pt modelId="{CB09A3D8-A83E-41E6-9B4D-79CC99420C7D}" type="pres">
      <dgm:prSet presAssocID="{61A73CA8-C65A-44FB-BB4B-5FF26D5A80D6}" presName="thickLine" presStyleLbl="alignNode1" presStyleIdx="3" presStyleCnt="11"/>
      <dgm:spPr/>
    </dgm:pt>
    <dgm:pt modelId="{194BAA20-D8F4-4B54-B918-AF5CEEF5D9E9}" type="pres">
      <dgm:prSet presAssocID="{61A73CA8-C65A-44FB-BB4B-5FF26D5A80D6}" presName="horz1" presStyleCnt="0"/>
      <dgm:spPr/>
    </dgm:pt>
    <dgm:pt modelId="{C335FEC4-EC84-41BB-B100-BED9793F6989}" type="pres">
      <dgm:prSet presAssocID="{61A73CA8-C65A-44FB-BB4B-5FF26D5A80D6}" presName="tx1" presStyleLbl="revTx" presStyleIdx="3" presStyleCnt="11"/>
      <dgm:spPr/>
      <dgm:t>
        <a:bodyPr/>
        <a:lstStyle/>
        <a:p>
          <a:endParaRPr lang="en-US"/>
        </a:p>
      </dgm:t>
    </dgm:pt>
    <dgm:pt modelId="{052AEAA5-AACC-466F-A0FD-A9A797632F1D}" type="pres">
      <dgm:prSet presAssocID="{61A73CA8-C65A-44FB-BB4B-5FF26D5A80D6}" presName="vert1" presStyleCnt="0"/>
      <dgm:spPr/>
    </dgm:pt>
    <dgm:pt modelId="{F354BFBE-D430-494C-91C8-3329FFB05E20}" type="pres">
      <dgm:prSet presAssocID="{A6D4A949-9712-4D71-A47F-FE36E1467B31}" presName="thickLine" presStyleLbl="alignNode1" presStyleIdx="4" presStyleCnt="11"/>
      <dgm:spPr/>
    </dgm:pt>
    <dgm:pt modelId="{035E52B4-A327-44B4-B6CD-7752ACA711E2}" type="pres">
      <dgm:prSet presAssocID="{A6D4A949-9712-4D71-A47F-FE36E1467B31}" presName="horz1" presStyleCnt="0"/>
      <dgm:spPr/>
    </dgm:pt>
    <dgm:pt modelId="{EDA1B113-EBED-4A81-BCFB-BED04D1F9655}" type="pres">
      <dgm:prSet presAssocID="{A6D4A949-9712-4D71-A47F-FE36E1467B31}" presName="tx1" presStyleLbl="revTx" presStyleIdx="4" presStyleCnt="11"/>
      <dgm:spPr/>
      <dgm:t>
        <a:bodyPr/>
        <a:lstStyle/>
        <a:p>
          <a:endParaRPr lang="en-US"/>
        </a:p>
      </dgm:t>
    </dgm:pt>
    <dgm:pt modelId="{23DA0DD7-4863-4D26-A459-675119FB3935}" type="pres">
      <dgm:prSet presAssocID="{A6D4A949-9712-4D71-A47F-FE36E1467B31}" presName="vert1" presStyleCnt="0"/>
      <dgm:spPr/>
    </dgm:pt>
    <dgm:pt modelId="{617A56AA-B641-46C7-A290-527172126D6C}" type="pres">
      <dgm:prSet presAssocID="{1C1C7FDA-342E-4E12-B1E1-6D337D69F0B1}" presName="thickLine" presStyleLbl="alignNode1" presStyleIdx="5" presStyleCnt="11"/>
      <dgm:spPr/>
    </dgm:pt>
    <dgm:pt modelId="{BA8ED557-5542-42AE-9180-0521F045593E}" type="pres">
      <dgm:prSet presAssocID="{1C1C7FDA-342E-4E12-B1E1-6D337D69F0B1}" presName="horz1" presStyleCnt="0"/>
      <dgm:spPr/>
    </dgm:pt>
    <dgm:pt modelId="{D28FEFE0-07E0-49F6-A37D-51D172B58BF6}" type="pres">
      <dgm:prSet presAssocID="{1C1C7FDA-342E-4E12-B1E1-6D337D69F0B1}" presName="tx1" presStyleLbl="revTx" presStyleIdx="5" presStyleCnt="11"/>
      <dgm:spPr/>
      <dgm:t>
        <a:bodyPr/>
        <a:lstStyle/>
        <a:p>
          <a:endParaRPr lang="en-US"/>
        </a:p>
      </dgm:t>
    </dgm:pt>
    <dgm:pt modelId="{4374D55F-50A8-4EB4-8265-76F73EFC6EB6}" type="pres">
      <dgm:prSet presAssocID="{1C1C7FDA-342E-4E12-B1E1-6D337D69F0B1}" presName="vert1" presStyleCnt="0"/>
      <dgm:spPr/>
    </dgm:pt>
    <dgm:pt modelId="{85F14908-807F-404A-A932-0C215B8CE06C}" type="pres">
      <dgm:prSet presAssocID="{FC64E144-7DA0-4206-AB71-904F3830AB01}" presName="thickLine" presStyleLbl="alignNode1" presStyleIdx="6" presStyleCnt="11"/>
      <dgm:spPr/>
    </dgm:pt>
    <dgm:pt modelId="{8BD8D8E6-F566-40A1-A714-AFDA0FDFBE36}" type="pres">
      <dgm:prSet presAssocID="{FC64E144-7DA0-4206-AB71-904F3830AB01}" presName="horz1" presStyleCnt="0"/>
      <dgm:spPr/>
    </dgm:pt>
    <dgm:pt modelId="{2571170D-1DA9-434F-BD98-742AD0E66FF1}" type="pres">
      <dgm:prSet presAssocID="{FC64E144-7DA0-4206-AB71-904F3830AB01}" presName="tx1" presStyleLbl="revTx" presStyleIdx="6" presStyleCnt="11"/>
      <dgm:spPr/>
      <dgm:t>
        <a:bodyPr/>
        <a:lstStyle/>
        <a:p>
          <a:endParaRPr lang="en-US"/>
        </a:p>
      </dgm:t>
    </dgm:pt>
    <dgm:pt modelId="{68BE96C9-A21E-43A4-83D8-8E5E37BED721}" type="pres">
      <dgm:prSet presAssocID="{FC64E144-7DA0-4206-AB71-904F3830AB01}" presName="vert1" presStyleCnt="0"/>
      <dgm:spPr/>
    </dgm:pt>
    <dgm:pt modelId="{523C7ECE-B63E-4E59-A8D4-3C3C10D2DC47}" type="pres">
      <dgm:prSet presAssocID="{6986A413-2D73-4F3A-94CA-1A1C743B3070}" presName="thickLine" presStyleLbl="alignNode1" presStyleIdx="7" presStyleCnt="11"/>
      <dgm:spPr/>
    </dgm:pt>
    <dgm:pt modelId="{38E43FFD-3771-43A9-B3BF-95EC09460D09}" type="pres">
      <dgm:prSet presAssocID="{6986A413-2D73-4F3A-94CA-1A1C743B3070}" presName="horz1" presStyleCnt="0"/>
      <dgm:spPr/>
    </dgm:pt>
    <dgm:pt modelId="{0AE226F9-D42D-4D42-BB59-2CF7E6C7F4C5}" type="pres">
      <dgm:prSet presAssocID="{6986A413-2D73-4F3A-94CA-1A1C743B3070}" presName="tx1" presStyleLbl="revTx" presStyleIdx="7" presStyleCnt="11"/>
      <dgm:spPr/>
      <dgm:t>
        <a:bodyPr/>
        <a:lstStyle/>
        <a:p>
          <a:endParaRPr lang="en-US"/>
        </a:p>
      </dgm:t>
    </dgm:pt>
    <dgm:pt modelId="{E8293B32-B852-4730-BD7F-853058231CF0}" type="pres">
      <dgm:prSet presAssocID="{6986A413-2D73-4F3A-94CA-1A1C743B3070}" presName="vert1" presStyleCnt="0"/>
      <dgm:spPr/>
    </dgm:pt>
    <dgm:pt modelId="{98C2872D-0D27-4FD9-ABB2-3989E742ED58}" type="pres">
      <dgm:prSet presAssocID="{AD95D655-B374-425C-9C2F-D10D1C2F294D}" presName="thickLine" presStyleLbl="alignNode1" presStyleIdx="8" presStyleCnt="11"/>
      <dgm:spPr/>
    </dgm:pt>
    <dgm:pt modelId="{E9AC62AC-F798-4670-8757-A751CE47BA4E}" type="pres">
      <dgm:prSet presAssocID="{AD95D655-B374-425C-9C2F-D10D1C2F294D}" presName="horz1" presStyleCnt="0"/>
      <dgm:spPr/>
    </dgm:pt>
    <dgm:pt modelId="{CCB02DB7-4F90-4567-AC8D-532ABAADD44B}" type="pres">
      <dgm:prSet presAssocID="{AD95D655-B374-425C-9C2F-D10D1C2F294D}" presName="tx1" presStyleLbl="revTx" presStyleIdx="8" presStyleCnt="11"/>
      <dgm:spPr/>
      <dgm:t>
        <a:bodyPr/>
        <a:lstStyle/>
        <a:p>
          <a:endParaRPr lang="en-US"/>
        </a:p>
      </dgm:t>
    </dgm:pt>
    <dgm:pt modelId="{24BFE4E7-357B-42A4-87D7-3058D30F539B}" type="pres">
      <dgm:prSet presAssocID="{AD95D655-B374-425C-9C2F-D10D1C2F294D}" presName="vert1" presStyleCnt="0"/>
      <dgm:spPr/>
    </dgm:pt>
    <dgm:pt modelId="{74966BF3-81E1-4601-AF2A-A36666FFCF2C}" type="pres">
      <dgm:prSet presAssocID="{518B7DC9-F0F8-4581-9F49-22FDF075EFC7}" presName="thickLine" presStyleLbl="alignNode1" presStyleIdx="9" presStyleCnt="11"/>
      <dgm:spPr/>
    </dgm:pt>
    <dgm:pt modelId="{41FC12F2-340F-41EB-AFCE-95E73E00FB69}" type="pres">
      <dgm:prSet presAssocID="{518B7DC9-F0F8-4581-9F49-22FDF075EFC7}" presName="horz1" presStyleCnt="0"/>
      <dgm:spPr/>
    </dgm:pt>
    <dgm:pt modelId="{BF6ED8C7-D606-4088-86FF-2594CDE53278}" type="pres">
      <dgm:prSet presAssocID="{518B7DC9-F0F8-4581-9F49-22FDF075EFC7}" presName="tx1" presStyleLbl="revTx" presStyleIdx="9" presStyleCnt="11"/>
      <dgm:spPr/>
      <dgm:t>
        <a:bodyPr/>
        <a:lstStyle/>
        <a:p>
          <a:endParaRPr lang="en-US"/>
        </a:p>
      </dgm:t>
    </dgm:pt>
    <dgm:pt modelId="{8E956EA3-92E3-42AA-98AD-CE33BD179DF3}" type="pres">
      <dgm:prSet presAssocID="{518B7DC9-F0F8-4581-9F49-22FDF075EFC7}" presName="vert1" presStyleCnt="0"/>
      <dgm:spPr/>
    </dgm:pt>
    <dgm:pt modelId="{C565A185-52B2-4251-9FB4-6B76B084D1AF}" type="pres">
      <dgm:prSet presAssocID="{52887FE9-24C3-490D-B5B9-4CB71466A644}" presName="thickLine" presStyleLbl="alignNode1" presStyleIdx="10" presStyleCnt="11"/>
      <dgm:spPr/>
    </dgm:pt>
    <dgm:pt modelId="{BD1F9E6F-2863-4BA9-9513-784E45F7F22B}" type="pres">
      <dgm:prSet presAssocID="{52887FE9-24C3-490D-B5B9-4CB71466A644}" presName="horz1" presStyleCnt="0"/>
      <dgm:spPr/>
    </dgm:pt>
    <dgm:pt modelId="{4FE68105-A096-4DFC-9790-F4373A19811E}" type="pres">
      <dgm:prSet presAssocID="{52887FE9-24C3-490D-B5B9-4CB71466A644}" presName="tx1" presStyleLbl="revTx" presStyleIdx="10" presStyleCnt="11"/>
      <dgm:spPr/>
      <dgm:t>
        <a:bodyPr/>
        <a:lstStyle/>
        <a:p>
          <a:endParaRPr lang="en-US"/>
        </a:p>
      </dgm:t>
    </dgm:pt>
    <dgm:pt modelId="{43F60294-ED07-4283-9453-08EEE859E351}" type="pres">
      <dgm:prSet presAssocID="{52887FE9-24C3-490D-B5B9-4CB71466A644}" presName="vert1" presStyleCnt="0"/>
      <dgm:spPr/>
    </dgm:pt>
  </dgm:ptLst>
  <dgm:cxnLst>
    <dgm:cxn modelId="{CC201D7E-0E5D-48C6-B38F-1EBE571387C4}" type="presOf" srcId="{61A73CA8-C65A-44FB-BB4B-5FF26D5A80D6}" destId="{C335FEC4-EC84-41BB-B100-BED9793F6989}" srcOrd="0" destOrd="0" presId="urn:microsoft.com/office/officeart/2008/layout/LinedList"/>
    <dgm:cxn modelId="{04567908-0C1B-4BE7-BD75-D4592B0B3180}" srcId="{D7788231-E7FB-40DA-8988-9A2BD179589C}" destId="{52887FE9-24C3-490D-B5B9-4CB71466A644}" srcOrd="10" destOrd="0" parTransId="{1B71FBD9-F3B1-45C4-9CF9-0C574E5C0ED2}" sibTransId="{EB60CE16-9E70-4722-B622-559CEABE7FDE}"/>
    <dgm:cxn modelId="{BB2BA45D-83C3-4F96-9BB4-5FCF57972BC6}" type="presOf" srcId="{A6D4A949-9712-4D71-A47F-FE36E1467B31}" destId="{EDA1B113-EBED-4A81-BCFB-BED04D1F9655}" srcOrd="0" destOrd="0" presId="urn:microsoft.com/office/officeart/2008/layout/LinedList"/>
    <dgm:cxn modelId="{0D794489-9011-4F8A-88D4-7FDB866F325E}" srcId="{D7788231-E7FB-40DA-8988-9A2BD179589C}" destId="{AD95D655-B374-425C-9C2F-D10D1C2F294D}" srcOrd="8" destOrd="0" parTransId="{DCDD95DE-D774-4655-901D-2E6C3F150CC2}" sibTransId="{79A1A7CF-D985-4C48-A8D9-84B3B8DF7817}"/>
    <dgm:cxn modelId="{EC74B336-6896-4DA1-83B0-A0F1BCAE6503}" srcId="{D7788231-E7FB-40DA-8988-9A2BD179589C}" destId="{518B7DC9-F0F8-4581-9F49-22FDF075EFC7}" srcOrd="9" destOrd="0" parTransId="{C0D5E55F-AF9F-4D3C-BAEF-318F8CB243BF}" sibTransId="{415EC9AE-FD8A-4DEB-9E45-6D07AE7CF21E}"/>
    <dgm:cxn modelId="{F42883DC-2EC1-4F32-A8A1-E8FCD47BDB17}" type="presOf" srcId="{E9844B99-FC00-42D1-B31F-7AC3F55DC0DA}" destId="{7EBE082D-04CE-4ED3-8977-3274B7C72812}" srcOrd="0" destOrd="0" presId="urn:microsoft.com/office/officeart/2008/layout/LinedList"/>
    <dgm:cxn modelId="{223169F9-98C3-489D-BF86-4EE54402AACD}" type="presOf" srcId="{1C1C7FDA-342E-4E12-B1E1-6D337D69F0B1}" destId="{D28FEFE0-07E0-49F6-A37D-51D172B58BF6}" srcOrd="0" destOrd="0" presId="urn:microsoft.com/office/officeart/2008/layout/LinedList"/>
    <dgm:cxn modelId="{2512A39A-EF34-4BF9-9F92-F05408C30A7E}" srcId="{D7788231-E7FB-40DA-8988-9A2BD179589C}" destId="{6986A413-2D73-4F3A-94CA-1A1C743B3070}" srcOrd="7" destOrd="0" parTransId="{75337A88-8D85-4E5B-A0CB-9D424231AD77}" sibTransId="{5A3A0709-2888-47D0-9612-3A7C5959D32E}"/>
    <dgm:cxn modelId="{9E70372C-9C17-48E7-BF49-2A2978A6C0BB}" type="presOf" srcId="{6986A413-2D73-4F3A-94CA-1A1C743B3070}" destId="{0AE226F9-D42D-4D42-BB59-2CF7E6C7F4C5}" srcOrd="0" destOrd="0" presId="urn:microsoft.com/office/officeart/2008/layout/LinedList"/>
    <dgm:cxn modelId="{8AE2476A-CEE0-4E86-9D8B-4FCAD8842FB7}" type="presOf" srcId="{D7788231-E7FB-40DA-8988-9A2BD179589C}" destId="{C27CD436-B958-4281-A1C7-5A40879855D5}" srcOrd="0" destOrd="0" presId="urn:microsoft.com/office/officeart/2008/layout/LinedList"/>
    <dgm:cxn modelId="{7A74F3A6-3901-4152-A6EF-F92F4129B6A1}" type="presOf" srcId="{52887FE9-24C3-490D-B5B9-4CB71466A644}" destId="{4FE68105-A096-4DFC-9790-F4373A19811E}" srcOrd="0" destOrd="0" presId="urn:microsoft.com/office/officeart/2008/layout/LinedList"/>
    <dgm:cxn modelId="{3D94514E-2AAE-4D53-9660-41E364A811B5}" srcId="{D7788231-E7FB-40DA-8988-9A2BD179589C}" destId="{D8BF266B-7C26-49E4-940B-17839DA19504}" srcOrd="0" destOrd="0" parTransId="{1F6DCC98-B71A-4384-AA29-CE59DDF0BFBF}" sibTransId="{9F49B865-A95B-4ED1-ABAC-324143021280}"/>
    <dgm:cxn modelId="{1200BD67-F17D-46BF-BECE-DAF49B0D5A45}" type="presOf" srcId="{D8BF266B-7C26-49E4-940B-17839DA19504}" destId="{C9888AC7-DEE6-4ABB-9FAA-D1D8413BD696}" srcOrd="0" destOrd="0" presId="urn:microsoft.com/office/officeart/2008/layout/LinedList"/>
    <dgm:cxn modelId="{4C44BEB5-A9CB-422E-AD1B-43DC97AB64C3}" srcId="{D7788231-E7FB-40DA-8988-9A2BD179589C}" destId="{85C86C45-E370-4E4E-B17E-36EEC851D7E1}" srcOrd="1" destOrd="0" parTransId="{8150BBBF-547A-4635-AF5C-38AD6A474391}" sibTransId="{2D0D25F9-EC1A-4619-BCC8-C151A0BCBE16}"/>
    <dgm:cxn modelId="{74BCD42A-4CB0-4410-9C51-16BB204AAD34}" srcId="{D7788231-E7FB-40DA-8988-9A2BD179589C}" destId="{E9844B99-FC00-42D1-B31F-7AC3F55DC0DA}" srcOrd="2" destOrd="0" parTransId="{AD14DDCD-1EFD-4166-8D19-1FCC5411D532}" sibTransId="{2D50D2E9-40D0-4840-B6AC-9D62C5718F59}"/>
    <dgm:cxn modelId="{74E9FB84-54C9-4D4E-965A-26EB3A552DCE}" srcId="{D7788231-E7FB-40DA-8988-9A2BD179589C}" destId="{1C1C7FDA-342E-4E12-B1E1-6D337D69F0B1}" srcOrd="5" destOrd="0" parTransId="{096ABF63-5323-480B-93B4-40433D80F11B}" sibTransId="{EC811BDE-FCB7-432A-9232-884748067ACF}"/>
    <dgm:cxn modelId="{135A2259-615F-4965-89FA-586155CE58D0}" type="presOf" srcId="{AD95D655-B374-425C-9C2F-D10D1C2F294D}" destId="{CCB02DB7-4F90-4567-AC8D-532ABAADD44B}" srcOrd="0" destOrd="0" presId="urn:microsoft.com/office/officeart/2008/layout/LinedList"/>
    <dgm:cxn modelId="{0AA0BACB-A190-4E56-A41E-05E08626CDDD}" type="presOf" srcId="{85C86C45-E370-4E4E-B17E-36EEC851D7E1}" destId="{79A18742-199D-4A61-AC87-424A0543AF16}" srcOrd="0" destOrd="0" presId="urn:microsoft.com/office/officeart/2008/layout/LinedList"/>
    <dgm:cxn modelId="{BB1E27DF-A2EC-4375-ABA7-7E7A725290A4}" type="presOf" srcId="{FC64E144-7DA0-4206-AB71-904F3830AB01}" destId="{2571170D-1DA9-434F-BD98-742AD0E66FF1}" srcOrd="0" destOrd="0" presId="urn:microsoft.com/office/officeart/2008/layout/LinedList"/>
    <dgm:cxn modelId="{0925EBD9-1B57-4133-BB1E-D8F810DDEE12}" srcId="{D7788231-E7FB-40DA-8988-9A2BD179589C}" destId="{61A73CA8-C65A-44FB-BB4B-5FF26D5A80D6}" srcOrd="3" destOrd="0" parTransId="{E9E7E2CA-2F9A-4C7F-B337-6D510CDA81EC}" sibTransId="{B849FD17-C81E-48D1-958A-2C3F5C86981A}"/>
    <dgm:cxn modelId="{7E9C5714-CA42-4131-9807-FA7BADAD07C1}" srcId="{D7788231-E7FB-40DA-8988-9A2BD179589C}" destId="{A6D4A949-9712-4D71-A47F-FE36E1467B31}" srcOrd="4" destOrd="0" parTransId="{20782286-46EC-44D8-A9A9-617C701309CB}" sibTransId="{057BD87E-F233-4D11-8702-3FA1285DBAD4}"/>
    <dgm:cxn modelId="{A359319C-E7EF-4BB4-A6C2-BFE7F11125C6}" type="presOf" srcId="{518B7DC9-F0F8-4581-9F49-22FDF075EFC7}" destId="{BF6ED8C7-D606-4088-86FF-2594CDE53278}" srcOrd="0" destOrd="0" presId="urn:microsoft.com/office/officeart/2008/layout/LinedList"/>
    <dgm:cxn modelId="{8264F7D3-86EC-4AB4-B240-B0845D49D62F}" srcId="{D7788231-E7FB-40DA-8988-9A2BD179589C}" destId="{FC64E144-7DA0-4206-AB71-904F3830AB01}" srcOrd="6" destOrd="0" parTransId="{6F4A2B1D-0DBF-41A1-8DD7-3F38B3E9892D}" sibTransId="{EC58F7F7-35F8-40F9-B74C-C2B17AEC8DE8}"/>
    <dgm:cxn modelId="{A60EFE18-B9F4-4628-8C55-BB5F7305D7B7}" type="presParOf" srcId="{C27CD436-B958-4281-A1C7-5A40879855D5}" destId="{D0C10C5B-7C05-4DC1-9AE3-7737BCF80EEC}" srcOrd="0" destOrd="0" presId="urn:microsoft.com/office/officeart/2008/layout/LinedList"/>
    <dgm:cxn modelId="{A81750B7-6015-40F5-BDA5-D9BCF0CA12E5}" type="presParOf" srcId="{C27CD436-B958-4281-A1C7-5A40879855D5}" destId="{22F5CFC3-3558-46BC-BF41-0BAB89ED6758}" srcOrd="1" destOrd="0" presId="urn:microsoft.com/office/officeart/2008/layout/LinedList"/>
    <dgm:cxn modelId="{58F02073-D40E-4C6C-83E5-1AEB47E35F80}" type="presParOf" srcId="{22F5CFC3-3558-46BC-BF41-0BAB89ED6758}" destId="{C9888AC7-DEE6-4ABB-9FAA-D1D8413BD696}" srcOrd="0" destOrd="0" presId="urn:microsoft.com/office/officeart/2008/layout/LinedList"/>
    <dgm:cxn modelId="{849124F1-CFA5-421E-AEF4-285969AAB0C7}" type="presParOf" srcId="{22F5CFC3-3558-46BC-BF41-0BAB89ED6758}" destId="{AE269179-6E3B-412B-BFBC-68EB0767C1B5}" srcOrd="1" destOrd="0" presId="urn:microsoft.com/office/officeart/2008/layout/LinedList"/>
    <dgm:cxn modelId="{F3F397D0-D47E-44EE-B11C-4F9C084684A4}" type="presParOf" srcId="{C27CD436-B958-4281-A1C7-5A40879855D5}" destId="{E6337D9A-B0D9-45E7-A5AE-57523105FACC}" srcOrd="2" destOrd="0" presId="urn:microsoft.com/office/officeart/2008/layout/LinedList"/>
    <dgm:cxn modelId="{333BF93E-7AE0-4B60-8DC0-E57FDF2D62F0}" type="presParOf" srcId="{C27CD436-B958-4281-A1C7-5A40879855D5}" destId="{C4152D6D-98D6-4671-B96C-8DD9FECA27DF}" srcOrd="3" destOrd="0" presId="urn:microsoft.com/office/officeart/2008/layout/LinedList"/>
    <dgm:cxn modelId="{0EF32EE0-45DF-4256-A4FC-6C98427AEED2}" type="presParOf" srcId="{C4152D6D-98D6-4671-B96C-8DD9FECA27DF}" destId="{79A18742-199D-4A61-AC87-424A0543AF16}" srcOrd="0" destOrd="0" presId="urn:microsoft.com/office/officeart/2008/layout/LinedList"/>
    <dgm:cxn modelId="{57344728-08F8-4982-A2C8-F565C19C6A1B}" type="presParOf" srcId="{C4152D6D-98D6-4671-B96C-8DD9FECA27DF}" destId="{B9AB7687-1F2C-4895-8178-4141358EFF4C}" srcOrd="1" destOrd="0" presId="urn:microsoft.com/office/officeart/2008/layout/LinedList"/>
    <dgm:cxn modelId="{0A70B71A-19E0-4A94-B702-A43565ACABC5}" type="presParOf" srcId="{C27CD436-B958-4281-A1C7-5A40879855D5}" destId="{7483C4C3-2230-48AA-B782-F038E3ED9A97}" srcOrd="4" destOrd="0" presId="urn:microsoft.com/office/officeart/2008/layout/LinedList"/>
    <dgm:cxn modelId="{38D58647-C168-435B-8CA6-7B6CB26DB760}" type="presParOf" srcId="{C27CD436-B958-4281-A1C7-5A40879855D5}" destId="{B08C5703-44F4-40C4-BB50-22CA63489A86}" srcOrd="5" destOrd="0" presId="urn:microsoft.com/office/officeart/2008/layout/LinedList"/>
    <dgm:cxn modelId="{B3F6397C-309E-4E70-A0AA-4AF7316D4FDD}" type="presParOf" srcId="{B08C5703-44F4-40C4-BB50-22CA63489A86}" destId="{7EBE082D-04CE-4ED3-8977-3274B7C72812}" srcOrd="0" destOrd="0" presId="urn:microsoft.com/office/officeart/2008/layout/LinedList"/>
    <dgm:cxn modelId="{CFA079B3-5C4C-4E7C-895B-3102BF6D96D8}" type="presParOf" srcId="{B08C5703-44F4-40C4-BB50-22CA63489A86}" destId="{0A434D57-4C96-40F1-950F-48A5E9229F07}" srcOrd="1" destOrd="0" presId="urn:microsoft.com/office/officeart/2008/layout/LinedList"/>
    <dgm:cxn modelId="{36640B7C-9D03-4AC0-8250-0B309BA32931}" type="presParOf" srcId="{C27CD436-B958-4281-A1C7-5A40879855D5}" destId="{CB09A3D8-A83E-41E6-9B4D-79CC99420C7D}" srcOrd="6" destOrd="0" presId="urn:microsoft.com/office/officeart/2008/layout/LinedList"/>
    <dgm:cxn modelId="{2C8FA8CA-91FD-4A4A-A37D-3EF7B41CE68B}" type="presParOf" srcId="{C27CD436-B958-4281-A1C7-5A40879855D5}" destId="{194BAA20-D8F4-4B54-B918-AF5CEEF5D9E9}" srcOrd="7" destOrd="0" presId="urn:microsoft.com/office/officeart/2008/layout/LinedList"/>
    <dgm:cxn modelId="{7E883686-D351-4BD3-928A-1E5F795FF2C8}" type="presParOf" srcId="{194BAA20-D8F4-4B54-B918-AF5CEEF5D9E9}" destId="{C335FEC4-EC84-41BB-B100-BED9793F6989}" srcOrd="0" destOrd="0" presId="urn:microsoft.com/office/officeart/2008/layout/LinedList"/>
    <dgm:cxn modelId="{2D566DE6-FB4F-448C-AA59-44DB68B78C5B}" type="presParOf" srcId="{194BAA20-D8F4-4B54-B918-AF5CEEF5D9E9}" destId="{052AEAA5-AACC-466F-A0FD-A9A797632F1D}" srcOrd="1" destOrd="0" presId="urn:microsoft.com/office/officeart/2008/layout/LinedList"/>
    <dgm:cxn modelId="{10BBF01F-B2FE-4839-BA9A-F80AEEF50FF2}" type="presParOf" srcId="{C27CD436-B958-4281-A1C7-5A40879855D5}" destId="{F354BFBE-D430-494C-91C8-3329FFB05E20}" srcOrd="8" destOrd="0" presId="urn:microsoft.com/office/officeart/2008/layout/LinedList"/>
    <dgm:cxn modelId="{7F0FCA2A-1B7B-4046-B55B-E58FB026D003}" type="presParOf" srcId="{C27CD436-B958-4281-A1C7-5A40879855D5}" destId="{035E52B4-A327-44B4-B6CD-7752ACA711E2}" srcOrd="9" destOrd="0" presId="urn:microsoft.com/office/officeart/2008/layout/LinedList"/>
    <dgm:cxn modelId="{F1B9A368-1786-440C-A7D7-981C6D0BDC61}" type="presParOf" srcId="{035E52B4-A327-44B4-B6CD-7752ACA711E2}" destId="{EDA1B113-EBED-4A81-BCFB-BED04D1F9655}" srcOrd="0" destOrd="0" presId="urn:microsoft.com/office/officeart/2008/layout/LinedList"/>
    <dgm:cxn modelId="{18DFD1B5-DF38-4486-A4CA-CD8ABEBB308F}" type="presParOf" srcId="{035E52B4-A327-44B4-B6CD-7752ACA711E2}" destId="{23DA0DD7-4863-4D26-A459-675119FB3935}" srcOrd="1" destOrd="0" presId="urn:microsoft.com/office/officeart/2008/layout/LinedList"/>
    <dgm:cxn modelId="{FD6D8AC0-53A3-42E4-9CBD-AF0DECBD2EE5}" type="presParOf" srcId="{C27CD436-B958-4281-A1C7-5A40879855D5}" destId="{617A56AA-B641-46C7-A290-527172126D6C}" srcOrd="10" destOrd="0" presId="urn:microsoft.com/office/officeart/2008/layout/LinedList"/>
    <dgm:cxn modelId="{6D3EC5E2-DF52-4877-8EAA-FA1F100BDA56}" type="presParOf" srcId="{C27CD436-B958-4281-A1C7-5A40879855D5}" destId="{BA8ED557-5542-42AE-9180-0521F045593E}" srcOrd="11" destOrd="0" presId="urn:microsoft.com/office/officeart/2008/layout/LinedList"/>
    <dgm:cxn modelId="{F24BAAF4-E4E0-4B99-A418-483F5CA0182F}" type="presParOf" srcId="{BA8ED557-5542-42AE-9180-0521F045593E}" destId="{D28FEFE0-07E0-49F6-A37D-51D172B58BF6}" srcOrd="0" destOrd="0" presId="urn:microsoft.com/office/officeart/2008/layout/LinedList"/>
    <dgm:cxn modelId="{21578FBB-0285-457C-A669-62F7945CDFE5}" type="presParOf" srcId="{BA8ED557-5542-42AE-9180-0521F045593E}" destId="{4374D55F-50A8-4EB4-8265-76F73EFC6EB6}" srcOrd="1" destOrd="0" presId="urn:microsoft.com/office/officeart/2008/layout/LinedList"/>
    <dgm:cxn modelId="{7109F3A6-AF2F-43BC-9CAB-8405EDD12406}" type="presParOf" srcId="{C27CD436-B958-4281-A1C7-5A40879855D5}" destId="{85F14908-807F-404A-A932-0C215B8CE06C}" srcOrd="12" destOrd="0" presId="urn:microsoft.com/office/officeart/2008/layout/LinedList"/>
    <dgm:cxn modelId="{1D0EB2C8-3DC4-4BD3-8ADB-2EAE573163DE}" type="presParOf" srcId="{C27CD436-B958-4281-A1C7-5A40879855D5}" destId="{8BD8D8E6-F566-40A1-A714-AFDA0FDFBE36}" srcOrd="13" destOrd="0" presId="urn:microsoft.com/office/officeart/2008/layout/LinedList"/>
    <dgm:cxn modelId="{C8DCAC34-DCA8-4D17-B94D-15DDF7B94426}" type="presParOf" srcId="{8BD8D8E6-F566-40A1-A714-AFDA0FDFBE36}" destId="{2571170D-1DA9-434F-BD98-742AD0E66FF1}" srcOrd="0" destOrd="0" presId="urn:microsoft.com/office/officeart/2008/layout/LinedList"/>
    <dgm:cxn modelId="{8A8EA091-B336-467C-B3A6-F93EA7A77262}" type="presParOf" srcId="{8BD8D8E6-F566-40A1-A714-AFDA0FDFBE36}" destId="{68BE96C9-A21E-43A4-83D8-8E5E37BED721}" srcOrd="1" destOrd="0" presId="urn:microsoft.com/office/officeart/2008/layout/LinedList"/>
    <dgm:cxn modelId="{882E0241-5F08-4CC7-98A7-487EA63E0ECF}" type="presParOf" srcId="{C27CD436-B958-4281-A1C7-5A40879855D5}" destId="{523C7ECE-B63E-4E59-A8D4-3C3C10D2DC47}" srcOrd="14" destOrd="0" presId="urn:microsoft.com/office/officeart/2008/layout/LinedList"/>
    <dgm:cxn modelId="{D8978AA0-D9BA-4417-A682-B89678538AB1}" type="presParOf" srcId="{C27CD436-B958-4281-A1C7-5A40879855D5}" destId="{38E43FFD-3771-43A9-B3BF-95EC09460D09}" srcOrd="15" destOrd="0" presId="urn:microsoft.com/office/officeart/2008/layout/LinedList"/>
    <dgm:cxn modelId="{9D0AB767-ACEA-4D01-B8E6-B7E450E62B9A}" type="presParOf" srcId="{38E43FFD-3771-43A9-B3BF-95EC09460D09}" destId="{0AE226F9-D42D-4D42-BB59-2CF7E6C7F4C5}" srcOrd="0" destOrd="0" presId="urn:microsoft.com/office/officeart/2008/layout/LinedList"/>
    <dgm:cxn modelId="{392A00A7-F529-4DE1-9B99-3954D0DBF123}" type="presParOf" srcId="{38E43FFD-3771-43A9-B3BF-95EC09460D09}" destId="{E8293B32-B852-4730-BD7F-853058231CF0}" srcOrd="1" destOrd="0" presId="urn:microsoft.com/office/officeart/2008/layout/LinedList"/>
    <dgm:cxn modelId="{FCE7A54A-B7E2-4114-9D3F-CF8F64384323}" type="presParOf" srcId="{C27CD436-B958-4281-A1C7-5A40879855D5}" destId="{98C2872D-0D27-4FD9-ABB2-3989E742ED58}" srcOrd="16" destOrd="0" presId="urn:microsoft.com/office/officeart/2008/layout/LinedList"/>
    <dgm:cxn modelId="{5A9556ED-3DA8-405B-BB77-94A1D01FCEC9}" type="presParOf" srcId="{C27CD436-B958-4281-A1C7-5A40879855D5}" destId="{E9AC62AC-F798-4670-8757-A751CE47BA4E}" srcOrd="17" destOrd="0" presId="urn:microsoft.com/office/officeart/2008/layout/LinedList"/>
    <dgm:cxn modelId="{1114BC9C-B6E4-48B9-A6E6-59C327244F9F}" type="presParOf" srcId="{E9AC62AC-F798-4670-8757-A751CE47BA4E}" destId="{CCB02DB7-4F90-4567-AC8D-532ABAADD44B}" srcOrd="0" destOrd="0" presId="urn:microsoft.com/office/officeart/2008/layout/LinedList"/>
    <dgm:cxn modelId="{0CC5945D-9358-45D0-8281-DAD22B03E995}" type="presParOf" srcId="{E9AC62AC-F798-4670-8757-A751CE47BA4E}" destId="{24BFE4E7-357B-42A4-87D7-3058D30F539B}" srcOrd="1" destOrd="0" presId="urn:microsoft.com/office/officeart/2008/layout/LinedList"/>
    <dgm:cxn modelId="{D01A2E96-ADAB-4177-9151-713F13DD4544}" type="presParOf" srcId="{C27CD436-B958-4281-A1C7-5A40879855D5}" destId="{74966BF3-81E1-4601-AF2A-A36666FFCF2C}" srcOrd="18" destOrd="0" presId="urn:microsoft.com/office/officeart/2008/layout/LinedList"/>
    <dgm:cxn modelId="{974922D1-09F6-414F-996A-4063D1F2B0F6}" type="presParOf" srcId="{C27CD436-B958-4281-A1C7-5A40879855D5}" destId="{41FC12F2-340F-41EB-AFCE-95E73E00FB69}" srcOrd="19" destOrd="0" presId="urn:microsoft.com/office/officeart/2008/layout/LinedList"/>
    <dgm:cxn modelId="{D4EC3468-CB05-4884-A89F-14E9D2CD236A}" type="presParOf" srcId="{41FC12F2-340F-41EB-AFCE-95E73E00FB69}" destId="{BF6ED8C7-D606-4088-86FF-2594CDE53278}" srcOrd="0" destOrd="0" presId="urn:microsoft.com/office/officeart/2008/layout/LinedList"/>
    <dgm:cxn modelId="{95EA7954-4F02-4CFA-8773-F7D85A17CD5A}" type="presParOf" srcId="{41FC12F2-340F-41EB-AFCE-95E73E00FB69}" destId="{8E956EA3-92E3-42AA-98AD-CE33BD179DF3}" srcOrd="1" destOrd="0" presId="urn:microsoft.com/office/officeart/2008/layout/LinedList"/>
    <dgm:cxn modelId="{57043643-8A85-43D4-BBE3-D81731DC4698}" type="presParOf" srcId="{C27CD436-B958-4281-A1C7-5A40879855D5}" destId="{C565A185-52B2-4251-9FB4-6B76B084D1AF}" srcOrd="20" destOrd="0" presId="urn:microsoft.com/office/officeart/2008/layout/LinedList"/>
    <dgm:cxn modelId="{0A1555D5-32FE-4FC6-9386-1AD14B5BAA8E}" type="presParOf" srcId="{C27CD436-B958-4281-A1C7-5A40879855D5}" destId="{BD1F9E6F-2863-4BA9-9513-784E45F7F22B}" srcOrd="21" destOrd="0" presId="urn:microsoft.com/office/officeart/2008/layout/LinedList"/>
    <dgm:cxn modelId="{E5233AC7-9C75-452A-B8BB-4779C10CC81E}" type="presParOf" srcId="{BD1F9E6F-2863-4BA9-9513-784E45F7F22B}" destId="{4FE68105-A096-4DFC-9790-F4373A19811E}" srcOrd="0" destOrd="0" presId="urn:microsoft.com/office/officeart/2008/layout/LinedList"/>
    <dgm:cxn modelId="{12A91BDC-C7EE-4EF0-8DED-ABFDE1A0A2B3}" type="presParOf" srcId="{BD1F9E6F-2863-4BA9-9513-784E45F7F22B}" destId="{43F60294-ED07-4283-9453-08EEE859E35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8FD3C-2B06-5344-B4AD-87A62E4AAFBC}">
      <dsp:nvSpPr>
        <dsp:cNvPr id="0" name=""/>
        <dsp:cNvSpPr/>
      </dsp:nvSpPr>
      <dsp:spPr>
        <a:xfrm>
          <a:off x="975945" y="1743"/>
          <a:ext cx="3903782" cy="178665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44" tIns="453810" rIns="75744" bIns="453810" numCol="1" spcCol="1270" anchor="ctr" anchorCtr="0">
          <a:noAutofit/>
        </a:bodyPr>
        <a:lstStyle/>
        <a:p>
          <a:pPr lvl="0" algn="l" defTabSz="577850">
            <a:lnSpc>
              <a:spcPct val="90000"/>
            </a:lnSpc>
            <a:spcBef>
              <a:spcPct val="0"/>
            </a:spcBef>
            <a:spcAft>
              <a:spcPct val="35000"/>
            </a:spcAft>
          </a:pPr>
          <a:r>
            <a:rPr lang="en-US" sz="1300" kern="1200"/>
            <a:t>List several ways in which racism influences health</a:t>
          </a:r>
        </a:p>
      </dsp:txBody>
      <dsp:txXfrm>
        <a:off x="975945" y="1743"/>
        <a:ext cx="3903782" cy="1786651"/>
      </dsp:txXfrm>
    </dsp:sp>
    <dsp:sp modelId="{BF8DBD85-0CBD-0843-8A95-7771106C33BE}">
      <dsp:nvSpPr>
        <dsp:cNvPr id="0" name=""/>
        <dsp:cNvSpPr/>
      </dsp:nvSpPr>
      <dsp:spPr>
        <a:xfrm>
          <a:off x="0" y="1743"/>
          <a:ext cx="975945" cy="178665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644" tIns="176482" rIns="51644" bIns="176482" numCol="1" spcCol="1270" anchor="ctr" anchorCtr="0">
          <a:noAutofit/>
        </a:bodyPr>
        <a:lstStyle/>
        <a:p>
          <a:pPr lvl="0" algn="ctr" defTabSz="755650">
            <a:lnSpc>
              <a:spcPct val="90000"/>
            </a:lnSpc>
            <a:spcBef>
              <a:spcPct val="0"/>
            </a:spcBef>
            <a:spcAft>
              <a:spcPct val="35000"/>
            </a:spcAft>
          </a:pPr>
          <a:r>
            <a:rPr lang="en-US" sz="1700" kern="1200" dirty="0"/>
            <a:t>1</a:t>
          </a:r>
        </a:p>
      </dsp:txBody>
      <dsp:txXfrm>
        <a:off x="0" y="1743"/>
        <a:ext cx="975945" cy="1786651"/>
      </dsp:txXfrm>
    </dsp:sp>
    <dsp:sp modelId="{22ACBCF6-9AC5-A640-8E43-8E5CBC0E013C}">
      <dsp:nvSpPr>
        <dsp:cNvPr id="0" name=""/>
        <dsp:cNvSpPr/>
      </dsp:nvSpPr>
      <dsp:spPr>
        <a:xfrm>
          <a:off x="975945" y="1895594"/>
          <a:ext cx="3903782" cy="1786651"/>
        </a:xfrm>
        <a:prstGeom prst="rect">
          <a:avLst/>
        </a:prstGeom>
        <a:solidFill>
          <a:schemeClr val="accent2">
            <a:tint val="40000"/>
            <a:alpha val="90000"/>
            <a:hueOff val="548898"/>
            <a:satOff val="13639"/>
            <a:lumOff val="5634"/>
            <a:alphaOff val="0"/>
          </a:schemeClr>
        </a:solidFill>
        <a:ln w="15875" cap="flat" cmpd="sng" algn="ctr">
          <a:solidFill>
            <a:schemeClr val="accent2">
              <a:tint val="40000"/>
              <a:alpha val="90000"/>
              <a:hueOff val="548898"/>
              <a:satOff val="13639"/>
              <a:lumOff val="56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44" tIns="453810" rIns="75744" bIns="453810" numCol="1" spcCol="1270" anchor="ctr" anchorCtr="0">
          <a:noAutofit/>
        </a:bodyPr>
        <a:lstStyle/>
        <a:p>
          <a:pPr lvl="0" algn="l" defTabSz="577850">
            <a:lnSpc>
              <a:spcPct val="90000"/>
            </a:lnSpc>
            <a:spcBef>
              <a:spcPct val="0"/>
            </a:spcBef>
            <a:spcAft>
              <a:spcPct val="35000"/>
            </a:spcAft>
          </a:pPr>
          <a:r>
            <a:rPr lang="en-US" sz="1300" kern="1200" dirty="0"/>
            <a:t>Demonstrate knowledge of inherent biases and how they affect the way we interact with patients and advocate for them</a:t>
          </a:r>
        </a:p>
      </dsp:txBody>
      <dsp:txXfrm>
        <a:off x="975945" y="1895594"/>
        <a:ext cx="3903782" cy="1786651"/>
      </dsp:txXfrm>
    </dsp:sp>
    <dsp:sp modelId="{F39ADB16-E38F-B54D-896D-A726AD63D0DC}">
      <dsp:nvSpPr>
        <dsp:cNvPr id="0" name=""/>
        <dsp:cNvSpPr/>
      </dsp:nvSpPr>
      <dsp:spPr>
        <a:xfrm>
          <a:off x="0" y="1895594"/>
          <a:ext cx="975945" cy="1786651"/>
        </a:xfrm>
        <a:prstGeom prst="rect">
          <a:avLst/>
        </a:prstGeom>
        <a:solidFill>
          <a:schemeClr val="accent2">
            <a:hueOff val="368466"/>
            <a:satOff val="-5447"/>
            <a:lumOff val="27549"/>
            <a:alphaOff val="0"/>
          </a:schemeClr>
        </a:solidFill>
        <a:ln w="15875" cap="flat" cmpd="sng" algn="ctr">
          <a:solidFill>
            <a:schemeClr val="accent2">
              <a:hueOff val="368466"/>
              <a:satOff val="-5447"/>
              <a:lumOff val="27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644" tIns="176482" rIns="51644" bIns="176482" numCol="1" spcCol="1270" anchor="ctr" anchorCtr="0">
          <a:noAutofit/>
        </a:bodyPr>
        <a:lstStyle/>
        <a:p>
          <a:pPr lvl="0" algn="ctr" defTabSz="755650">
            <a:lnSpc>
              <a:spcPct val="90000"/>
            </a:lnSpc>
            <a:spcBef>
              <a:spcPct val="0"/>
            </a:spcBef>
            <a:spcAft>
              <a:spcPct val="35000"/>
            </a:spcAft>
          </a:pPr>
          <a:r>
            <a:rPr lang="en-US" sz="1700" kern="1200" dirty="0"/>
            <a:t>2</a:t>
          </a:r>
        </a:p>
      </dsp:txBody>
      <dsp:txXfrm>
        <a:off x="0" y="1895594"/>
        <a:ext cx="975945" cy="1786651"/>
      </dsp:txXfrm>
    </dsp:sp>
    <dsp:sp modelId="{E3D9C502-001E-CD4E-AA95-90E6F733F8DA}">
      <dsp:nvSpPr>
        <dsp:cNvPr id="0" name=""/>
        <dsp:cNvSpPr/>
      </dsp:nvSpPr>
      <dsp:spPr>
        <a:xfrm>
          <a:off x="975945" y="3789445"/>
          <a:ext cx="3903782" cy="1786651"/>
        </a:xfrm>
        <a:prstGeom prst="rect">
          <a:avLst/>
        </a:prstGeom>
        <a:solidFill>
          <a:schemeClr val="accent2">
            <a:tint val="40000"/>
            <a:alpha val="90000"/>
            <a:hueOff val="1097796"/>
            <a:satOff val="27278"/>
            <a:lumOff val="11268"/>
            <a:alphaOff val="0"/>
          </a:schemeClr>
        </a:solidFill>
        <a:ln w="15875" cap="flat" cmpd="sng" algn="ctr">
          <a:solidFill>
            <a:schemeClr val="accent2">
              <a:tint val="40000"/>
              <a:alpha val="90000"/>
              <a:hueOff val="1097796"/>
              <a:satOff val="27278"/>
              <a:lumOff val="112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744" tIns="453810" rIns="75744" bIns="453810" numCol="1" spcCol="1270" anchor="ctr" anchorCtr="0">
          <a:noAutofit/>
        </a:bodyPr>
        <a:lstStyle/>
        <a:p>
          <a:pPr lvl="0" algn="l" defTabSz="577850">
            <a:lnSpc>
              <a:spcPct val="90000"/>
            </a:lnSpc>
            <a:spcBef>
              <a:spcPct val="0"/>
            </a:spcBef>
            <a:spcAft>
              <a:spcPct val="35000"/>
            </a:spcAft>
          </a:pPr>
          <a:r>
            <a:rPr lang="en-US" sz="1300" kern="1200"/>
            <a:t>Describe the role that providers have in addressing racism as a health issue in residency and clinic settings and discuss some of the challenges and barriers faced when doing so.</a:t>
          </a:r>
        </a:p>
      </dsp:txBody>
      <dsp:txXfrm>
        <a:off x="975945" y="3789445"/>
        <a:ext cx="3903782" cy="1786651"/>
      </dsp:txXfrm>
    </dsp:sp>
    <dsp:sp modelId="{82097081-2DF5-554E-9101-33991C215833}">
      <dsp:nvSpPr>
        <dsp:cNvPr id="0" name=""/>
        <dsp:cNvSpPr/>
      </dsp:nvSpPr>
      <dsp:spPr>
        <a:xfrm>
          <a:off x="0" y="3789445"/>
          <a:ext cx="975945" cy="1786651"/>
        </a:xfrm>
        <a:prstGeom prst="rect">
          <a:avLst/>
        </a:prstGeom>
        <a:solidFill>
          <a:schemeClr val="accent2">
            <a:hueOff val="736932"/>
            <a:satOff val="-10894"/>
            <a:lumOff val="55098"/>
            <a:alphaOff val="0"/>
          </a:schemeClr>
        </a:solidFill>
        <a:ln w="15875" cap="flat" cmpd="sng" algn="ctr">
          <a:solidFill>
            <a:schemeClr val="accent2">
              <a:hueOff val="736932"/>
              <a:satOff val="-10894"/>
              <a:lumOff val="5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644" tIns="176482" rIns="51644" bIns="176482" numCol="1" spcCol="1270" anchor="ctr" anchorCtr="0">
          <a:noAutofit/>
        </a:bodyPr>
        <a:lstStyle/>
        <a:p>
          <a:pPr lvl="0" algn="ctr" defTabSz="755650">
            <a:lnSpc>
              <a:spcPct val="90000"/>
            </a:lnSpc>
            <a:spcBef>
              <a:spcPct val="0"/>
            </a:spcBef>
            <a:spcAft>
              <a:spcPct val="35000"/>
            </a:spcAft>
          </a:pPr>
          <a:r>
            <a:rPr lang="en-US" sz="1700" kern="1200" dirty="0"/>
            <a:t>3</a:t>
          </a:r>
        </a:p>
      </dsp:txBody>
      <dsp:txXfrm>
        <a:off x="0" y="3789445"/>
        <a:ext cx="975945" cy="1786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10C5B-7C05-4DC1-9AE3-7737BCF80EEC}">
      <dsp:nvSpPr>
        <dsp:cNvPr id="0" name=""/>
        <dsp:cNvSpPr/>
      </dsp:nvSpPr>
      <dsp:spPr>
        <a:xfrm>
          <a:off x="0" y="2723"/>
          <a:ext cx="487972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888AC7-DEE6-4ABB-9FAA-D1D8413BD696}">
      <dsp:nvSpPr>
        <dsp:cNvPr id="0" name=""/>
        <dsp:cNvSpPr/>
      </dsp:nvSpPr>
      <dsp:spPr>
        <a:xfrm>
          <a:off x="0" y="2723"/>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Actively Listen</a:t>
          </a:r>
        </a:p>
      </dsp:txBody>
      <dsp:txXfrm>
        <a:off x="0" y="2723"/>
        <a:ext cx="4879728" cy="506581"/>
      </dsp:txXfrm>
    </dsp:sp>
    <dsp:sp modelId="{E6337D9A-B0D9-45E7-A5AE-57523105FACC}">
      <dsp:nvSpPr>
        <dsp:cNvPr id="0" name=""/>
        <dsp:cNvSpPr/>
      </dsp:nvSpPr>
      <dsp:spPr>
        <a:xfrm>
          <a:off x="0" y="509304"/>
          <a:ext cx="4879728" cy="0"/>
        </a:xfrm>
        <a:prstGeom prst="line">
          <a:avLst/>
        </a:prstGeom>
        <a:solidFill>
          <a:schemeClr val="accent2">
            <a:hueOff val="73693"/>
            <a:satOff val="-1089"/>
            <a:lumOff val="5510"/>
            <a:alphaOff val="0"/>
          </a:schemeClr>
        </a:solidFill>
        <a:ln w="15875" cap="flat" cmpd="sng" algn="ctr">
          <a:solidFill>
            <a:schemeClr val="accent2">
              <a:hueOff val="73693"/>
              <a:satOff val="-1089"/>
              <a:lumOff val="5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18742-199D-4A61-AC87-424A0543AF16}">
      <dsp:nvSpPr>
        <dsp:cNvPr id="0" name=""/>
        <dsp:cNvSpPr/>
      </dsp:nvSpPr>
      <dsp:spPr>
        <a:xfrm>
          <a:off x="0" y="509304"/>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Be Vulnerable</a:t>
          </a:r>
        </a:p>
      </dsp:txBody>
      <dsp:txXfrm>
        <a:off x="0" y="509304"/>
        <a:ext cx="4879728" cy="506581"/>
      </dsp:txXfrm>
    </dsp:sp>
    <dsp:sp modelId="{7483C4C3-2230-48AA-B782-F038E3ED9A97}">
      <dsp:nvSpPr>
        <dsp:cNvPr id="0" name=""/>
        <dsp:cNvSpPr/>
      </dsp:nvSpPr>
      <dsp:spPr>
        <a:xfrm>
          <a:off x="0" y="1015885"/>
          <a:ext cx="4879728" cy="0"/>
        </a:xfrm>
        <a:prstGeom prst="line">
          <a:avLst/>
        </a:prstGeom>
        <a:solidFill>
          <a:schemeClr val="accent2">
            <a:hueOff val="147386"/>
            <a:satOff val="-2179"/>
            <a:lumOff val="11020"/>
            <a:alphaOff val="0"/>
          </a:schemeClr>
        </a:solidFill>
        <a:ln w="15875" cap="flat" cmpd="sng" algn="ctr">
          <a:solidFill>
            <a:schemeClr val="accent2">
              <a:hueOff val="147386"/>
              <a:satOff val="-2179"/>
              <a:lumOff val="11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BE082D-04CE-4ED3-8977-3274B7C72812}">
      <dsp:nvSpPr>
        <dsp:cNvPr id="0" name=""/>
        <dsp:cNvSpPr/>
      </dsp:nvSpPr>
      <dsp:spPr>
        <a:xfrm>
          <a:off x="0" y="1015885"/>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Be Humble</a:t>
          </a:r>
        </a:p>
      </dsp:txBody>
      <dsp:txXfrm>
        <a:off x="0" y="1015885"/>
        <a:ext cx="4879728" cy="506581"/>
      </dsp:txXfrm>
    </dsp:sp>
    <dsp:sp modelId="{CB09A3D8-A83E-41E6-9B4D-79CC99420C7D}">
      <dsp:nvSpPr>
        <dsp:cNvPr id="0" name=""/>
        <dsp:cNvSpPr/>
      </dsp:nvSpPr>
      <dsp:spPr>
        <a:xfrm>
          <a:off x="0" y="1522467"/>
          <a:ext cx="4879728" cy="0"/>
        </a:xfrm>
        <a:prstGeom prst="line">
          <a:avLst/>
        </a:prstGeom>
        <a:solidFill>
          <a:schemeClr val="accent2">
            <a:hueOff val="221080"/>
            <a:satOff val="-3268"/>
            <a:lumOff val="16529"/>
            <a:alphaOff val="0"/>
          </a:schemeClr>
        </a:solidFill>
        <a:ln w="15875" cap="flat" cmpd="sng" algn="ctr">
          <a:solidFill>
            <a:schemeClr val="accent2">
              <a:hueOff val="221080"/>
              <a:satOff val="-3268"/>
              <a:lumOff val="16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5FEC4-EC84-41BB-B100-BED9793F6989}">
      <dsp:nvSpPr>
        <dsp:cNvPr id="0" name=""/>
        <dsp:cNvSpPr/>
      </dsp:nvSpPr>
      <dsp:spPr>
        <a:xfrm>
          <a:off x="0" y="1522467"/>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Do not Become Defensive</a:t>
          </a:r>
        </a:p>
      </dsp:txBody>
      <dsp:txXfrm>
        <a:off x="0" y="1522467"/>
        <a:ext cx="4879728" cy="506581"/>
      </dsp:txXfrm>
    </dsp:sp>
    <dsp:sp modelId="{F354BFBE-D430-494C-91C8-3329FFB05E20}">
      <dsp:nvSpPr>
        <dsp:cNvPr id="0" name=""/>
        <dsp:cNvSpPr/>
      </dsp:nvSpPr>
      <dsp:spPr>
        <a:xfrm>
          <a:off x="0" y="2029048"/>
          <a:ext cx="4879728" cy="0"/>
        </a:xfrm>
        <a:prstGeom prst="line">
          <a:avLst/>
        </a:prstGeom>
        <a:solidFill>
          <a:schemeClr val="accent2">
            <a:hueOff val="294773"/>
            <a:satOff val="-4358"/>
            <a:lumOff val="22039"/>
            <a:alphaOff val="0"/>
          </a:schemeClr>
        </a:solidFill>
        <a:ln w="15875" cap="flat" cmpd="sng" algn="ctr">
          <a:solidFill>
            <a:schemeClr val="accent2">
              <a:hueOff val="294773"/>
              <a:satOff val="-4358"/>
              <a:lumOff val="220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1B113-EBED-4A81-BCFB-BED04D1F9655}">
      <dsp:nvSpPr>
        <dsp:cNvPr id="0" name=""/>
        <dsp:cNvSpPr/>
      </dsp:nvSpPr>
      <dsp:spPr>
        <a:xfrm>
          <a:off x="0" y="2029048"/>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Agree to Disagree</a:t>
          </a:r>
        </a:p>
      </dsp:txBody>
      <dsp:txXfrm>
        <a:off x="0" y="2029048"/>
        <a:ext cx="4879728" cy="506581"/>
      </dsp:txXfrm>
    </dsp:sp>
    <dsp:sp modelId="{617A56AA-B641-46C7-A290-527172126D6C}">
      <dsp:nvSpPr>
        <dsp:cNvPr id="0" name=""/>
        <dsp:cNvSpPr/>
      </dsp:nvSpPr>
      <dsp:spPr>
        <a:xfrm>
          <a:off x="0" y="2535629"/>
          <a:ext cx="4879728" cy="0"/>
        </a:xfrm>
        <a:prstGeom prst="line">
          <a:avLst/>
        </a:prstGeom>
        <a:solidFill>
          <a:schemeClr val="accent2">
            <a:hueOff val="368466"/>
            <a:satOff val="-5447"/>
            <a:lumOff val="27549"/>
            <a:alphaOff val="0"/>
          </a:schemeClr>
        </a:solidFill>
        <a:ln w="15875" cap="flat" cmpd="sng" algn="ctr">
          <a:solidFill>
            <a:schemeClr val="accent2">
              <a:hueOff val="368466"/>
              <a:satOff val="-5447"/>
              <a:lumOff val="27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FEFE0-07E0-49F6-A37D-51D172B58BF6}">
      <dsp:nvSpPr>
        <dsp:cNvPr id="0" name=""/>
        <dsp:cNvSpPr/>
      </dsp:nvSpPr>
      <dsp:spPr>
        <a:xfrm>
          <a:off x="0" y="2535629"/>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Have an Open Mind</a:t>
          </a:r>
        </a:p>
      </dsp:txBody>
      <dsp:txXfrm>
        <a:off x="0" y="2535629"/>
        <a:ext cx="4879728" cy="506581"/>
      </dsp:txXfrm>
    </dsp:sp>
    <dsp:sp modelId="{85F14908-807F-404A-A932-0C215B8CE06C}">
      <dsp:nvSpPr>
        <dsp:cNvPr id="0" name=""/>
        <dsp:cNvSpPr/>
      </dsp:nvSpPr>
      <dsp:spPr>
        <a:xfrm>
          <a:off x="0" y="3042210"/>
          <a:ext cx="4879728" cy="0"/>
        </a:xfrm>
        <a:prstGeom prst="line">
          <a:avLst/>
        </a:prstGeom>
        <a:solidFill>
          <a:schemeClr val="accent2">
            <a:hueOff val="442159"/>
            <a:satOff val="-6536"/>
            <a:lumOff val="33059"/>
            <a:alphaOff val="0"/>
          </a:schemeClr>
        </a:solidFill>
        <a:ln w="15875" cap="flat" cmpd="sng" algn="ctr">
          <a:solidFill>
            <a:schemeClr val="accent2">
              <a:hueOff val="442159"/>
              <a:satOff val="-6536"/>
              <a:lumOff val="33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1170D-1DA9-434F-BD98-742AD0E66FF1}">
      <dsp:nvSpPr>
        <dsp:cNvPr id="0" name=""/>
        <dsp:cNvSpPr/>
      </dsp:nvSpPr>
      <dsp:spPr>
        <a:xfrm>
          <a:off x="0" y="3042210"/>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Reciprocate how you want to be treated</a:t>
          </a:r>
        </a:p>
      </dsp:txBody>
      <dsp:txXfrm>
        <a:off x="0" y="3042210"/>
        <a:ext cx="4879728" cy="506581"/>
      </dsp:txXfrm>
    </dsp:sp>
    <dsp:sp modelId="{523C7ECE-B63E-4E59-A8D4-3C3C10D2DC47}">
      <dsp:nvSpPr>
        <dsp:cNvPr id="0" name=""/>
        <dsp:cNvSpPr/>
      </dsp:nvSpPr>
      <dsp:spPr>
        <a:xfrm>
          <a:off x="0" y="3548791"/>
          <a:ext cx="4879728" cy="0"/>
        </a:xfrm>
        <a:prstGeom prst="line">
          <a:avLst/>
        </a:prstGeom>
        <a:solidFill>
          <a:schemeClr val="accent2">
            <a:hueOff val="515852"/>
            <a:satOff val="-7626"/>
            <a:lumOff val="38569"/>
            <a:alphaOff val="0"/>
          </a:schemeClr>
        </a:solidFill>
        <a:ln w="15875" cap="flat" cmpd="sng" algn="ctr">
          <a:solidFill>
            <a:schemeClr val="accent2">
              <a:hueOff val="515852"/>
              <a:satOff val="-7626"/>
              <a:lumOff val="38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E226F9-D42D-4D42-BB59-2CF7E6C7F4C5}">
      <dsp:nvSpPr>
        <dsp:cNvPr id="0" name=""/>
        <dsp:cNvSpPr/>
      </dsp:nvSpPr>
      <dsp:spPr>
        <a:xfrm>
          <a:off x="0" y="3548791"/>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Confidentiality</a:t>
          </a:r>
        </a:p>
      </dsp:txBody>
      <dsp:txXfrm>
        <a:off x="0" y="3548791"/>
        <a:ext cx="4879728" cy="506581"/>
      </dsp:txXfrm>
    </dsp:sp>
    <dsp:sp modelId="{98C2872D-0D27-4FD9-ABB2-3989E742ED58}">
      <dsp:nvSpPr>
        <dsp:cNvPr id="0" name=""/>
        <dsp:cNvSpPr/>
      </dsp:nvSpPr>
      <dsp:spPr>
        <a:xfrm>
          <a:off x="0" y="4055372"/>
          <a:ext cx="4879728" cy="0"/>
        </a:xfrm>
        <a:prstGeom prst="line">
          <a:avLst/>
        </a:prstGeom>
        <a:solidFill>
          <a:schemeClr val="accent2">
            <a:hueOff val="589545"/>
            <a:satOff val="-8715"/>
            <a:lumOff val="44078"/>
            <a:alphaOff val="0"/>
          </a:schemeClr>
        </a:solidFill>
        <a:ln w="15875" cap="flat" cmpd="sng" algn="ctr">
          <a:solidFill>
            <a:schemeClr val="accent2">
              <a:hueOff val="589545"/>
              <a:satOff val="-8715"/>
              <a:lumOff val="44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02DB7-4F90-4567-AC8D-532ABAADD44B}">
      <dsp:nvSpPr>
        <dsp:cNvPr id="0" name=""/>
        <dsp:cNvSpPr/>
      </dsp:nvSpPr>
      <dsp:spPr>
        <a:xfrm>
          <a:off x="0" y="4055372"/>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Listen to understand</a:t>
          </a:r>
        </a:p>
      </dsp:txBody>
      <dsp:txXfrm>
        <a:off x="0" y="4055372"/>
        <a:ext cx="4879728" cy="506581"/>
      </dsp:txXfrm>
    </dsp:sp>
    <dsp:sp modelId="{74966BF3-81E1-4601-AF2A-A36666FFCF2C}">
      <dsp:nvSpPr>
        <dsp:cNvPr id="0" name=""/>
        <dsp:cNvSpPr/>
      </dsp:nvSpPr>
      <dsp:spPr>
        <a:xfrm>
          <a:off x="0" y="4561954"/>
          <a:ext cx="4879728" cy="0"/>
        </a:xfrm>
        <a:prstGeom prst="line">
          <a:avLst/>
        </a:prstGeom>
        <a:solidFill>
          <a:schemeClr val="accent2">
            <a:hueOff val="663239"/>
            <a:satOff val="-9805"/>
            <a:lumOff val="49588"/>
            <a:alphaOff val="0"/>
          </a:schemeClr>
        </a:solidFill>
        <a:ln w="15875" cap="flat" cmpd="sng" algn="ctr">
          <a:solidFill>
            <a:schemeClr val="accent2">
              <a:hueOff val="663239"/>
              <a:satOff val="-9805"/>
              <a:lumOff val="49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ED8C7-D606-4088-86FF-2594CDE53278}">
      <dsp:nvSpPr>
        <dsp:cNvPr id="0" name=""/>
        <dsp:cNvSpPr/>
      </dsp:nvSpPr>
      <dsp:spPr>
        <a:xfrm>
          <a:off x="0" y="4561954"/>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Intent vs. Impact</a:t>
          </a:r>
        </a:p>
      </dsp:txBody>
      <dsp:txXfrm>
        <a:off x="0" y="4561954"/>
        <a:ext cx="4879728" cy="506581"/>
      </dsp:txXfrm>
    </dsp:sp>
    <dsp:sp modelId="{C565A185-52B2-4251-9FB4-6B76B084D1AF}">
      <dsp:nvSpPr>
        <dsp:cNvPr id="0" name=""/>
        <dsp:cNvSpPr/>
      </dsp:nvSpPr>
      <dsp:spPr>
        <a:xfrm>
          <a:off x="0" y="5068535"/>
          <a:ext cx="4879728" cy="0"/>
        </a:xfrm>
        <a:prstGeom prst="line">
          <a:avLst/>
        </a:prstGeom>
        <a:solidFill>
          <a:schemeClr val="accent2">
            <a:hueOff val="736932"/>
            <a:satOff val="-10894"/>
            <a:lumOff val="55098"/>
            <a:alphaOff val="0"/>
          </a:schemeClr>
        </a:solidFill>
        <a:ln w="15875" cap="flat" cmpd="sng" algn="ctr">
          <a:solidFill>
            <a:schemeClr val="accent2">
              <a:hueOff val="736932"/>
              <a:satOff val="-10894"/>
              <a:lumOff val="5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E68105-A096-4DFC-9790-F4373A19811E}">
      <dsp:nvSpPr>
        <dsp:cNvPr id="0" name=""/>
        <dsp:cNvSpPr/>
      </dsp:nvSpPr>
      <dsp:spPr>
        <a:xfrm>
          <a:off x="0" y="5068535"/>
          <a:ext cx="4879728" cy="50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Ask First</a:t>
          </a:r>
        </a:p>
      </dsp:txBody>
      <dsp:txXfrm>
        <a:off x="0" y="5068535"/>
        <a:ext cx="4879728" cy="50658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0A370-1C7A-A042-9912-2B3B414B5CF0}"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C0217-36D4-9144-9FFD-3D1991594BD7}" type="slidenum">
              <a:rPr lang="en-US" smtClean="0"/>
              <a:t>‹#›</a:t>
            </a:fld>
            <a:endParaRPr lang="en-US"/>
          </a:p>
        </p:txBody>
      </p:sp>
    </p:spTree>
    <p:extLst>
      <p:ext uri="{BB962C8B-B14F-4D97-AF65-F5344CB8AC3E}">
        <p14:creationId xmlns:p14="http://schemas.microsoft.com/office/powerpoint/2010/main" val="349202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Name, program and title/role- short and quick</a:t>
            </a:r>
          </a:p>
          <a:p>
            <a:endParaRPr lang="en-US" b="1" dirty="0"/>
          </a:p>
        </p:txBody>
      </p:sp>
      <p:sp>
        <p:nvSpPr>
          <p:cNvPr id="4" name="Slide Number Placeholder 3"/>
          <p:cNvSpPr>
            <a:spLocks noGrp="1"/>
          </p:cNvSpPr>
          <p:nvPr>
            <p:ph type="sldNum" sz="quarter" idx="10"/>
          </p:nvPr>
        </p:nvSpPr>
        <p:spPr/>
        <p:txBody>
          <a:bodyPr/>
          <a:lstStyle/>
          <a:p>
            <a:fld id="{F0EFD284-70BD-4B23-A5FF-B569DD7AA60E}" type="slidenum">
              <a:rPr lang="en-US" smtClean="0"/>
              <a:t>1</a:t>
            </a:fld>
            <a:endParaRPr lang="en-US"/>
          </a:p>
        </p:txBody>
      </p:sp>
    </p:spTree>
    <p:extLst>
      <p:ext uri="{BB962C8B-B14F-4D97-AF65-F5344CB8AC3E}">
        <p14:creationId xmlns:p14="http://schemas.microsoft.com/office/powerpoint/2010/main" val="408940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BJ</a:t>
            </a:r>
          </a:p>
          <a:p>
            <a:r>
              <a:rPr lang="en-US" dirty="0"/>
              <a:t>- 3 sessions to residency programs from 2018-2020, 30-40 participants per session </a:t>
            </a:r>
          </a:p>
          <a:p>
            <a:r>
              <a:rPr lang="en-US" dirty="0"/>
              <a:t>- 35 evaluations (out of approximately 100 total participants)</a:t>
            </a:r>
          </a:p>
          <a:p>
            <a:endParaRPr lang="en-US" dirty="0"/>
          </a:p>
        </p:txBody>
      </p:sp>
      <p:sp>
        <p:nvSpPr>
          <p:cNvPr id="4" name="Slide Number Placeholder 3"/>
          <p:cNvSpPr>
            <a:spLocks noGrp="1"/>
          </p:cNvSpPr>
          <p:nvPr>
            <p:ph type="sldNum" sz="quarter" idx="5"/>
          </p:nvPr>
        </p:nvSpPr>
        <p:spPr/>
        <p:txBody>
          <a:bodyPr/>
          <a:lstStyle/>
          <a:p>
            <a:fld id="{4EEC0217-36D4-9144-9FFD-3D1991594BD7}" type="slidenum">
              <a:rPr lang="en-US" smtClean="0"/>
              <a:t>10</a:t>
            </a:fld>
            <a:endParaRPr lang="en-US"/>
          </a:p>
        </p:txBody>
      </p:sp>
    </p:spTree>
    <p:extLst>
      <p:ext uri="{BB962C8B-B14F-4D97-AF65-F5344CB8AC3E}">
        <p14:creationId xmlns:p14="http://schemas.microsoft.com/office/powerpoint/2010/main" val="3110308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BJ</a:t>
            </a:r>
          </a:p>
        </p:txBody>
      </p:sp>
      <p:sp>
        <p:nvSpPr>
          <p:cNvPr id="4" name="Slide Number Placeholder 3"/>
          <p:cNvSpPr>
            <a:spLocks noGrp="1"/>
          </p:cNvSpPr>
          <p:nvPr>
            <p:ph type="sldNum" sz="quarter" idx="5"/>
          </p:nvPr>
        </p:nvSpPr>
        <p:spPr/>
        <p:txBody>
          <a:bodyPr/>
          <a:lstStyle/>
          <a:p>
            <a:fld id="{4EEC0217-36D4-9144-9FFD-3D1991594BD7}" type="slidenum">
              <a:rPr lang="en-US" smtClean="0"/>
              <a:t>11</a:t>
            </a:fld>
            <a:endParaRPr lang="en-US"/>
          </a:p>
        </p:txBody>
      </p:sp>
    </p:spTree>
    <p:extLst>
      <p:ext uri="{BB962C8B-B14F-4D97-AF65-F5344CB8AC3E}">
        <p14:creationId xmlns:p14="http://schemas.microsoft.com/office/powerpoint/2010/main" val="128106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a:t>
            </a:r>
          </a:p>
        </p:txBody>
      </p:sp>
      <p:sp>
        <p:nvSpPr>
          <p:cNvPr id="4" name="Slide Number Placeholder 3"/>
          <p:cNvSpPr>
            <a:spLocks noGrp="1"/>
          </p:cNvSpPr>
          <p:nvPr>
            <p:ph type="sldNum" sz="quarter" idx="5"/>
          </p:nvPr>
        </p:nvSpPr>
        <p:spPr/>
        <p:txBody>
          <a:bodyPr/>
          <a:lstStyle/>
          <a:p>
            <a:fld id="{199F6EFE-8458-457E-9BD5-6321C9FF73E1}" type="slidenum">
              <a:rPr lang="en-US" smtClean="0"/>
              <a:t>12</a:t>
            </a:fld>
            <a:endParaRPr lang="en-US"/>
          </a:p>
        </p:txBody>
      </p:sp>
    </p:spTree>
    <p:extLst>
      <p:ext uri="{BB962C8B-B14F-4D97-AF65-F5344CB8AC3E}">
        <p14:creationId xmlns:p14="http://schemas.microsoft.com/office/powerpoint/2010/main" val="27456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prstGeom prst="rect">
            <a:avLst/>
          </a:prstGeom>
        </p:spPr>
        <p:txBody>
          <a:bodyPr/>
          <a:lstStyle/>
          <a:p>
            <a:endParaRPr/>
          </a:p>
        </p:txBody>
      </p:sp>
      <p:sp>
        <p:nvSpPr>
          <p:cNvPr id="373" name="Shape 373"/>
          <p:cNvSpPr>
            <a:spLocks noGrp="1"/>
          </p:cNvSpPr>
          <p:nvPr>
            <p:ph type="body" sz="quarter" idx="1"/>
          </p:nvPr>
        </p:nvSpPr>
        <p:spPr>
          <a:prstGeom prst="rect">
            <a:avLst/>
          </a:prstGeom>
        </p:spPr>
        <p:txBody>
          <a:bodyPr/>
          <a:lstStyle/>
          <a:p>
            <a:pPr>
              <a:defRPr b="1"/>
            </a:pPr>
            <a:r>
              <a:rPr dirty="0"/>
              <a:t>2:40 – 2:45 pm</a:t>
            </a:r>
          </a:p>
          <a:p>
            <a:pPr>
              <a:defRPr b="1"/>
            </a:pPr>
            <a:endParaRPr dirty="0"/>
          </a:p>
          <a:p>
            <a:pPr>
              <a:defRPr b="1"/>
            </a:pPr>
            <a:r>
              <a:rPr dirty="0"/>
              <a:t>5min CG</a:t>
            </a:r>
          </a:p>
          <a:p>
            <a:pPr>
              <a:defRPr b="1"/>
            </a:pPr>
            <a:endParaRPr dirty="0"/>
          </a:p>
          <a:p>
            <a:pPr>
              <a:defRPr b="1"/>
            </a:pPr>
            <a:r>
              <a:rPr dirty="0"/>
              <a:t>We heavily depend on our unconscious mind…</a:t>
            </a:r>
          </a:p>
          <a:p>
            <a:pPr>
              <a:defRPr b="1"/>
            </a:pPr>
            <a:r>
              <a:rPr dirty="0"/>
              <a:t>We see the world as we are, not what it really is…</a:t>
            </a:r>
          </a:p>
          <a:p>
            <a:endParaRPr dirty="0"/>
          </a:p>
          <a:p>
            <a:r>
              <a:rPr dirty="0"/>
              <a:t>What experiences have you had with implicit bias…that you are willing to share. How can implicit bias impact the stakeholders in your sector?</a:t>
            </a:r>
          </a:p>
          <a:p>
            <a:endParaRPr dirty="0"/>
          </a:p>
          <a:p>
            <a:pPr>
              <a:defRPr b="1"/>
            </a:pPr>
            <a:r>
              <a:rPr dirty="0"/>
              <a:t>Goals for how to deal with Implicit Bias</a:t>
            </a:r>
          </a:p>
          <a:p>
            <a:r>
              <a:rPr dirty="0"/>
              <a:t>Self Awareness-acknowledge that you have it</a:t>
            </a:r>
          </a:p>
          <a:p>
            <a:r>
              <a:rPr dirty="0"/>
              <a:t>Self Management- self-reflect before reacting</a:t>
            </a:r>
          </a:p>
          <a:p>
            <a:r>
              <a:rPr dirty="0"/>
              <a:t>Education/Exposure- connect with others in that group</a:t>
            </a:r>
          </a:p>
          <a:p>
            <a:r>
              <a:rPr dirty="0"/>
              <a:t>Process Management- we are responsible for the behavior that comes out of our unconscious bias</a:t>
            </a:r>
          </a:p>
        </p:txBody>
      </p:sp>
    </p:spTree>
    <p:extLst>
      <p:ext uri="{BB962C8B-B14F-4D97-AF65-F5344CB8AC3E}">
        <p14:creationId xmlns:p14="http://schemas.microsoft.com/office/powerpoint/2010/main" val="3822063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noRot="1" noChangeAspect="1"/>
          </p:cNvSpPr>
          <p:nvPr>
            <p:ph type="sldImg"/>
          </p:nvPr>
        </p:nvSpPr>
        <p:spPr>
          <a:prstGeom prst="rect">
            <a:avLst/>
          </a:prstGeom>
        </p:spPr>
        <p:txBody>
          <a:bodyPr/>
          <a:lstStyle/>
          <a:p>
            <a:endParaRPr/>
          </a:p>
        </p:txBody>
      </p:sp>
      <p:sp>
        <p:nvSpPr>
          <p:cNvPr id="378" name="Shape 378"/>
          <p:cNvSpPr>
            <a:spLocks noGrp="1"/>
          </p:cNvSpPr>
          <p:nvPr>
            <p:ph type="body" sz="quarter" idx="1"/>
          </p:nvPr>
        </p:nvSpPr>
        <p:spPr>
          <a:prstGeom prst="rect">
            <a:avLst/>
          </a:prstGeom>
        </p:spPr>
        <p:txBody>
          <a:bodyPr/>
          <a:lstStyle/>
          <a:p>
            <a:pPr>
              <a:defRPr b="1"/>
            </a:pPr>
            <a:r>
              <a:rPr dirty="0"/>
              <a:t>2:45 – 2:55 pm</a:t>
            </a:r>
          </a:p>
          <a:p>
            <a:pPr>
              <a:defRPr b="1"/>
            </a:pPr>
            <a:r>
              <a:rPr lang="en-US" u="sng" dirty="0"/>
              <a:t>Need Tech Support</a:t>
            </a:r>
            <a:endParaRPr u="sng" dirty="0"/>
          </a:p>
          <a:p>
            <a:pPr>
              <a:defRPr b="1"/>
            </a:pPr>
            <a:r>
              <a:rPr lang="en-US" dirty="0"/>
              <a:t>Nee pen and paper</a:t>
            </a:r>
          </a:p>
          <a:p>
            <a:pPr>
              <a:defRPr b="1"/>
            </a:pPr>
            <a:r>
              <a:rPr lang="en-US" dirty="0"/>
              <a:t>VM /AM </a:t>
            </a:r>
            <a:r>
              <a:rPr dirty="0"/>
              <a:t>10 MIN:</a:t>
            </a:r>
          </a:p>
          <a:p>
            <a:pPr>
              <a:defRPr b="1"/>
            </a:pPr>
            <a:endParaRPr lang="en-US" dirty="0"/>
          </a:p>
          <a:p>
            <a:pPr>
              <a:defRPr b="1"/>
            </a:pPr>
            <a:r>
              <a:rPr lang="en-US" dirty="0"/>
              <a:t>AM</a:t>
            </a:r>
            <a:endParaRPr dirty="0"/>
          </a:p>
          <a:p>
            <a:pPr marL="228600" indent="-228600">
              <a:buSzPct val="100000"/>
              <a:buAutoNum type="arabicPeriod"/>
              <a:defRPr b="1"/>
            </a:pPr>
            <a:r>
              <a:rPr dirty="0"/>
              <a:t>DIVIDE INTO Facilitated Breakout groups – facilitator to read the case and facilitate discussion</a:t>
            </a:r>
            <a:r>
              <a:rPr lang="en-US" dirty="0"/>
              <a:t>-Ask them to give a vivid layered description of the patient- where they live, car they car, race, clothing, socioeconomics, hair job </a:t>
            </a:r>
            <a:r>
              <a:rPr lang="en-US" dirty="0" err="1"/>
              <a:t>etc</a:t>
            </a:r>
            <a:endParaRPr dirty="0"/>
          </a:p>
          <a:p>
            <a:pPr marL="228600" indent="-228600">
              <a:buSzPct val="100000"/>
              <a:buAutoNum type="arabicPeriod"/>
              <a:defRPr b="1"/>
            </a:pPr>
            <a:r>
              <a:rPr dirty="0"/>
              <a:t>Return to large group and offer chance to reflect</a:t>
            </a:r>
          </a:p>
          <a:p>
            <a:pPr>
              <a:defRPr b="1"/>
            </a:pPr>
            <a:endParaRPr lang="en-US" dirty="0"/>
          </a:p>
          <a:p>
            <a:pPr>
              <a:defRPr b="1"/>
            </a:pPr>
            <a:endParaRPr lang="en-US" dirty="0"/>
          </a:p>
          <a:p>
            <a:pPr>
              <a:defRPr b="1"/>
            </a:pPr>
            <a:r>
              <a:rPr lang="en-US" dirty="0"/>
              <a:t>VM</a:t>
            </a:r>
            <a:endParaRPr dirty="0"/>
          </a:p>
          <a:p>
            <a:pPr>
              <a:defRPr b="1"/>
            </a:pPr>
            <a:r>
              <a:rPr dirty="0"/>
              <a:t> WE THEN READ THE REAL PATIENT DESCRIPTION AND HAVE PARTICIPA</a:t>
            </a:r>
            <a:r>
              <a:rPr lang="en-US" dirty="0"/>
              <a:t>NTS</a:t>
            </a:r>
            <a:r>
              <a:rPr dirty="0"/>
              <a:t> SHARE THEIR DESCRIPTIONS IF COMFORTABLE OR DISCUSS THE GROUPS’ DESCRIPTIONS GENERALLY ASKING IF THEIR DESCRIPTIONS FIT THE TRUE PT’S DESCRIPTION…(3MIN: END 4:49)</a:t>
            </a:r>
          </a:p>
        </p:txBody>
      </p:sp>
    </p:spTree>
    <p:extLst>
      <p:ext uri="{BB962C8B-B14F-4D97-AF65-F5344CB8AC3E}">
        <p14:creationId xmlns:p14="http://schemas.microsoft.com/office/powerpoint/2010/main" val="356720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PLACE HOLDER 8min</a:t>
            </a:r>
          </a:p>
          <a:p>
            <a:r>
              <a:rPr lang="en-US" dirty="0"/>
              <a:t>Explain who we are as it pertains to this presentation.</a:t>
            </a:r>
          </a:p>
          <a:p>
            <a:r>
              <a:rPr lang="en-US" dirty="0"/>
              <a:t>In order as above.</a:t>
            </a:r>
          </a:p>
          <a:p>
            <a:r>
              <a:rPr lang="en-US" dirty="0"/>
              <a:t>2-3 min each</a:t>
            </a:r>
          </a:p>
          <a:p>
            <a:endParaRPr lang="en-US" dirty="0"/>
          </a:p>
          <a:p>
            <a:r>
              <a:rPr lang="en-US" dirty="0"/>
              <a:t>Bryan: </a:t>
            </a:r>
          </a:p>
          <a:p>
            <a:r>
              <a:rPr lang="en-US" dirty="0"/>
              <a:t>1:</a:t>
            </a:r>
            <a:r>
              <a:rPr lang="en-US" baseline="0" dirty="0"/>
              <a:t> hope to represent the allies, who see racism and racial-based inequality at play in society and the devastating affect it has on health and quality of life, and are committed to working with those communities to resist racism.</a:t>
            </a:r>
          </a:p>
          <a:p>
            <a:r>
              <a:rPr lang="en-US" baseline="0" dirty="0"/>
              <a:t>2: After growing up in a very homogenous sort of idyllic small town in western WA in which everyone was sort of expected to succeed and have a satisfying life, I feel like I’ve been in some kind of culture shock for the last 15 years, in which I’ve lived in very segregated cities across the US which are more diverse than my home town but also more segregated. You can wrap your head around the geographical segregation, the thing that gets me is segregation of expectations for what a life will be like, with very different sets of rules expectations and opportunities for different people. Milwaukee is no different. It is on and off named the most segregated US city, a city in which communities are so thoroughly insulated from each other that lives are lived often in complete parallel, crossing only when necessary, such as: law enforcement, healthcare.</a:t>
            </a:r>
          </a:p>
          <a:p>
            <a:r>
              <a:rPr lang="en-US" baseline="0" dirty="0"/>
              <a:t>3. Our clinic is one of those places where the intersection occurs, which represents both a challenge and an opportunity.</a:t>
            </a:r>
          </a:p>
          <a:p>
            <a:r>
              <a:rPr lang="en-US" baseline="0" dirty="0"/>
              <a:t>4: Today we will learn about racial disparities in healthcare and I hope have a good time discussing what to do about it. I think we can and must make healthcare work better for minority communities. I’m excited to be part of this conversation.</a:t>
            </a:r>
          </a:p>
          <a:p>
            <a:endParaRPr lang="en-US" baseline="0" dirty="0"/>
          </a:p>
        </p:txBody>
      </p:sp>
      <p:sp>
        <p:nvSpPr>
          <p:cNvPr id="4" name="Slide Number Placeholder 3"/>
          <p:cNvSpPr>
            <a:spLocks noGrp="1"/>
          </p:cNvSpPr>
          <p:nvPr>
            <p:ph type="sldNum" sz="quarter" idx="10"/>
          </p:nvPr>
        </p:nvSpPr>
        <p:spPr/>
        <p:txBody>
          <a:bodyPr/>
          <a:lstStyle/>
          <a:p>
            <a:fld id="{F0EFD284-70BD-4B23-A5FF-B569DD7AA60E}" type="slidenum">
              <a:rPr lang="en-US" smtClean="0"/>
              <a:t>17</a:t>
            </a:fld>
            <a:endParaRPr lang="en-US"/>
          </a:p>
        </p:txBody>
      </p:sp>
    </p:spTree>
    <p:extLst>
      <p:ext uri="{BB962C8B-B14F-4D97-AF65-F5344CB8AC3E}">
        <p14:creationId xmlns:p14="http://schemas.microsoft.com/office/powerpoint/2010/main" val="47926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a:t>
            </a:r>
          </a:p>
        </p:txBody>
      </p:sp>
      <p:sp>
        <p:nvSpPr>
          <p:cNvPr id="4" name="Slide Number Placeholder 3"/>
          <p:cNvSpPr>
            <a:spLocks noGrp="1"/>
          </p:cNvSpPr>
          <p:nvPr>
            <p:ph type="sldNum" sz="quarter" idx="10"/>
          </p:nvPr>
        </p:nvSpPr>
        <p:spPr/>
        <p:txBody>
          <a:bodyPr/>
          <a:lstStyle/>
          <a:p>
            <a:fld id="{199F6EFE-8458-457E-9BD5-6321C9FF73E1}" type="slidenum">
              <a:rPr lang="en-US" smtClean="0"/>
              <a:t>2</a:t>
            </a:fld>
            <a:endParaRPr lang="en-US"/>
          </a:p>
        </p:txBody>
      </p:sp>
    </p:spTree>
    <p:extLst>
      <p:ext uri="{BB962C8B-B14F-4D97-AF65-F5344CB8AC3E}">
        <p14:creationId xmlns:p14="http://schemas.microsoft.com/office/powerpoint/2010/main" val="236258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VM We have none</a:t>
            </a:r>
            <a:r>
              <a:rPr lang="mr-IN" dirty="0"/>
              <a:t>…</a:t>
            </a:r>
            <a:endParaRPr lang="en-US" dirty="0"/>
          </a:p>
          <a:p>
            <a:endParaRPr lang="en-US" dirty="0"/>
          </a:p>
        </p:txBody>
      </p:sp>
      <p:sp>
        <p:nvSpPr>
          <p:cNvPr id="4" name="Slide Number Placeholder 3"/>
          <p:cNvSpPr>
            <a:spLocks noGrp="1"/>
          </p:cNvSpPr>
          <p:nvPr>
            <p:ph type="sldNum" sz="quarter" idx="10"/>
          </p:nvPr>
        </p:nvSpPr>
        <p:spPr/>
        <p:txBody>
          <a:bodyPr/>
          <a:lstStyle/>
          <a:p>
            <a:fld id="{F0EFD284-70BD-4B23-A5FF-B569DD7AA60E}" type="slidenum">
              <a:rPr lang="en-US" smtClean="0"/>
              <a:t>3</a:t>
            </a:fld>
            <a:endParaRPr lang="en-US"/>
          </a:p>
        </p:txBody>
      </p:sp>
    </p:spTree>
    <p:extLst>
      <p:ext uri="{BB962C8B-B14F-4D97-AF65-F5344CB8AC3E}">
        <p14:creationId xmlns:p14="http://schemas.microsoft.com/office/powerpoint/2010/main" val="3240519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VM</a:t>
            </a:r>
          </a:p>
          <a:p>
            <a:endParaRPr lang="en-US" dirty="0"/>
          </a:p>
          <a:p>
            <a:r>
              <a:rPr lang="en-US" dirty="0"/>
              <a:t>Want to describe generally but also give a bit of the experience of what this program is like to go through – implicit bias activity</a:t>
            </a:r>
          </a:p>
          <a:p>
            <a:endParaRPr lang="en-US" dirty="0"/>
          </a:p>
          <a:p>
            <a:r>
              <a:rPr lang="en-US" dirty="0"/>
              <a:t>Overall workshop is 3 hours, all at once, and involves video description of </a:t>
            </a:r>
          </a:p>
        </p:txBody>
      </p:sp>
      <p:sp>
        <p:nvSpPr>
          <p:cNvPr id="4" name="Slide Number Placeholder 3"/>
          <p:cNvSpPr>
            <a:spLocks noGrp="1"/>
          </p:cNvSpPr>
          <p:nvPr>
            <p:ph type="sldNum" sz="quarter" idx="5"/>
          </p:nvPr>
        </p:nvSpPr>
        <p:spPr/>
        <p:txBody>
          <a:bodyPr/>
          <a:lstStyle/>
          <a:p>
            <a:fld id="{4EEC0217-36D4-9144-9FFD-3D1991594BD7}" type="slidenum">
              <a:rPr lang="en-US" smtClean="0"/>
              <a:t>4</a:t>
            </a:fld>
            <a:endParaRPr lang="en-US"/>
          </a:p>
        </p:txBody>
      </p:sp>
    </p:spTree>
    <p:extLst>
      <p:ext uri="{BB962C8B-B14F-4D97-AF65-F5344CB8AC3E}">
        <p14:creationId xmlns:p14="http://schemas.microsoft.com/office/powerpoint/2010/main" val="394075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Ashley/Veneshia/ to do 1. Video; research/data (2.5 mins?) Virtual format reflection?</a:t>
            </a:r>
          </a:p>
          <a:p>
            <a:r>
              <a:rPr lang="en-US" dirty="0"/>
              <a:t>2: Chizelle for 2. Diversity/equity quiz, </a:t>
            </a:r>
            <a:r>
              <a:rPr lang="en-US" dirty="0" err="1"/>
              <a:t>pt</a:t>
            </a:r>
            <a:r>
              <a:rPr lang="en-US" dirty="0"/>
              <a:t> profile activity, implicit bias story – 2.5 mins)</a:t>
            </a:r>
          </a:p>
          <a:p>
            <a:r>
              <a:rPr lang="en-US" dirty="0"/>
              <a:t>3: Bryan/ Camille 3. individual stories, our reflections, panel -- bulk of the time? (8-10 mins? – follow from the ‘our experiences and our hope’ </a:t>
            </a:r>
          </a:p>
          <a:p>
            <a:r>
              <a:rPr lang="en-US" dirty="0"/>
              <a:t>Results: </a:t>
            </a:r>
            <a:r>
              <a:rPr lang="en-US" dirty="0" err="1"/>
              <a:t>bryan</a:t>
            </a:r>
            <a:r>
              <a:rPr lang="en-US" dirty="0"/>
              <a:t> (2 mins – would flow from manuscript tables from Veneshia)</a:t>
            </a:r>
          </a:p>
          <a:p>
            <a:endParaRPr lang="en-US" dirty="0"/>
          </a:p>
          <a:p>
            <a:endParaRPr lang="en-US" dirty="0"/>
          </a:p>
          <a:p>
            <a:r>
              <a:rPr lang="en-US" b="1" dirty="0"/>
              <a:t>VM 30sec</a:t>
            </a:r>
          </a:p>
          <a:p>
            <a:endParaRPr lang="en-US" dirty="0"/>
          </a:p>
          <a:p>
            <a:r>
              <a:rPr lang="en-US" dirty="0"/>
              <a:t>Ending</a:t>
            </a:r>
            <a:r>
              <a:rPr lang="en-US" baseline="0" dirty="0"/>
              <a:t> </a:t>
            </a:r>
            <a:r>
              <a:rPr lang="en-US" dirty="0"/>
              <a:t>1:20</a:t>
            </a:r>
          </a:p>
        </p:txBody>
      </p:sp>
      <p:sp>
        <p:nvSpPr>
          <p:cNvPr id="4" name="Slide Number Placeholder 3"/>
          <p:cNvSpPr>
            <a:spLocks noGrp="1"/>
          </p:cNvSpPr>
          <p:nvPr>
            <p:ph type="sldNum" sz="quarter" idx="10"/>
          </p:nvPr>
        </p:nvSpPr>
        <p:spPr/>
        <p:txBody>
          <a:bodyPr/>
          <a:lstStyle/>
          <a:p>
            <a:fld id="{199F6EFE-8458-457E-9BD5-6321C9FF73E1}" type="slidenum">
              <a:rPr lang="en-US" smtClean="0"/>
              <a:t>5</a:t>
            </a:fld>
            <a:endParaRPr lang="en-US"/>
          </a:p>
        </p:txBody>
      </p:sp>
    </p:spTree>
    <p:extLst>
      <p:ext uri="{BB962C8B-B14F-4D97-AF65-F5344CB8AC3E}">
        <p14:creationId xmlns:p14="http://schemas.microsoft.com/office/powerpoint/2010/main" val="262198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Ashley/Veneshia/ (3mins)</a:t>
            </a:r>
          </a:p>
          <a:p>
            <a:pPr marL="0" indent="0">
              <a:buNone/>
            </a:pPr>
            <a:r>
              <a:rPr lang="en-US" dirty="0"/>
              <a:t>Veneshia-----</a:t>
            </a:r>
            <a:r>
              <a:rPr lang="en-US" sz="1800" dirty="0">
                <a:effectLst/>
                <a:latin typeface="Calibri" panose="020F0502020204030204" pitchFamily="34" charset="0"/>
                <a:ea typeface="Calibri" panose="020F0502020204030204" pitchFamily="34" charset="0"/>
              </a:rPr>
              <a:t>To achieve this objective, we started with a </a:t>
            </a:r>
            <a:r>
              <a:rPr lang="en-US" sz="1800" dirty="0" err="1">
                <a:effectLst/>
                <a:latin typeface="Calibri" panose="020F0502020204030204" pitchFamily="34" charset="0"/>
                <a:ea typeface="Calibri" panose="020F0502020204030204" pitchFamily="34" charset="0"/>
              </a:rPr>
              <a:t>Tedtalk</a:t>
            </a:r>
            <a:r>
              <a:rPr lang="en-US" sz="1800" dirty="0">
                <a:effectLst/>
                <a:latin typeface="Calibri" panose="020F0502020204030204" pitchFamily="34" charset="0"/>
                <a:ea typeface="Calibri" panose="020F0502020204030204" pitchFamily="34" charset="0"/>
              </a:rPr>
              <a:t>- Race Allegories, presented by a Family Physician and </a:t>
            </a:r>
            <a:r>
              <a:rPr lang="en-US" sz="1800" dirty="0"/>
              <a:t>Epidemiologist- Dr Camara Jones. </a:t>
            </a:r>
          </a:p>
          <a:p>
            <a:pPr marL="0" indent="0">
              <a:buNone/>
            </a:pPr>
            <a:r>
              <a:rPr lang="en-US" sz="1800" dirty="0"/>
              <a:t>We chose this video </a:t>
            </a:r>
            <a:r>
              <a:rPr lang="en-US" sz="1800" dirty="0" err="1"/>
              <a:t>bc</a:t>
            </a:r>
            <a:r>
              <a:rPr lang="en-US" sz="1800" dirty="0"/>
              <a:t> we wanted participants to have the same foundation and understanding around racism going into the workshop.</a:t>
            </a:r>
          </a:p>
          <a:p>
            <a:pPr marL="0" indent="0">
              <a:buNone/>
            </a:pPr>
            <a:r>
              <a:rPr lang="en-US" sz="1800" dirty="0"/>
              <a:t> Video highlighted:</a:t>
            </a:r>
          </a:p>
          <a:p>
            <a:r>
              <a:rPr lang="en-US" sz="1800" dirty="0"/>
              <a:t>	Race is a social construct, not biological</a:t>
            </a:r>
          </a:p>
          <a:p>
            <a:r>
              <a:rPr lang="en-US" sz="1800" dirty="0"/>
              <a:t>	difficulty in seeing racism when you are privileged</a:t>
            </a:r>
          </a:p>
          <a:p>
            <a:r>
              <a:rPr lang="en-US" sz="1800" dirty="0"/>
              <a:t>	Racism comes in different forms (institutional, interpersonal, and internalized)</a:t>
            </a:r>
          </a:p>
          <a:p>
            <a:r>
              <a:rPr lang="en-US" sz="1800" dirty="0"/>
              <a:t>	We need to be intentional about actions against racism</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rPr>
              <a:t> </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rPr>
              <a:t>Ashley-----Next we discussed a brief history of racism and segregation in Milwaukee We provided graphics that illustrated how through the act of red-lining, where black neighborhoods became clustered in Milwaukee. We compared this to maps of present day Milwaukee, where these same red-lined neighborhoods continue to have high pockets of poverty and consequently have the worst health in the state. </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rPr>
              <a:t>We took this idea of the causative effect of racism and health outcomes a step further, by providing concrete evidence derived from studies and trials whose results confirmed the impact of racism on cardiovascular health and mental health. For example, the idea that chronic perceptions of racism lead to higher resting </a:t>
            </a:r>
            <a:r>
              <a:rPr lang="en-US" sz="1800" dirty="0" err="1">
                <a:effectLst/>
                <a:latin typeface="Calibri" panose="020F0502020204030204" pitchFamily="34" charset="0"/>
                <a:ea typeface="Calibri" panose="020F0502020204030204" pitchFamily="34" charset="0"/>
              </a:rPr>
              <a:t>sBP</a:t>
            </a:r>
            <a:r>
              <a:rPr lang="en-US" sz="1800" dirty="0">
                <a:effectLst/>
                <a:latin typeface="Calibri" panose="020F0502020204030204" pitchFamily="34" charset="0"/>
                <a:ea typeface="Calibri" panose="020F0502020204030204" pitchFamily="34" charset="0"/>
              </a:rPr>
              <a:t> and ultimately HTN. And adults who lived in poverty, being more likely to suffer from psychiatric disorders including depression and schizophrenia.</a:t>
            </a:r>
          </a:p>
          <a:p>
            <a:endParaRPr lang="en-US" dirty="0"/>
          </a:p>
          <a:p>
            <a:r>
              <a:rPr lang="en-US" dirty="0"/>
              <a:t>Virtual format reflection-presented both live and in virtual format- all can attest that virtual platforms provides limited engagement and nonverbal social cues (even more so if camera is off), allows participant to take a break if subject matter become too heavy </a:t>
            </a:r>
          </a:p>
        </p:txBody>
      </p:sp>
      <p:sp>
        <p:nvSpPr>
          <p:cNvPr id="4" name="Slide Number Placeholder 3"/>
          <p:cNvSpPr>
            <a:spLocks noGrp="1"/>
          </p:cNvSpPr>
          <p:nvPr>
            <p:ph type="sldNum" sz="quarter" idx="5"/>
          </p:nvPr>
        </p:nvSpPr>
        <p:spPr/>
        <p:txBody>
          <a:bodyPr/>
          <a:lstStyle/>
          <a:p>
            <a:fld id="{4EEC0217-36D4-9144-9FFD-3D1991594BD7}" type="slidenum">
              <a:rPr lang="en-US" smtClean="0"/>
              <a:t>6</a:t>
            </a:fld>
            <a:endParaRPr lang="en-US"/>
          </a:p>
        </p:txBody>
      </p:sp>
    </p:spTree>
    <p:extLst>
      <p:ext uri="{BB962C8B-B14F-4D97-AF65-F5344CB8AC3E}">
        <p14:creationId xmlns:p14="http://schemas.microsoft.com/office/powerpoint/2010/main" val="125757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Chizelle for 2. Diversity/equity quiz, </a:t>
            </a:r>
            <a:r>
              <a:rPr lang="en-US" dirty="0" err="1"/>
              <a:t>pt</a:t>
            </a:r>
            <a:r>
              <a:rPr lang="en-US" dirty="0"/>
              <a:t> profile activity, implicit bias story – 2.5 mins)</a:t>
            </a:r>
          </a:p>
        </p:txBody>
      </p:sp>
      <p:sp>
        <p:nvSpPr>
          <p:cNvPr id="4" name="Slide Number Placeholder 3"/>
          <p:cNvSpPr>
            <a:spLocks noGrp="1"/>
          </p:cNvSpPr>
          <p:nvPr>
            <p:ph type="sldNum" sz="quarter" idx="5"/>
          </p:nvPr>
        </p:nvSpPr>
        <p:spPr/>
        <p:txBody>
          <a:bodyPr/>
          <a:lstStyle/>
          <a:p>
            <a:fld id="{4EEC0217-36D4-9144-9FFD-3D1991594BD7}" type="slidenum">
              <a:rPr lang="en-US" smtClean="0"/>
              <a:t>7</a:t>
            </a:fld>
            <a:endParaRPr lang="en-US"/>
          </a:p>
        </p:txBody>
      </p:sp>
    </p:spTree>
    <p:extLst>
      <p:ext uri="{BB962C8B-B14F-4D97-AF65-F5344CB8AC3E}">
        <p14:creationId xmlns:p14="http://schemas.microsoft.com/office/powerpoint/2010/main" val="290212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Bryan/ Camille 3. individual stories, our reflections, panel -- bulk of the time? (8 mins? – follow from the ‘our experiences and our hope’ </a:t>
            </a:r>
          </a:p>
          <a:p>
            <a:r>
              <a:rPr lang="en-US" dirty="0"/>
              <a:t>Results: </a:t>
            </a:r>
            <a:r>
              <a:rPr lang="en-US" dirty="0" err="1"/>
              <a:t>bryan</a:t>
            </a:r>
            <a:r>
              <a:rPr lang="en-US" dirty="0"/>
              <a:t> (2 mins – would flow from manuscript tables from Veneshia)</a:t>
            </a:r>
          </a:p>
          <a:p>
            <a:endParaRPr lang="en-US" dirty="0"/>
          </a:p>
        </p:txBody>
      </p:sp>
      <p:sp>
        <p:nvSpPr>
          <p:cNvPr id="4" name="Slide Number Placeholder 3"/>
          <p:cNvSpPr>
            <a:spLocks noGrp="1"/>
          </p:cNvSpPr>
          <p:nvPr>
            <p:ph type="sldNum" sz="quarter" idx="5"/>
          </p:nvPr>
        </p:nvSpPr>
        <p:spPr/>
        <p:txBody>
          <a:bodyPr/>
          <a:lstStyle/>
          <a:p>
            <a:fld id="{4EEC0217-36D4-9144-9FFD-3D1991594BD7}" type="slidenum">
              <a:rPr lang="en-US" smtClean="0"/>
              <a:t>8</a:t>
            </a:fld>
            <a:endParaRPr lang="en-US"/>
          </a:p>
        </p:txBody>
      </p:sp>
    </p:spTree>
    <p:extLst>
      <p:ext uri="{BB962C8B-B14F-4D97-AF65-F5344CB8AC3E}">
        <p14:creationId xmlns:p14="http://schemas.microsoft.com/office/powerpoint/2010/main" val="548163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pPr>
              <a:defRPr b="1"/>
            </a:pPr>
            <a:r>
              <a:rPr lang="en-US" dirty="0"/>
              <a:t>CG</a:t>
            </a:r>
          </a:p>
          <a:p>
            <a:pPr>
              <a:defRPr b="1"/>
            </a:pPr>
            <a:r>
              <a:rPr dirty="0"/>
              <a:t>2:55 – 3:10 pm </a:t>
            </a:r>
          </a:p>
          <a:p>
            <a:pPr>
              <a:defRPr b="1"/>
            </a:pPr>
            <a:endParaRPr dirty="0"/>
          </a:p>
          <a:p>
            <a:pPr>
              <a:defRPr b="1"/>
            </a:pPr>
            <a:r>
              <a:rPr dirty="0"/>
              <a:t>10-15 mins total (2-3 mins each)</a:t>
            </a:r>
          </a:p>
          <a:p>
            <a:pPr>
              <a:defRPr b="1"/>
            </a:pPr>
            <a:endParaRPr dirty="0"/>
          </a:p>
          <a:p>
            <a:pPr>
              <a:defRPr b="1"/>
            </a:pPr>
            <a:r>
              <a:rPr dirty="0"/>
              <a:t>Chizelle: </a:t>
            </a:r>
            <a:r>
              <a:rPr b="0" dirty="0"/>
              <a:t>encourage providers to check in with patients around community events/trauma/racism/police brutality/protests; get to know the community you serve not just individuals in your office; </a:t>
            </a:r>
            <a:r>
              <a:rPr dirty="0"/>
              <a:t>diversity and inclusion –not just in recruiting but recognizing and supporting diverse perspectives to develop better and more inclusive solutions for patients/public health – wheelchair ramp example</a:t>
            </a:r>
          </a:p>
          <a:p>
            <a:pPr>
              <a:defRPr b="1"/>
            </a:pPr>
            <a:endParaRPr dirty="0"/>
          </a:p>
          <a:p>
            <a:pPr>
              <a:defRPr b="1"/>
            </a:pPr>
            <a:r>
              <a:rPr dirty="0"/>
              <a:t>Camille: commit to understanding/mitigating bias</a:t>
            </a:r>
          </a:p>
          <a:p>
            <a:endParaRPr dirty="0"/>
          </a:p>
          <a:p>
            <a:pPr>
              <a:defRPr b="1"/>
            </a:pPr>
            <a:r>
              <a:rPr dirty="0"/>
              <a:t>McKinney-Whitson: supporting residents and faculty of color </a:t>
            </a:r>
          </a:p>
          <a:p>
            <a:endParaRPr lang="en-US" dirty="0"/>
          </a:p>
          <a:p>
            <a:pPr>
              <a:defRPr b="1"/>
            </a:pPr>
            <a:r>
              <a:rPr lang="en-US" dirty="0"/>
              <a:t>Johnston:</a:t>
            </a:r>
            <a:endParaRPr lang="en-US" b="0" dirty="0"/>
          </a:p>
          <a:p>
            <a:pPr rtl="0"/>
            <a:r>
              <a:rPr lang="en-US" sz="1200" b="0" i="0" u="none" strike="noStrike" dirty="0">
                <a:effectLst/>
                <a:latin typeface="+mn-lt"/>
                <a:ea typeface="+mn-ea"/>
                <a:cs typeface="+mn-cs"/>
                <a:sym typeface="Calibri"/>
              </a:rPr>
              <a:t>– My tagline is a quote from a workshop from the Racial Equity &amp; Hunger National Learning Network.</a:t>
            </a:r>
            <a:r>
              <a:rPr lang="en-US" sz="1200" b="1" i="0" u="none" strike="noStrike" dirty="0">
                <a:effectLst/>
                <a:latin typeface="+mn-lt"/>
                <a:ea typeface="+mn-ea"/>
                <a:cs typeface="+mn-cs"/>
                <a:sym typeface="Calibri"/>
              </a:rPr>
              <a:t> </a:t>
            </a:r>
            <a:endParaRPr lang="en-US" sz="1200" b="0" i="0" u="none" strike="noStrike" dirty="0">
              <a:effectLst/>
              <a:latin typeface="+mn-lt"/>
              <a:ea typeface="+mn-ea"/>
              <a:cs typeface="+mn-cs"/>
              <a:sym typeface="Calibri"/>
            </a:endParaRPr>
          </a:p>
          <a:p>
            <a:pPr rtl="0"/>
            <a:r>
              <a:rPr lang="en-US" sz="1200" b="0" i="0" u="none" strike="noStrike" dirty="0">
                <a:effectLst/>
                <a:latin typeface="+mn-lt"/>
                <a:ea typeface="+mn-ea"/>
                <a:cs typeface="+mn-cs"/>
                <a:sym typeface="Calibri"/>
              </a:rPr>
              <a:t>- It’s ok to talk about race and racism with your patients learners and colleagues.</a:t>
            </a:r>
          </a:p>
          <a:p>
            <a:pPr rtl="0"/>
            <a:r>
              <a:rPr lang="en-US" sz="1200" b="0" i="0" u="none" strike="noStrike" dirty="0">
                <a:effectLst/>
                <a:latin typeface="+mn-lt"/>
                <a:ea typeface="+mn-ea"/>
                <a:cs typeface="+mn-cs"/>
                <a:sym typeface="Calibri"/>
              </a:rPr>
              <a:t>- You’re going to make mistakes. I have made them. But coming from a good place, people will recognize that, they’ll help you learn and over time find your voice. TEACH UP</a:t>
            </a:r>
          </a:p>
          <a:p>
            <a:pPr rtl="0"/>
            <a:r>
              <a:rPr lang="en-US" sz="1200" b="0" i="0" u="none" strike="noStrike" dirty="0">
                <a:effectLst/>
                <a:latin typeface="+mn-lt"/>
                <a:ea typeface="+mn-ea"/>
                <a:cs typeface="+mn-cs"/>
                <a:sym typeface="Calibri"/>
              </a:rPr>
              <a:t>- </a:t>
            </a:r>
            <a:r>
              <a:rPr lang="en-US" sz="1200" b="1" i="0" u="none" strike="noStrike" dirty="0">
                <a:effectLst/>
                <a:latin typeface="+mn-lt"/>
                <a:ea typeface="+mn-ea"/>
                <a:cs typeface="+mn-cs"/>
                <a:sym typeface="Calibri"/>
              </a:rPr>
              <a:t>Racism causes systematic denial of duration and quality of life to people of color in this society and especially this community. It is a public health emergency -- WI PH association, city of MKE, etc. Racism devastates the health of our patients and our communities. It demands our attention.</a:t>
            </a:r>
            <a:endParaRPr lang="en-US" sz="1200" b="0" i="0" u="none" strike="noStrike" dirty="0">
              <a:effectLst/>
              <a:latin typeface="+mn-lt"/>
              <a:ea typeface="+mn-ea"/>
              <a:cs typeface="+mn-cs"/>
              <a:sym typeface="Calibri"/>
            </a:endParaRPr>
          </a:p>
          <a:p>
            <a:pPr marL="171450" indent="-171450" rtl="0">
              <a:buFontTx/>
              <a:buChar char="-"/>
            </a:pPr>
            <a:r>
              <a:rPr lang="en-US" sz="1200" b="0" i="0" u="none" strike="noStrike" dirty="0">
                <a:effectLst/>
                <a:latin typeface="+mn-lt"/>
                <a:ea typeface="+mn-ea"/>
                <a:cs typeface="+mn-cs"/>
                <a:sym typeface="Calibri"/>
              </a:rPr>
              <a:t>And avoiding it not only limits ability to provide good care it erodes trust—with our patients, our colleagues, and our learners.</a:t>
            </a:r>
          </a:p>
          <a:p>
            <a:pPr marL="171450" indent="-171450" rtl="0">
              <a:buFontTx/>
              <a:buChar char="-"/>
            </a:pPr>
            <a:r>
              <a:rPr lang="en-US" sz="1200" b="0" i="0" u="none" strike="noStrike" dirty="0">
                <a:effectLst/>
                <a:latin typeface="+mn-lt"/>
                <a:ea typeface="+mn-ea"/>
                <a:cs typeface="+mn-cs"/>
                <a:sym typeface="Calibri"/>
              </a:rPr>
              <a:t>It doesn’t always have to be a big deal either—often the bigger deal is the contortions some go through to avoid it. When Jacob Blake was shot I didn’t waltz into exam rooms in my normal cheeriness, put on a big smile and say how’s your day going? I asked how are you holding up. There are some visits where we don’t get to the pro’s and con’s of prostate cancer screening. We’ll get there next time. And when we are connecting with one another’s humanity I think that makes it more likely there will be a next time.</a:t>
            </a:r>
          </a:p>
          <a:p>
            <a:pPr marL="171450" indent="-171450" rtl="0">
              <a:buFontTx/>
              <a:buChar char="-"/>
            </a:pPr>
            <a:r>
              <a:rPr lang="en-US" sz="1200" b="0" i="0" u="none" strike="noStrike" dirty="0">
                <a:effectLst/>
                <a:latin typeface="+mn-lt"/>
                <a:ea typeface="+mn-ea"/>
                <a:cs typeface="+mn-cs"/>
                <a:sym typeface="Calibri"/>
              </a:rPr>
              <a:t>So again, thank you, and now I’ll turn it over to Dr. </a:t>
            </a:r>
            <a:r>
              <a:rPr lang="en-US" sz="1200" b="0" i="0" u="none" strike="noStrike" dirty="0" err="1">
                <a:effectLst/>
                <a:latin typeface="+mn-lt"/>
                <a:ea typeface="+mn-ea"/>
                <a:cs typeface="+mn-cs"/>
                <a:sym typeface="Calibri"/>
              </a:rPr>
              <a:t>Lundh</a:t>
            </a:r>
            <a:r>
              <a:rPr lang="en-US" sz="1200" b="0" i="0" u="none" strike="noStrike" dirty="0">
                <a:effectLst/>
                <a:latin typeface="+mn-lt"/>
                <a:ea typeface="+mn-ea"/>
                <a:cs typeface="+mn-cs"/>
                <a:sym typeface="Calibri"/>
              </a:rPr>
              <a:t> and the panel.</a:t>
            </a:r>
            <a:endParaRPr dirty="0"/>
          </a:p>
        </p:txBody>
      </p:sp>
    </p:spTree>
    <p:extLst>
      <p:ext uri="{BB962C8B-B14F-4D97-AF65-F5344CB8AC3E}">
        <p14:creationId xmlns:p14="http://schemas.microsoft.com/office/powerpoint/2010/main" val="2557229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43268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674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156101"/>
            <a:ext cx="12188825" cy="701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64767"/>
            <a:ext cx="4120636" cy="484566"/>
          </a:xfrm>
          <a:prstGeom prst="rect">
            <a:avLst/>
          </a:prstGeom>
        </p:spPr>
      </p:pic>
    </p:spTree>
    <p:extLst>
      <p:ext uri="{BB962C8B-B14F-4D97-AF65-F5344CB8AC3E}">
        <p14:creationId xmlns:p14="http://schemas.microsoft.com/office/powerpoint/2010/main" val="2346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2/15/2021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393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2/15/2021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034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2/15/2021</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4631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2/15/2021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256573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2/15/2021</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599" y="6245470"/>
            <a:ext cx="2897055" cy="448702"/>
          </a:xfrm>
          <a:prstGeom prst="rect">
            <a:avLst/>
          </a:prstGeom>
        </p:spPr>
      </p:pic>
    </p:spTree>
    <p:extLst>
      <p:ext uri="{BB962C8B-B14F-4D97-AF65-F5344CB8AC3E}">
        <p14:creationId xmlns:p14="http://schemas.microsoft.com/office/powerpoint/2010/main" val="33506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4896475"/>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749065"/>
            <a:ext cx="10113264" cy="558189"/>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2/15/2021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185799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20496"/>
            <a:ext cx="12192000" cy="637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2/15/2021</a:t>
            </a:fld>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3139388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jsonline.com/story/money/business/health-care/2020/06/08/where-do-people-most-risk-covid-19-live/5315746002/" TargetMode="External"/><Relationship Id="rId2" Type="http://schemas.openxmlformats.org/officeDocument/2006/relationships/hyperlink" Target="http://www.npr.org/sections/codeswitch/2015/03/05/390723644/why-is-milwaukee-so-bad-for-black-people?sc=17&amp;f=&amp;utm_source=iosnewsapp&amp;utm_medium=Email&amp;utm_campaign=app" TargetMode="External"/><Relationship Id="rId1" Type="http://schemas.openxmlformats.org/officeDocument/2006/relationships/slideLayout" Target="../slideLayouts/slideLayout2.xml"/><Relationship Id="rId4" Type="http://schemas.openxmlformats.org/officeDocument/2006/relationships/hyperlink" Target="https://public.tableau.com/profile/rachel.mukai#!/vizhome/AldermanicDistrictsTableauDashboardUpdate/AldDashboar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AB6B-71B8-4066-8744-5EF372A3B1ED}"/>
              </a:ext>
            </a:extLst>
          </p:cNvPr>
          <p:cNvSpPr>
            <a:spLocks noGrp="1"/>
          </p:cNvSpPr>
          <p:nvPr>
            <p:ph type="ctrTitle"/>
          </p:nvPr>
        </p:nvSpPr>
        <p:spPr>
          <a:xfrm>
            <a:off x="1032364" y="9904"/>
            <a:ext cx="3797132" cy="5623979"/>
          </a:xfrm>
        </p:spPr>
        <p:txBody>
          <a:bodyPr vert="horz" lIns="91440" tIns="45720" rIns="91440" bIns="45720" rtlCol="0" anchor="ctr">
            <a:normAutofit/>
          </a:bodyPr>
          <a:lstStyle/>
          <a:p>
            <a:pPr algn="r"/>
            <a:r>
              <a:rPr lang="en-US" sz="3600" dirty="0">
                <a:solidFill>
                  <a:schemeClr val="bg2">
                    <a:lumMod val="75000"/>
                  </a:schemeClr>
                </a:solidFill>
              </a:rPr>
              <a:t>Race Matters: Addressing Racism as a Health Issue</a:t>
            </a:r>
          </a:p>
        </p:txBody>
      </p:sp>
      <p:sp>
        <p:nvSpPr>
          <p:cNvPr id="3" name="Subtitle 2">
            <a:extLst>
              <a:ext uri="{FF2B5EF4-FFF2-40B4-BE49-F238E27FC236}">
                <a16:creationId xmlns:a16="http://schemas.microsoft.com/office/drawing/2014/main" id="{41F88A03-6002-4926-A411-D2FDA1E211BD}"/>
              </a:ext>
            </a:extLst>
          </p:cNvPr>
          <p:cNvSpPr>
            <a:spLocks noGrp="1"/>
          </p:cNvSpPr>
          <p:nvPr>
            <p:ph type="subTitle" idx="1"/>
          </p:nvPr>
        </p:nvSpPr>
        <p:spPr>
          <a:xfrm>
            <a:off x="5869858" y="1327355"/>
            <a:ext cx="5289777" cy="4726604"/>
          </a:xfrm>
        </p:spPr>
        <p:txBody>
          <a:bodyPr vert="horz" lIns="91440" tIns="45720" rIns="91440" bIns="45720" rtlCol="0" anchor="ctr">
            <a:normAutofit fontScale="77500" lnSpcReduction="20000"/>
          </a:bodyPr>
          <a:lstStyle/>
          <a:p>
            <a:pPr indent="-384048">
              <a:lnSpc>
                <a:spcPct val="94000"/>
              </a:lnSpc>
            </a:pPr>
            <a:endParaRPr lang="en-US" sz="1600" dirty="0"/>
          </a:p>
          <a:p>
            <a:pPr indent="-384048">
              <a:lnSpc>
                <a:spcPct val="94000"/>
              </a:lnSpc>
            </a:pPr>
            <a:endParaRPr lang="en-US" sz="1600" dirty="0"/>
          </a:p>
          <a:p>
            <a:pPr indent="-384048">
              <a:lnSpc>
                <a:spcPct val="94000"/>
              </a:lnSpc>
            </a:pPr>
            <a:endParaRPr lang="en-US" sz="1600" dirty="0"/>
          </a:p>
          <a:p>
            <a:pPr indent="-384048">
              <a:lnSpc>
                <a:spcPct val="94000"/>
              </a:lnSpc>
            </a:pPr>
            <a:r>
              <a:rPr lang="en-US" sz="1600" dirty="0"/>
              <a:t>Bryan Johnston, MD</a:t>
            </a:r>
          </a:p>
          <a:p>
            <a:pPr indent="-384048">
              <a:lnSpc>
                <a:spcPct val="94000"/>
              </a:lnSpc>
            </a:pPr>
            <a:r>
              <a:rPr lang="en-US" sz="1600" dirty="0"/>
              <a:t>Veneshia McKinney-Whitson, MD</a:t>
            </a:r>
          </a:p>
          <a:p>
            <a:pPr indent="-384048">
              <a:lnSpc>
                <a:spcPct val="94000"/>
              </a:lnSpc>
            </a:pPr>
            <a:r>
              <a:rPr lang="en-US" sz="1600" dirty="0"/>
              <a:t>Chizelle Rush, MD</a:t>
            </a:r>
          </a:p>
          <a:p>
            <a:pPr indent="-384048">
              <a:lnSpc>
                <a:spcPct val="94000"/>
              </a:lnSpc>
            </a:pPr>
            <a:r>
              <a:rPr lang="en-US" sz="1600" dirty="0"/>
              <a:t>Ashley Munroe, MD</a:t>
            </a:r>
          </a:p>
          <a:p>
            <a:pPr indent="-384048">
              <a:lnSpc>
                <a:spcPct val="94000"/>
              </a:lnSpc>
            </a:pPr>
            <a:r>
              <a:rPr lang="en-US" sz="1600" dirty="0"/>
              <a:t>Camille B. Garrison, MD</a:t>
            </a:r>
          </a:p>
          <a:p>
            <a:pPr indent="-384048">
              <a:lnSpc>
                <a:spcPct val="94000"/>
              </a:lnSpc>
            </a:pPr>
            <a:endParaRPr lang="en-US" sz="1600" dirty="0"/>
          </a:p>
          <a:p>
            <a:pPr indent="-384048">
              <a:lnSpc>
                <a:spcPct val="94000"/>
              </a:lnSpc>
            </a:pPr>
            <a:endParaRPr lang="en-US" sz="1600" dirty="0"/>
          </a:p>
          <a:p>
            <a:pPr indent="-384048">
              <a:lnSpc>
                <a:spcPct val="94000"/>
              </a:lnSpc>
            </a:pPr>
            <a:r>
              <a:rPr lang="en-US" sz="1600" dirty="0"/>
              <a:t>Medical College of Wisconsin</a:t>
            </a:r>
          </a:p>
          <a:p>
            <a:pPr indent="-384048">
              <a:lnSpc>
                <a:spcPct val="94000"/>
              </a:lnSpc>
            </a:pPr>
            <a:r>
              <a:rPr lang="en-US" sz="1600" dirty="0"/>
              <a:t>Department of Family and Community Medicine</a:t>
            </a:r>
          </a:p>
          <a:p>
            <a:pPr indent="-384048">
              <a:lnSpc>
                <a:spcPct val="94000"/>
              </a:lnSpc>
            </a:pPr>
            <a:endParaRPr lang="en-US" sz="1600" dirty="0"/>
          </a:p>
          <a:p>
            <a:pPr indent="-384048">
              <a:lnSpc>
                <a:spcPct val="94000"/>
              </a:lnSpc>
            </a:pPr>
            <a:r>
              <a:rPr lang="en-US" sz="1600" dirty="0"/>
              <a:t>Ascension-All Saints and Columbia St. Mary’s Family Medicine Residency Programs</a:t>
            </a:r>
          </a:p>
        </p:txBody>
      </p:sp>
      <p:pic>
        <p:nvPicPr>
          <p:cNvPr id="5" name="Picture 4">
            <a:extLst>
              <a:ext uri="{FF2B5EF4-FFF2-40B4-BE49-F238E27FC236}">
                <a16:creationId xmlns:a16="http://schemas.microsoft.com/office/drawing/2014/main" id="{8B0EE1B3-491D-8D49-8EA1-0A0271D8B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755" y="692355"/>
            <a:ext cx="1257300" cy="1270000"/>
          </a:xfrm>
          <a:prstGeom prst="rect">
            <a:avLst/>
          </a:prstGeom>
        </p:spPr>
      </p:pic>
      <p:pic>
        <p:nvPicPr>
          <p:cNvPr id="6" name="Picture 5" descr="Logo, company name&#10;&#10;Description automatically generated">
            <a:extLst>
              <a:ext uri="{FF2B5EF4-FFF2-40B4-BE49-F238E27FC236}">
                <a16:creationId xmlns:a16="http://schemas.microsoft.com/office/drawing/2014/main" id="{E94B78A6-08B3-442E-B65E-B35BDE6747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1767" y="730037"/>
            <a:ext cx="1257300" cy="1027662"/>
          </a:xfrm>
          <a:prstGeom prst="rect">
            <a:avLst/>
          </a:prstGeom>
        </p:spPr>
      </p:pic>
    </p:spTree>
    <p:extLst>
      <p:ext uri="{BB962C8B-B14F-4D97-AF65-F5344CB8AC3E}">
        <p14:creationId xmlns:p14="http://schemas.microsoft.com/office/powerpoint/2010/main" val="205550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6D4F-EB72-364C-A95D-5706E3791642}"/>
              </a:ext>
            </a:extLst>
          </p:cNvPr>
          <p:cNvSpPr txBox="1">
            <a:spLocks/>
          </p:cNvSpPr>
          <p:nvPr/>
        </p:nvSpPr>
        <p:spPr>
          <a:xfrm>
            <a:off x="535858" y="215808"/>
            <a:ext cx="10058400" cy="86082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Quantitative Evaluations</a:t>
            </a:r>
          </a:p>
        </p:txBody>
      </p:sp>
      <p:graphicFrame>
        <p:nvGraphicFramePr>
          <p:cNvPr id="3" name="Chart 2">
            <a:extLst>
              <a:ext uri="{FF2B5EF4-FFF2-40B4-BE49-F238E27FC236}">
                <a16:creationId xmlns:a16="http://schemas.microsoft.com/office/drawing/2014/main" id="{BD237097-C777-B542-BB52-A8532E8E171B}"/>
              </a:ext>
            </a:extLst>
          </p:cNvPr>
          <p:cNvGraphicFramePr/>
          <p:nvPr>
            <p:extLst>
              <p:ext uri="{D42A27DB-BD31-4B8C-83A1-F6EECF244321}">
                <p14:modId xmlns:p14="http://schemas.microsoft.com/office/powerpoint/2010/main" val="3480372876"/>
              </p:ext>
            </p:extLst>
          </p:nvPr>
        </p:nvGraphicFramePr>
        <p:xfrm>
          <a:off x="1578077" y="1179871"/>
          <a:ext cx="8775291" cy="4719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272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E12ABDB-3305-1341-AD4B-AD73BF7832B8}"/>
              </a:ext>
            </a:extLst>
          </p:cNvPr>
          <p:cNvGraphicFramePr>
            <a:graphicFrameLocks noGrp="1"/>
          </p:cNvGraphicFramePr>
          <p:nvPr>
            <p:extLst>
              <p:ext uri="{D42A27DB-BD31-4B8C-83A1-F6EECF244321}">
                <p14:modId xmlns:p14="http://schemas.microsoft.com/office/powerpoint/2010/main" val="3914469571"/>
              </p:ext>
            </p:extLst>
          </p:nvPr>
        </p:nvGraphicFramePr>
        <p:xfrm>
          <a:off x="283486" y="1315754"/>
          <a:ext cx="5447337" cy="4754880"/>
        </p:xfrm>
        <a:graphic>
          <a:graphicData uri="http://schemas.openxmlformats.org/drawingml/2006/table">
            <a:tbl>
              <a:tblPr firstRow="1" firstCol="1" bandRow="1">
                <a:tableStyleId>{5C22544A-7EE6-4342-B048-85BDC9FD1C3A}</a:tableStyleId>
              </a:tblPr>
              <a:tblGrid>
                <a:gridCol w="3824788">
                  <a:extLst>
                    <a:ext uri="{9D8B030D-6E8A-4147-A177-3AD203B41FA5}">
                      <a16:colId xmlns:a16="http://schemas.microsoft.com/office/drawing/2014/main" val="1159591144"/>
                    </a:ext>
                  </a:extLst>
                </a:gridCol>
                <a:gridCol w="1622549">
                  <a:extLst>
                    <a:ext uri="{9D8B030D-6E8A-4147-A177-3AD203B41FA5}">
                      <a16:colId xmlns:a16="http://schemas.microsoft.com/office/drawing/2014/main" val="3458742130"/>
                    </a:ext>
                  </a:extLst>
                </a:gridCol>
              </a:tblGrid>
              <a:tr h="133839">
                <a:tc>
                  <a:txBody>
                    <a:bodyPr/>
                    <a:lstStyle/>
                    <a:p>
                      <a:r>
                        <a:rPr lang="en-US" sz="1100" dirty="0">
                          <a:effectLst/>
                        </a:rPr>
                        <a:t>              </a:t>
                      </a:r>
                    </a:p>
                    <a:p>
                      <a:pPr algn="ctr"/>
                      <a:r>
                        <a:rPr lang="en-US" sz="1100" dirty="0">
                          <a:effectLst/>
                        </a:rPr>
                        <a:t>    </a:t>
                      </a:r>
                      <a:r>
                        <a:rPr lang="en-US" sz="1200" dirty="0">
                          <a:effectLst/>
                        </a:rPr>
                        <a:t>Comments</a:t>
                      </a:r>
                      <a:r>
                        <a:rPr lang="en-US" sz="1100" dirty="0">
                          <a:effectLst/>
                        </a:rPr>
                        <a:t> </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Themes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612251"/>
                  </a:ext>
                </a:extLst>
              </a:tr>
              <a:tr h="858864">
                <a:tc>
                  <a:txBody>
                    <a:bodyPr/>
                    <a:lstStyle/>
                    <a:p>
                      <a:pPr marL="342900" marR="0" lvl="0" indent="-342900">
                        <a:spcBef>
                          <a:spcPts val="0"/>
                        </a:spcBef>
                        <a:spcAft>
                          <a:spcPts val="0"/>
                        </a:spcAft>
                        <a:buFont typeface="Symbol" pitchFamily="2" charset="2"/>
                        <a:buChar char=""/>
                      </a:pPr>
                      <a:r>
                        <a:rPr lang="en-US" sz="1200" dirty="0">
                          <a:effectLst/>
                        </a:rPr>
                        <a:t>Help improve minority representation in medicine</a:t>
                      </a:r>
                    </a:p>
                    <a:p>
                      <a:pPr marL="342900" marR="0" lvl="0" indent="-342900">
                        <a:spcBef>
                          <a:spcPts val="0"/>
                        </a:spcBef>
                        <a:spcAft>
                          <a:spcPts val="0"/>
                        </a:spcAft>
                        <a:buFont typeface="Symbol" pitchFamily="2" charset="2"/>
                        <a:buChar char=""/>
                      </a:pPr>
                      <a:r>
                        <a:rPr lang="en-US" sz="1200" dirty="0">
                          <a:effectLst/>
                        </a:rPr>
                        <a:t>Provide positive encouragement surrounding educational/careers goals during well child visits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100" dirty="0">
                          <a:effectLst/>
                        </a:rPr>
                        <a:t> </a:t>
                      </a:r>
                      <a:endParaRPr lang="en-US" sz="1200" dirty="0">
                        <a:effectLst/>
                      </a:endParaRPr>
                    </a:p>
                    <a:p>
                      <a:pPr marL="228600" marR="0" algn="ctr">
                        <a:spcBef>
                          <a:spcPts val="0"/>
                        </a:spcBef>
                        <a:spcAft>
                          <a:spcPts val="0"/>
                        </a:spcAft>
                      </a:pPr>
                      <a:r>
                        <a:rPr lang="en-US" sz="1200" dirty="0">
                          <a:effectLst/>
                        </a:rPr>
                        <a:t>Support diversity </a:t>
                      </a:r>
                    </a:p>
                    <a:p>
                      <a:pPr marL="228600" marR="0" algn="ctr">
                        <a:spcBef>
                          <a:spcPts val="0"/>
                        </a:spcBef>
                        <a:spcAft>
                          <a:spcPts val="0"/>
                        </a:spcAft>
                      </a:pPr>
                      <a:r>
                        <a:rPr lang="en-US" sz="1200" dirty="0">
                          <a:effectLst/>
                        </a:rPr>
                        <a:t>and inclusion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982572"/>
                  </a:ext>
                </a:extLst>
              </a:tr>
              <a:tr h="858864">
                <a:tc>
                  <a:txBody>
                    <a:bodyPr/>
                    <a:lstStyle/>
                    <a:p>
                      <a:pPr marL="342900" marR="0" lvl="0" indent="-342900">
                        <a:spcBef>
                          <a:spcPts val="0"/>
                        </a:spcBef>
                        <a:spcAft>
                          <a:spcPts val="0"/>
                        </a:spcAft>
                        <a:buFont typeface="Symbol" pitchFamily="2" charset="2"/>
                        <a:buChar char=""/>
                      </a:pPr>
                      <a:r>
                        <a:rPr lang="en-US" sz="1200" dirty="0">
                          <a:effectLst/>
                        </a:rPr>
                        <a:t>Get to know my patients on a cultural level</a:t>
                      </a:r>
                    </a:p>
                    <a:p>
                      <a:pPr marL="342900" marR="0" lvl="0" indent="-342900">
                        <a:spcBef>
                          <a:spcPts val="0"/>
                        </a:spcBef>
                        <a:spcAft>
                          <a:spcPts val="0"/>
                        </a:spcAft>
                        <a:buFont typeface="Symbol" pitchFamily="2" charset="2"/>
                        <a:buChar char=""/>
                      </a:pPr>
                      <a:r>
                        <a:rPr lang="en-US" sz="1200" dirty="0">
                          <a:effectLst/>
                        </a:rPr>
                        <a:t>Make a connection with my patient despite our differences</a:t>
                      </a:r>
                    </a:p>
                    <a:p>
                      <a:pPr marL="342900" marR="0" lvl="0" indent="-342900">
                        <a:spcBef>
                          <a:spcPts val="0"/>
                        </a:spcBef>
                        <a:spcAft>
                          <a:spcPts val="0"/>
                        </a:spcAft>
                        <a:buFont typeface="Symbol" pitchFamily="2" charset="2"/>
                        <a:buChar char=""/>
                      </a:pPr>
                      <a:r>
                        <a:rPr lang="en-US" sz="1200" dirty="0">
                          <a:effectLst/>
                        </a:rPr>
                        <a:t>Ask patients about their experiences in the world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200" dirty="0">
                          <a:effectLst/>
                        </a:rPr>
                        <a:t> </a:t>
                      </a:r>
                    </a:p>
                    <a:p>
                      <a:pPr marL="228600" marR="0" algn="ctr">
                        <a:spcBef>
                          <a:spcPts val="0"/>
                        </a:spcBef>
                        <a:spcAft>
                          <a:spcPts val="0"/>
                        </a:spcAft>
                      </a:pPr>
                      <a:r>
                        <a:rPr lang="en-US" sz="1200" dirty="0">
                          <a:effectLst/>
                        </a:rPr>
                        <a:t>Provide effective </a:t>
                      </a:r>
                    </a:p>
                    <a:p>
                      <a:pPr marL="228600" marR="0" algn="ctr">
                        <a:spcBef>
                          <a:spcPts val="0"/>
                        </a:spcBef>
                        <a:spcAft>
                          <a:spcPts val="0"/>
                        </a:spcAft>
                      </a:pPr>
                      <a:r>
                        <a:rPr lang="en-US" sz="1200" dirty="0">
                          <a:effectLst/>
                        </a:rPr>
                        <a:t>cross-cultural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9461016"/>
                  </a:ext>
                </a:extLst>
              </a:tr>
              <a:tr h="687091">
                <a:tc>
                  <a:txBody>
                    <a:bodyPr/>
                    <a:lstStyle/>
                    <a:p>
                      <a:pPr marL="342900" marR="0" lvl="0" indent="-342900">
                        <a:spcBef>
                          <a:spcPts val="0"/>
                        </a:spcBef>
                        <a:spcAft>
                          <a:spcPts val="0"/>
                        </a:spcAft>
                        <a:buFont typeface="Symbol" pitchFamily="2" charset="2"/>
                        <a:buChar char=""/>
                      </a:pPr>
                      <a:r>
                        <a:rPr lang="en-US" sz="1200" dirty="0">
                          <a:effectLst/>
                        </a:rPr>
                        <a:t>Address social determinants of health</a:t>
                      </a:r>
                    </a:p>
                    <a:p>
                      <a:pPr marL="342900" marR="0" lvl="0" indent="-342900">
                        <a:spcBef>
                          <a:spcPts val="0"/>
                        </a:spcBef>
                        <a:spcAft>
                          <a:spcPts val="0"/>
                        </a:spcAft>
                        <a:buFont typeface="Symbol" pitchFamily="2" charset="2"/>
                        <a:buChar char=""/>
                      </a:pPr>
                      <a:r>
                        <a:rPr lang="en-US" sz="1200" dirty="0">
                          <a:effectLst/>
                        </a:rPr>
                        <a:t>Assess barriers to treatment</a:t>
                      </a:r>
                    </a:p>
                    <a:p>
                      <a:pPr marL="342900" marR="0" lvl="0" indent="-342900">
                        <a:spcBef>
                          <a:spcPts val="0"/>
                        </a:spcBef>
                        <a:spcAft>
                          <a:spcPts val="0"/>
                        </a:spcAft>
                        <a:buFont typeface="Symbol" pitchFamily="2" charset="2"/>
                        <a:buChar char=""/>
                      </a:pPr>
                      <a:r>
                        <a:rPr lang="en-US" sz="1200" dirty="0">
                          <a:effectLst/>
                        </a:rPr>
                        <a:t>Ask about stress in all patients</a:t>
                      </a:r>
                    </a:p>
                    <a:p>
                      <a:pPr marL="342900" marR="0" lvl="0" indent="-342900">
                        <a:spcBef>
                          <a:spcPts val="0"/>
                        </a:spcBef>
                        <a:spcAft>
                          <a:spcPts val="0"/>
                        </a:spcAft>
                        <a:buFont typeface="Symbol" pitchFamily="2" charset="2"/>
                        <a:buChar char=""/>
                      </a:pPr>
                      <a:r>
                        <a:rPr lang="en-US" sz="1200" dirty="0">
                          <a:effectLst/>
                        </a:rPr>
                        <a:t>Focus on serving my patients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Intensify patient-centered approach to care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4792175"/>
                  </a:ext>
                </a:extLst>
              </a:tr>
              <a:tr h="687091">
                <a:tc>
                  <a:txBody>
                    <a:bodyPr/>
                    <a:lstStyle/>
                    <a:p>
                      <a:pPr marL="342900" marR="0" lvl="0" indent="-342900">
                        <a:spcBef>
                          <a:spcPts val="0"/>
                        </a:spcBef>
                        <a:spcAft>
                          <a:spcPts val="0"/>
                        </a:spcAft>
                        <a:buFont typeface="Symbol" pitchFamily="2" charset="2"/>
                        <a:buChar char=""/>
                      </a:pPr>
                      <a:r>
                        <a:rPr lang="en-US" sz="1200">
                          <a:effectLst/>
                        </a:rPr>
                        <a:t>Speak up when witnessing racism, explicit bias, or implicit bias</a:t>
                      </a:r>
                    </a:p>
                    <a:p>
                      <a:pPr marL="342900" marR="0" lvl="0" indent="-342900">
                        <a:spcBef>
                          <a:spcPts val="0"/>
                        </a:spcBef>
                        <a:spcAft>
                          <a:spcPts val="0"/>
                        </a:spcAft>
                        <a:buFont typeface="Symbol" pitchFamily="2" charset="2"/>
                        <a:buChar char=""/>
                      </a:pPr>
                      <a:r>
                        <a:rPr lang="en-US" sz="1200">
                          <a:effectLst/>
                        </a:rPr>
                        <a:t>Recognize my unconscious or conscious bias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Increase anti-racist interpersonal behavior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039046"/>
                  </a:ext>
                </a:extLst>
              </a:tr>
              <a:tr h="1030636">
                <a:tc>
                  <a:txBody>
                    <a:bodyPr/>
                    <a:lstStyle/>
                    <a:p>
                      <a:pPr marL="342900" marR="0" lvl="0" indent="-342900">
                        <a:spcBef>
                          <a:spcPts val="0"/>
                        </a:spcBef>
                        <a:spcAft>
                          <a:spcPts val="0"/>
                        </a:spcAft>
                        <a:buFont typeface="Symbol" pitchFamily="2" charset="2"/>
                        <a:buChar char=""/>
                      </a:pPr>
                      <a:r>
                        <a:rPr lang="en-US" sz="1200" dirty="0">
                          <a:effectLst/>
                        </a:rPr>
                        <a:t>Get involved in the community where I practice</a:t>
                      </a:r>
                    </a:p>
                    <a:p>
                      <a:pPr marL="342900" marR="0" lvl="0" indent="-342900">
                        <a:spcBef>
                          <a:spcPts val="0"/>
                        </a:spcBef>
                        <a:spcAft>
                          <a:spcPts val="0"/>
                        </a:spcAft>
                        <a:buFont typeface="Symbol" pitchFamily="2" charset="2"/>
                        <a:buChar char=""/>
                      </a:pPr>
                      <a:r>
                        <a:rPr lang="en-US" sz="1200" dirty="0">
                          <a:effectLst/>
                        </a:rPr>
                        <a:t>Become more aware of what happens outside of my world</a:t>
                      </a:r>
                    </a:p>
                    <a:p>
                      <a:pPr marL="342900" marR="0" lvl="0" indent="-342900">
                        <a:spcBef>
                          <a:spcPts val="0"/>
                        </a:spcBef>
                        <a:spcAft>
                          <a:spcPts val="0"/>
                        </a:spcAft>
                        <a:buFont typeface="Symbol" pitchFamily="2" charset="2"/>
                        <a:buChar char=""/>
                      </a:pPr>
                      <a:r>
                        <a:rPr lang="en-US" sz="1200" dirty="0">
                          <a:effectLst/>
                        </a:rPr>
                        <a:t>Work on opportunities to become community engaged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Be a more community-engaged provider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4943494"/>
                  </a:ext>
                </a:extLst>
              </a:tr>
            </a:tbl>
          </a:graphicData>
        </a:graphic>
      </p:graphicFrame>
      <p:sp>
        <p:nvSpPr>
          <p:cNvPr id="3" name="Title 1">
            <a:extLst>
              <a:ext uri="{FF2B5EF4-FFF2-40B4-BE49-F238E27FC236}">
                <a16:creationId xmlns:a16="http://schemas.microsoft.com/office/drawing/2014/main" id="{928D2759-A6CB-7D44-9143-16B01638F421}"/>
              </a:ext>
            </a:extLst>
          </p:cNvPr>
          <p:cNvSpPr txBox="1">
            <a:spLocks/>
          </p:cNvSpPr>
          <p:nvPr/>
        </p:nvSpPr>
        <p:spPr>
          <a:xfrm>
            <a:off x="1066800" y="-480511"/>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dirty="0"/>
          </a:p>
        </p:txBody>
      </p:sp>
      <p:sp>
        <p:nvSpPr>
          <p:cNvPr id="4" name="Text Box 2">
            <a:extLst>
              <a:ext uri="{FF2B5EF4-FFF2-40B4-BE49-F238E27FC236}">
                <a16:creationId xmlns:a16="http://schemas.microsoft.com/office/drawing/2014/main" id="{3EEBC247-2DB7-354D-8308-DBA924D9A7AF}"/>
              </a:ext>
            </a:extLst>
          </p:cNvPr>
          <p:cNvSpPr txBox="1">
            <a:spLocks noChangeArrowheads="1"/>
          </p:cNvSpPr>
          <p:nvPr/>
        </p:nvSpPr>
        <p:spPr bwMode="auto">
          <a:xfrm>
            <a:off x="283486" y="1028790"/>
            <a:ext cx="5447337" cy="2869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Learner-reported Intentions for </a:t>
            </a:r>
            <a:r>
              <a:rPr lang="en-US" sz="1200" b="1" dirty="0">
                <a:latin typeface="Calibri" panose="020F0502020204030204" pitchFamily="34" charset="0"/>
                <a:ea typeface="Calibri" panose="020F0502020204030204" pitchFamily="34" charset="0"/>
                <a:cs typeface="Times New Roman" panose="02020603050405020304" pitchFamily="18" charset="0"/>
              </a:rPr>
              <a:t>c</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hange, grouped by theme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A1B109B-E1CC-364F-B48D-CDA9ED9591F9}"/>
              </a:ext>
            </a:extLst>
          </p:cNvPr>
          <p:cNvGraphicFramePr>
            <a:graphicFrameLocks noGrp="1"/>
          </p:cNvGraphicFramePr>
          <p:nvPr>
            <p:extLst>
              <p:ext uri="{D42A27DB-BD31-4B8C-83A1-F6EECF244321}">
                <p14:modId xmlns:p14="http://schemas.microsoft.com/office/powerpoint/2010/main" val="4256507679"/>
              </p:ext>
            </p:extLst>
          </p:nvPr>
        </p:nvGraphicFramePr>
        <p:xfrm>
          <a:off x="6096000" y="1028790"/>
          <a:ext cx="5937250" cy="5027440"/>
        </p:xfrm>
        <a:graphic>
          <a:graphicData uri="http://schemas.openxmlformats.org/drawingml/2006/table">
            <a:tbl>
              <a:tblPr firstRow="1" firstCol="1" bandRow="1">
                <a:tableStyleId>{5C22544A-7EE6-4342-B048-85BDC9FD1C3A}</a:tableStyleId>
              </a:tblPr>
              <a:tblGrid>
                <a:gridCol w="4168775">
                  <a:extLst>
                    <a:ext uri="{9D8B030D-6E8A-4147-A177-3AD203B41FA5}">
                      <a16:colId xmlns:a16="http://schemas.microsoft.com/office/drawing/2014/main" val="980379703"/>
                    </a:ext>
                  </a:extLst>
                </a:gridCol>
                <a:gridCol w="1768475">
                  <a:extLst>
                    <a:ext uri="{9D8B030D-6E8A-4147-A177-3AD203B41FA5}">
                      <a16:colId xmlns:a16="http://schemas.microsoft.com/office/drawing/2014/main" val="2075289754"/>
                    </a:ext>
                  </a:extLst>
                </a:gridCol>
              </a:tblGrid>
              <a:tr h="597059">
                <a:tc>
                  <a:txBody>
                    <a:bodyPr/>
                    <a:lstStyle/>
                    <a:p>
                      <a:endParaRPr lang="en-US" sz="1200" dirty="0">
                        <a:effectLst/>
                      </a:endParaRPr>
                    </a:p>
                    <a:p>
                      <a:pPr algn="ctr"/>
                      <a:endParaRPr lang="en-US" sz="1200" dirty="0">
                        <a:effectLst/>
                      </a:endParaRPr>
                    </a:p>
                    <a:p>
                      <a:pPr algn="ctr"/>
                      <a:r>
                        <a:rPr lang="en-US" sz="1200" dirty="0">
                          <a:effectLst/>
                        </a:rPr>
                        <a:t>Subthemes</a:t>
                      </a:r>
                      <a:r>
                        <a:rPr lang="en-US" sz="1100" dirty="0">
                          <a:effectLst/>
                        </a:rPr>
                        <a:t> </a:t>
                      </a:r>
                      <a:endParaRPr lang="en-US"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Themes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915200"/>
                  </a:ext>
                </a:extLst>
              </a:tr>
              <a:tr h="1260461">
                <a:tc>
                  <a:txBody>
                    <a:bodyPr/>
                    <a:lstStyle/>
                    <a:p>
                      <a:pPr marL="342900" marR="0" lvl="0" indent="-342900">
                        <a:spcBef>
                          <a:spcPts val="0"/>
                        </a:spcBef>
                        <a:spcAft>
                          <a:spcPts val="0"/>
                        </a:spcAft>
                        <a:buFont typeface="Symbol" pitchFamily="2" charset="2"/>
                        <a:buChar char=""/>
                      </a:pPr>
                      <a:r>
                        <a:rPr lang="en-US" sz="1200" dirty="0">
                          <a:effectLst/>
                        </a:rPr>
                        <a:t>Redlining and its effect on patients and communities</a:t>
                      </a:r>
                    </a:p>
                    <a:p>
                      <a:pPr marL="342900" marR="0" lvl="0" indent="-342900">
                        <a:spcBef>
                          <a:spcPts val="0"/>
                        </a:spcBef>
                        <a:spcAft>
                          <a:spcPts val="0"/>
                        </a:spcAft>
                        <a:buFont typeface="Symbol" pitchFamily="2" charset="2"/>
                        <a:buChar char=""/>
                      </a:pPr>
                      <a:r>
                        <a:rPr lang="en-US" sz="1200" dirty="0">
                          <a:effectLst/>
                        </a:rPr>
                        <a:t>Historical background of segregation and racism in Milwaukee</a:t>
                      </a:r>
                    </a:p>
                    <a:p>
                      <a:pPr marL="342900" marR="0" lvl="0" indent="-342900">
                        <a:spcBef>
                          <a:spcPts val="0"/>
                        </a:spcBef>
                        <a:spcAft>
                          <a:spcPts val="0"/>
                        </a:spcAft>
                        <a:buFont typeface="Symbol" pitchFamily="2" charset="2"/>
                        <a:buChar char=""/>
                      </a:pPr>
                      <a:r>
                        <a:rPr lang="en-US" sz="1200" dirty="0">
                          <a:effectLst/>
                        </a:rPr>
                        <a:t>Institutionalized racism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spcBef>
                          <a:spcPts val="0"/>
                        </a:spcBef>
                        <a:spcAft>
                          <a:spcPts val="0"/>
                        </a:spcAft>
                      </a:pPr>
                      <a:r>
                        <a:rPr lang="en-US" sz="1200">
                          <a:effectLst/>
                        </a:rPr>
                        <a:t> </a:t>
                      </a:r>
                    </a:p>
                    <a:p>
                      <a:pPr marL="228600" marR="0" algn="ctr">
                        <a:spcBef>
                          <a:spcPts val="0"/>
                        </a:spcBef>
                        <a:spcAft>
                          <a:spcPts val="0"/>
                        </a:spcAft>
                      </a:pPr>
                      <a:r>
                        <a:rPr lang="en-US" sz="1200">
                          <a:effectLst/>
                        </a:rPr>
                        <a:t>Historical Context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37464"/>
                  </a:ext>
                </a:extLst>
              </a:tr>
              <a:tr h="1405274">
                <a:tc>
                  <a:txBody>
                    <a:bodyPr/>
                    <a:lstStyle/>
                    <a:p>
                      <a:pPr marL="342900" marR="0" lvl="0" indent="-342900">
                        <a:spcBef>
                          <a:spcPts val="0"/>
                        </a:spcBef>
                        <a:spcAft>
                          <a:spcPts val="0"/>
                        </a:spcAft>
                        <a:buFont typeface="Symbol" pitchFamily="2" charset="2"/>
                        <a:buChar char=""/>
                      </a:pPr>
                      <a:r>
                        <a:rPr lang="en-US" sz="1200" dirty="0">
                          <a:effectLst/>
                        </a:rPr>
                        <a:t>Limited access to food and quality health care directly impacts health outcomes</a:t>
                      </a:r>
                    </a:p>
                    <a:p>
                      <a:pPr marL="342900" marR="0" lvl="0" indent="-342900">
                        <a:spcBef>
                          <a:spcPts val="0"/>
                        </a:spcBef>
                        <a:spcAft>
                          <a:spcPts val="0"/>
                        </a:spcAft>
                        <a:buFont typeface="Symbol" pitchFamily="2" charset="2"/>
                        <a:buChar char=""/>
                      </a:pPr>
                      <a:r>
                        <a:rPr lang="en-US" sz="1200" dirty="0">
                          <a:effectLst/>
                        </a:rPr>
                        <a:t>Maternal mortality and morbidity statistics</a:t>
                      </a:r>
                    </a:p>
                    <a:p>
                      <a:pPr marL="342900" marR="0" lvl="0" indent="-342900">
                        <a:spcBef>
                          <a:spcPts val="0"/>
                        </a:spcBef>
                        <a:spcAft>
                          <a:spcPts val="0"/>
                        </a:spcAft>
                        <a:buFont typeface="Symbol" pitchFamily="2" charset="2"/>
                        <a:buChar char=""/>
                      </a:pPr>
                      <a:r>
                        <a:rPr lang="en-US" sz="1200" dirty="0">
                          <a:effectLst/>
                        </a:rPr>
                        <a:t>Infant Mortality statistics</a:t>
                      </a:r>
                    </a:p>
                    <a:p>
                      <a:pPr marL="342900" marR="0" lvl="0" indent="-342900">
                        <a:spcBef>
                          <a:spcPts val="0"/>
                        </a:spcBef>
                        <a:spcAft>
                          <a:spcPts val="0"/>
                        </a:spcAft>
                        <a:buFont typeface="Symbol" pitchFamily="2" charset="2"/>
                        <a:buChar char=""/>
                      </a:pPr>
                      <a:r>
                        <a:rPr lang="en-US" sz="1200" dirty="0">
                          <a:effectLst/>
                        </a:rPr>
                        <a:t>Racism and chronic stress lead to disease pathology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gn="ctr">
                        <a:spcBef>
                          <a:spcPts val="0"/>
                        </a:spcBef>
                        <a:spcAft>
                          <a:spcPts val="0"/>
                        </a:spcAft>
                      </a:pPr>
                      <a:r>
                        <a:rPr lang="en-US" sz="1200">
                          <a:effectLst/>
                        </a:rPr>
                        <a:t> </a:t>
                      </a:r>
                    </a:p>
                    <a:p>
                      <a:pPr marL="228600" marR="0" algn="ctr">
                        <a:spcBef>
                          <a:spcPts val="0"/>
                        </a:spcBef>
                        <a:spcAft>
                          <a:spcPts val="0"/>
                        </a:spcAft>
                      </a:pPr>
                      <a:r>
                        <a:rPr lang="en-US" sz="1200">
                          <a:effectLst/>
                        </a:rPr>
                        <a:t>Awareness of </a:t>
                      </a:r>
                    </a:p>
                    <a:p>
                      <a:pPr marL="228600" marR="0" algn="ctr">
                        <a:spcBef>
                          <a:spcPts val="0"/>
                        </a:spcBef>
                        <a:spcAft>
                          <a:spcPts val="0"/>
                        </a:spcAft>
                      </a:pPr>
                      <a:r>
                        <a:rPr lang="en-US" sz="1200">
                          <a:effectLst/>
                        </a:rPr>
                        <a:t>Health Disparities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9997229"/>
                  </a:ext>
                </a:extLst>
              </a:tr>
              <a:tr h="1260461">
                <a:tc>
                  <a:txBody>
                    <a:bodyPr/>
                    <a:lstStyle/>
                    <a:p>
                      <a:pPr marL="342900" marR="0" lvl="0" indent="-342900">
                        <a:spcBef>
                          <a:spcPts val="0"/>
                        </a:spcBef>
                        <a:spcAft>
                          <a:spcPts val="0"/>
                        </a:spcAft>
                        <a:buFont typeface="Symbol" pitchFamily="2" charset="2"/>
                        <a:buChar char=""/>
                      </a:pPr>
                      <a:r>
                        <a:rPr lang="en-US" sz="1200">
                          <a:effectLst/>
                        </a:rPr>
                        <a:t>Addressing implicit bias is critical to provide quality care</a:t>
                      </a:r>
                    </a:p>
                    <a:p>
                      <a:pPr marL="342900" marR="0" lvl="0" indent="-342900">
                        <a:spcBef>
                          <a:spcPts val="0"/>
                        </a:spcBef>
                        <a:spcAft>
                          <a:spcPts val="0"/>
                        </a:spcAft>
                        <a:buFont typeface="Symbol" pitchFamily="2" charset="2"/>
                        <a:buChar char=""/>
                      </a:pPr>
                      <a:r>
                        <a:rPr lang="en-US" sz="1200">
                          <a:effectLst/>
                        </a:rPr>
                        <a:t>Understanding the different forms of racism is necessary to recognize how implicit bias effects care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Implicit bias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9086990"/>
                  </a:ext>
                </a:extLst>
              </a:tr>
              <a:tr h="504185">
                <a:tc>
                  <a:txBody>
                    <a:bodyPr/>
                    <a:lstStyle/>
                    <a:p>
                      <a:pPr marL="342900" marR="0" lvl="0" indent="-342900">
                        <a:spcBef>
                          <a:spcPts val="0"/>
                        </a:spcBef>
                        <a:spcAft>
                          <a:spcPts val="0"/>
                        </a:spcAft>
                        <a:buFont typeface="Symbol" pitchFamily="2" charset="2"/>
                        <a:buChar char=""/>
                      </a:pPr>
                      <a:r>
                        <a:rPr lang="en-US" sz="1200" dirty="0">
                          <a:effectLst/>
                        </a:rPr>
                        <a:t>The depth of systemic racism in our society penetrates the patients that we serve and care for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Racism in our communities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0429394"/>
                  </a:ext>
                </a:extLst>
              </a:tr>
            </a:tbl>
          </a:graphicData>
        </a:graphic>
      </p:graphicFrame>
      <p:sp>
        <p:nvSpPr>
          <p:cNvPr id="6" name="Text Box 2">
            <a:extLst>
              <a:ext uri="{FF2B5EF4-FFF2-40B4-BE49-F238E27FC236}">
                <a16:creationId xmlns:a16="http://schemas.microsoft.com/office/drawing/2014/main" id="{012B9571-2E18-094E-8C69-3198CC0F328A}"/>
              </a:ext>
            </a:extLst>
          </p:cNvPr>
          <p:cNvSpPr txBox="1">
            <a:spLocks noChangeArrowheads="1"/>
          </p:cNvSpPr>
          <p:nvPr/>
        </p:nvSpPr>
        <p:spPr bwMode="auto">
          <a:xfrm>
            <a:off x="6096000" y="1028790"/>
            <a:ext cx="5937250" cy="2869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Learner </a:t>
            </a:r>
            <a:r>
              <a:rPr lang="en-US" sz="1200" b="1" dirty="0">
                <a:latin typeface="Calibri" panose="020F0502020204030204" pitchFamily="34" charset="0"/>
                <a:ea typeface="Calibri" panose="020F0502020204030204" pitchFamily="34" charset="0"/>
                <a:cs typeface="Times New Roman" panose="02020603050405020304" pitchFamily="18" charset="0"/>
              </a:rPr>
              <a:t>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elf-reported Education Gains, grouped by theme and subtheme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2F690EC-6967-594B-B886-8B727AE1BF23}"/>
              </a:ext>
            </a:extLst>
          </p:cNvPr>
          <p:cNvSpPr txBox="1">
            <a:spLocks/>
          </p:cNvSpPr>
          <p:nvPr/>
        </p:nvSpPr>
        <p:spPr>
          <a:xfrm>
            <a:off x="535858" y="97824"/>
            <a:ext cx="10058400" cy="86082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Qualitative Evaluations</a:t>
            </a:r>
          </a:p>
        </p:txBody>
      </p:sp>
    </p:spTree>
    <p:extLst>
      <p:ext uri="{BB962C8B-B14F-4D97-AF65-F5344CB8AC3E}">
        <p14:creationId xmlns:p14="http://schemas.microsoft.com/office/powerpoint/2010/main" val="388757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DABD9D-B4B9-4B2C-AE38-E3979AD61461}"/>
              </a:ext>
            </a:extLst>
          </p:cNvPr>
          <p:cNvSpPr>
            <a:spLocks noGrp="1"/>
          </p:cNvSpPr>
          <p:nvPr>
            <p:ph type="title"/>
          </p:nvPr>
        </p:nvSpPr>
        <p:spPr>
          <a:xfrm>
            <a:off x="2004060" y="639704"/>
            <a:ext cx="2474684" cy="5577840"/>
          </a:xfrm>
        </p:spPr>
        <p:txBody>
          <a:bodyPr anchor="ctr">
            <a:normAutofit/>
          </a:bodyPr>
          <a:lstStyle/>
          <a:p>
            <a:pPr algn="ctr"/>
            <a:r>
              <a:rPr lang="en-US" sz="3400" dirty="0"/>
              <a:t>We encourage participants to: </a:t>
            </a:r>
          </a:p>
        </p:txBody>
      </p:sp>
      <p:graphicFrame>
        <p:nvGraphicFramePr>
          <p:cNvPr id="34" name="Content Placeholder 5">
            <a:extLst>
              <a:ext uri="{FF2B5EF4-FFF2-40B4-BE49-F238E27FC236}">
                <a16:creationId xmlns:a16="http://schemas.microsoft.com/office/drawing/2014/main" id="{BD880568-2947-4EE4-AA0F-E3DDB2313559}"/>
              </a:ext>
            </a:extLst>
          </p:cNvPr>
          <p:cNvGraphicFramePr>
            <a:graphicFrameLocks noGrp="1"/>
          </p:cNvGraphicFramePr>
          <p:nvPr>
            <p:ph idx="1"/>
            <p:extLst>
              <p:ext uri="{D42A27DB-BD31-4B8C-83A1-F6EECF244321}">
                <p14:modId xmlns:p14="http://schemas.microsoft.com/office/powerpoint/2010/main" val="2903307090"/>
              </p:ext>
            </p:extLst>
          </p:nvPr>
        </p:nvGraphicFramePr>
        <p:xfrm>
          <a:off x="5423129" y="740066"/>
          <a:ext cx="4879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218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itle 1"/>
          <p:cNvSpPr txBox="1">
            <a:spLocks noGrp="1"/>
          </p:cNvSpPr>
          <p:nvPr>
            <p:ph type="title"/>
          </p:nvPr>
        </p:nvSpPr>
        <p:spPr>
          <a:prstGeom prst="rect">
            <a:avLst/>
          </a:prstGeom>
        </p:spPr>
        <p:txBody>
          <a:bodyPr/>
          <a:lstStyle/>
          <a:p>
            <a:r>
              <a:t>Implicit Bias-</a:t>
            </a:r>
          </a:p>
        </p:txBody>
      </p:sp>
      <p:sp>
        <p:nvSpPr>
          <p:cNvPr id="371" name="Content Placeholder 2"/>
          <p:cNvSpPr txBox="1">
            <a:spLocks noGrp="1"/>
          </p:cNvSpPr>
          <p:nvPr>
            <p:ph type="body" idx="1"/>
          </p:nvPr>
        </p:nvSpPr>
        <p:spPr>
          <a:prstGeom prst="rect">
            <a:avLst/>
          </a:prstGeom>
        </p:spPr>
        <p:txBody>
          <a:bodyPr/>
          <a:lstStyle/>
          <a:p>
            <a:r>
              <a:t>Faculty Experience</a:t>
            </a:r>
          </a:p>
          <a:p>
            <a:r>
              <a:t>Group Reflection</a:t>
            </a:r>
          </a:p>
          <a:p>
            <a:endParaRPr/>
          </a:p>
          <a:p>
            <a:pPr marL="0" indent="0">
              <a:buSzTx/>
              <a:buNone/>
            </a:pPr>
            <a:r>
              <a:t>Self Awareness</a:t>
            </a:r>
          </a:p>
          <a:p>
            <a:pPr marL="0" indent="0">
              <a:buSzTx/>
              <a:buNone/>
            </a:pPr>
            <a:r>
              <a:t>Self Management</a:t>
            </a:r>
          </a:p>
          <a:p>
            <a:pPr marL="0" indent="0">
              <a:buSzTx/>
              <a:buNone/>
            </a:pPr>
            <a:r>
              <a:t>Education and Exposure</a:t>
            </a:r>
          </a:p>
          <a:p>
            <a:pPr marL="0" indent="0">
              <a:buSzTx/>
              <a:buNone/>
            </a:pPr>
            <a:r>
              <a:t>Process Management</a:t>
            </a:r>
          </a:p>
        </p:txBody>
      </p:sp>
    </p:spTree>
    <p:extLst>
      <p:ext uri="{BB962C8B-B14F-4D97-AF65-F5344CB8AC3E}">
        <p14:creationId xmlns:p14="http://schemas.microsoft.com/office/powerpoint/2010/main" val="211763601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371">
                                            <p:txEl>
                                              <p:pRg st="3" end="3"/>
                                            </p:txEl>
                                          </p:spTgt>
                                        </p:tgtEl>
                                        <p:attrNameLst>
                                          <p:attrName>style.visibility</p:attrName>
                                        </p:attrNameLst>
                                      </p:cBhvr>
                                      <p:to>
                                        <p:strVal val="visible"/>
                                      </p:to>
                                    </p:set>
                                    <p:anim calcmode="lin" valueType="num">
                                      <p:cBhvr>
                                        <p:cTn id="7" dur="500" fill="hold"/>
                                        <p:tgtEl>
                                          <p:spTgt spid="371">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371">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371">
                                            <p:txEl>
                                              <p:pRg st="4" end="4"/>
                                            </p:txEl>
                                          </p:spTgt>
                                        </p:tgtEl>
                                        <p:attrNameLst>
                                          <p:attrName>style.visibility</p:attrName>
                                        </p:attrNameLst>
                                      </p:cBhvr>
                                      <p:to>
                                        <p:strVal val="visible"/>
                                      </p:to>
                                    </p:set>
                                    <p:anim calcmode="lin" valueType="num">
                                      <p:cBhvr>
                                        <p:cTn id="12" dur="500" fill="hold"/>
                                        <p:tgtEl>
                                          <p:spTgt spid="371">
                                            <p:txEl>
                                              <p:pRg st="4" end="4"/>
                                            </p:txEl>
                                          </p:spTgt>
                                        </p:tgtEl>
                                        <p:attrNameLst>
                                          <p:attrName>ppt_x</p:attrName>
                                        </p:attrNameLst>
                                      </p:cBhvr>
                                      <p:tavLst>
                                        <p:tav tm="0">
                                          <p:val>
                                            <p:strVal val="#ppt_x"/>
                                          </p:val>
                                        </p:tav>
                                        <p:tav tm="100000">
                                          <p:val>
                                            <p:strVal val="#ppt_x"/>
                                          </p:val>
                                        </p:tav>
                                      </p:tavLst>
                                    </p:anim>
                                    <p:anim calcmode="lin" valueType="num">
                                      <p:cBhvr>
                                        <p:cTn id="13" dur="500" fill="hold"/>
                                        <p:tgtEl>
                                          <p:spTgt spid="371">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371">
                                            <p:txEl>
                                              <p:pRg st="5" end="5"/>
                                            </p:txEl>
                                          </p:spTgt>
                                        </p:tgtEl>
                                        <p:attrNameLst>
                                          <p:attrName>style.visibility</p:attrName>
                                        </p:attrNameLst>
                                      </p:cBhvr>
                                      <p:to>
                                        <p:strVal val="visible"/>
                                      </p:to>
                                    </p:set>
                                    <p:anim calcmode="lin" valueType="num">
                                      <p:cBhvr>
                                        <p:cTn id="17" dur="500" fill="hold"/>
                                        <p:tgtEl>
                                          <p:spTgt spid="371">
                                            <p:txEl>
                                              <p:pRg st="5" end="5"/>
                                            </p:txEl>
                                          </p:spTgt>
                                        </p:tgtEl>
                                        <p:attrNameLst>
                                          <p:attrName>ppt_x</p:attrName>
                                        </p:attrNameLst>
                                      </p:cBhvr>
                                      <p:tavLst>
                                        <p:tav tm="0">
                                          <p:val>
                                            <p:strVal val="#ppt_x"/>
                                          </p:val>
                                        </p:tav>
                                        <p:tav tm="100000">
                                          <p:val>
                                            <p:strVal val="#ppt_x"/>
                                          </p:val>
                                        </p:tav>
                                      </p:tavLst>
                                    </p:anim>
                                    <p:anim calcmode="lin" valueType="num">
                                      <p:cBhvr>
                                        <p:cTn id="18" dur="500" fill="hold"/>
                                        <p:tgtEl>
                                          <p:spTgt spid="371">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iterate>
                                    <p:tmAbs val="0"/>
                                  </p:iterate>
                                  <p:childTnLst>
                                    <p:set>
                                      <p:cBhvr>
                                        <p:cTn id="21" fill="hold"/>
                                        <p:tgtEl>
                                          <p:spTgt spid="371">
                                            <p:txEl>
                                              <p:pRg st="6" end="6"/>
                                            </p:txEl>
                                          </p:spTgt>
                                        </p:tgtEl>
                                        <p:attrNameLst>
                                          <p:attrName>style.visibility</p:attrName>
                                        </p:attrNameLst>
                                      </p:cBhvr>
                                      <p:to>
                                        <p:strVal val="visible"/>
                                      </p:to>
                                    </p:set>
                                    <p:anim calcmode="lin" valueType="num">
                                      <p:cBhvr>
                                        <p:cTn id="22" dur="500" fill="hold"/>
                                        <p:tgtEl>
                                          <p:spTgt spid="371">
                                            <p:txEl>
                                              <p:pRg st="6" end="6"/>
                                            </p:txEl>
                                          </p:spTgt>
                                        </p:tgtEl>
                                        <p:attrNameLst>
                                          <p:attrName>ppt_x</p:attrName>
                                        </p:attrNameLst>
                                      </p:cBhvr>
                                      <p:tavLst>
                                        <p:tav tm="0">
                                          <p:val>
                                            <p:strVal val="#ppt_x"/>
                                          </p:val>
                                        </p:tav>
                                        <p:tav tm="100000">
                                          <p:val>
                                            <p:strVal val="#ppt_x"/>
                                          </p:val>
                                        </p:tav>
                                      </p:tavLst>
                                    </p:anim>
                                    <p:anim calcmode="lin" valueType="num">
                                      <p:cBhvr>
                                        <p:cTn id="23" dur="500" fill="hold"/>
                                        <p:tgtEl>
                                          <p:spTgt spid="3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itle 1"/>
          <p:cNvSpPr txBox="1">
            <a:spLocks noGrp="1"/>
          </p:cNvSpPr>
          <p:nvPr>
            <p:ph type="title"/>
          </p:nvPr>
        </p:nvSpPr>
        <p:spPr>
          <a:prstGeom prst="rect">
            <a:avLst/>
          </a:prstGeom>
        </p:spPr>
        <p:txBody>
          <a:bodyPr/>
          <a:lstStyle/>
          <a:p>
            <a:r>
              <a:t>Patient Profile Activity</a:t>
            </a:r>
          </a:p>
        </p:txBody>
      </p:sp>
      <p:sp>
        <p:nvSpPr>
          <p:cNvPr id="376" name="Content Placeholder 2"/>
          <p:cNvSpPr txBox="1">
            <a:spLocks noGrp="1"/>
          </p:cNvSpPr>
          <p:nvPr>
            <p:ph type="body" idx="1"/>
          </p:nvPr>
        </p:nvSpPr>
        <p:spPr>
          <a:prstGeom prst="rect">
            <a:avLst/>
          </a:prstGeom>
        </p:spPr>
        <p:txBody>
          <a:bodyPr/>
          <a:lstStyle/>
          <a:p>
            <a:endParaRPr/>
          </a:p>
        </p:txBody>
      </p:sp>
    </p:spTree>
    <p:extLst>
      <p:ext uri="{BB962C8B-B14F-4D97-AF65-F5344CB8AC3E}">
        <p14:creationId xmlns:p14="http://schemas.microsoft.com/office/powerpoint/2010/main" val="426490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itle 1"/>
          <p:cNvSpPr txBox="1">
            <a:spLocks noGrp="1"/>
          </p:cNvSpPr>
          <p:nvPr>
            <p:ph type="title"/>
          </p:nvPr>
        </p:nvSpPr>
        <p:spPr>
          <a:xfrm>
            <a:off x="1981200" y="762000"/>
            <a:ext cx="8229600" cy="685800"/>
          </a:xfrm>
          <a:prstGeom prst="rect">
            <a:avLst/>
          </a:prstGeom>
        </p:spPr>
        <p:txBody>
          <a:bodyPr/>
          <a:lstStyle>
            <a:lvl1pPr>
              <a:defRPr sz="3900"/>
            </a:lvl1pPr>
          </a:lstStyle>
          <a:p>
            <a:r>
              <a:t>References</a:t>
            </a:r>
          </a:p>
        </p:txBody>
      </p:sp>
      <p:sp>
        <p:nvSpPr>
          <p:cNvPr id="396" name="Content Placeholder 2"/>
          <p:cNvSpPr txBox="1">
            <a:spLocks noGrp="1"/>
          </p:cNvSpPr>
          <p:nvPr>
            <p:ph type="body" idx="1"/>
          </p:nvPr>
        </p:nvSpPr>
        <p:spPr>
          <a:xfrm>
            <a:off x="2667000" y="1519647"/>
            <a:ext cx="7086600" cy="4648201"/>
          </a:xfrm>
          <a:prstGeom prst="rect">
            <a:avLst/>
          </a:prstGeom>
        </p:spPr>
        <p:txBody>
          <a:bodyPr>
            <a:normAutofit fontScale="92500" lnSpcReduction="10000"/>
          </a:bodyPr>
          <a:lstStyle/>
          <a:p>
            <a:pPr marL="384047" indent="-384047">
              <a:lnSpc>
                <a:spcPct val="75200"/>
              </a:lnSpc>
              <a:defRPr sz="1300"/>
            </a:pPr>
            <a:r>
              <a:t>Kenya Downs, “Why is Milwaukee so bad for black people?” NPR, </a:t>
            </a:r>
            <a:r>
              <a:rPr u="sng">
                <a:solidFill>
                  <a:schemeClr val="accent5"/>
                </a:solidFill>
                <a:uFill>
                  <a:solidFill>
                    <a:schemeClr val="accent5"/>
                  </a:solidFill>
                </a:uFill>
                <a:hlinkClick r:id="rId2"/>
              </a:rPr>
              <a:t>http://www.npr.org/sections/codeswitch/2015/03/05/390723644/why-is-milwaukee-so-bad-for-black-people?sc=17&amp;f=&amp;utm_source=iosnewsapp&amp;utm_medium=Email&amp;utm_campaign=app</a:t>
            </a:r>
            <a:endParaRPr sz="1800">
              <a:solidFill>
                <a:srgbClr val="000000"/>
              </a:solidFill>
            </a:endParaRPr>
          </a:p>
          <a:p>
            <a:pPr marL="384047" indent="-384047">
              <a:lnSpc>
                <a:spcPct val="75200"/>
              </a:lnSpc>
              <a:defRPr sz="1300"/>
            </a:pPr>
            <a:r>
              <a:t>Williams-Morris, Ruth and Williams, David R.; “Racism and Mental Health: The African American Experience”; Ethnicity and Health, 2000 5(3/4); 243-268.</a:t>
            </a:r>
            <a:endParaRPr sz="1500"/>
          </a:p>
          <a:p>
            <a:pPr marL="384047" indent="-384047">
              <a:lnSpc>
                <a:spcPct val="75200"/>
              </a:lnSpc>
              <a:defRPr sz="1300"/>
            </a:pPr>
            <a:r>
              <a:t>Williams, David R. “Race, Socioeconomic Status, and Health” The Added Affects of Racism and Discrimination”; Annals of New York Academy of Sciences, 1998; 173-188.</a:t>
            </a:r>
            <a:endParaRPr sz="1500"/>
          </a:p>
          <a:p>
            <a:pPr marL="384047" indent="-384047">
              <a:lnSpc>
                <a:spcPct val="75200"/>
              </a:lnSpc>
              <a:defRPr sz="1300"/>
            </a:pPr>
            <a:r>
              <a:t>Clark, Rodney, Anderson, Norman B., Clark, Vernessa R. , Williams, David R.; “Racism as a Stressor for African Americans: A Biopsychosocial Model”; American Psychologist, 1999; 805-816.</a:t>
            </a:r>
            <a:endParaRPr sz="1500"/>
          </a:p>
          <a:p>
            <a:pPr marL="384047" indent="-384047">
              <a:lnSpc>
                <a:spcPct val="75200"/>
              </a:lnSpc>
              <a:defRPr sz="1300"/>
            </a:pPr>
            <a:r>
              <a:t>Williams, David R. PhD, MPH, “Race and Health: Basic Questions, Emerging Directions”; AEP Vol 7 No. 5, 1997; 322-333.</a:t>
            </a:r>
            <a:endParaRPr sz="1500"/>
          </a:p>
          <a:p>
            <a:pPr marL="384047" indent="-384047">
              <a:lnSpc>
                <a:spcPct val="75200"/>
              </a:lnSpc>
              <a:defRPr sz="1300"/>
            </a:pPr>
            <a:r>
              <a:t>Collins, Chiquita and Williams, David R., “US Socioeconomic and Racial Differences in Health: Patterns and Explanations”; Annual Review of Sociology 1995: 21, 349-386.</a:t>
            </a:r>
            <a:endParaRPr sz="1500"/>
          </a:p>
          <a:p>
            <a:pPr marL="384047" indent="-384047">
              <a:lnSpc>
                <a:spcPct val="75200"/>
              </a:lnSpc>
              <a:defRPr sz="1300"/>
            </a:pPr>
            <a:r>
              <a:t>McEwen BS. Central effects of stress hormones in health and disease: Understanding the protective and damaging effects of stress and stress mediators. </a:t>
            </a:r>
            <a:r>
              <a:rPr i="1"/>
              <a:t>Eur J Pharmacol</a:t>
            </a:r>
            <a:r>
              <a:t>. 2008;583(2-3):174-185. doi:10.1016/j.ejphar.2007.11.071</a:t>
            </a:r>
            <a:endParaRPr>
              <a:solidFill>
                <a:srgbClr val="000000"/>
              </a:solidFill>
            </a:endParaRPr>
          </a:p>
          <a:p>
            <a:pPr marL="384047" indent="-384047">
              <a:lnSpc>
                <a:spcPct val="75200"/>
              </a:lnSpc>
              <a:defRPr sz="1300"/>
            </a:pPr>
            <a:r>
              <a:rPr>
                <a:solidFill>
                  <a:srgbClr val="000000"/>
                </a:solidFill>
              </a:rPr>
              <a:t>Where do people at the most risk from COVID-19 live? Accessed October 18, 2020. </a:t>
            </a:r>
            <a:r>
              <a:rPr u="sng">
                <a:solidFill>
                  <a:schemeClr val="accent5"/>
                </a:solidFill>
                <a:uFill>
                  <a:solidFill>
                    <a:schemeClr val="accent5"/>
                  </a:solidFill>
                </a:uFill>
                <a:hlinkClick r:id="rId3"/>
              </a:rPr>
              <a:t>https://www.jsonline.com/story/money/business/health-care/2020/06/08/where-do-people-most-risk-covid-19-live/5315746002/</a:t>
            </a:r>
          </a:p>
          <a:p>
            <a:pPr marL="384047" indent="-384047">
              <a:lnSpc>
                <a:spcPct val="75200"/>
              </a:lnSpc>
              <a:defRPr sz="1300"/>
            </a:pPr>
            <a:r>
              <a:t>Aldermanic Districts Dashboard - City of Milwaukee Health Department | Tableau Public. Accessed October 18, 2020. </a:t>
            </a:r>
            <a:r>
              <a:rPr u="sng">
                <a:solidFill>
                  <a:srgbClr val="0000EE"/>
                </a:solidFill>
                <a:hlinkClick r:id="rId4"/>
              </a:rPr>
              <a:t>https://public.tableau.com/profile/rachel.mukai#!/vizhome/AldermanicDistrictsTableauDashboardUpdate/AldDashboard</a:t>
            </a:r>
          </a:p>
        </p:txBody>
      </p:sp>
    </p:spTree>
    <p:extLst>
      <p:ext uri="{BB962C8B-B14F-4D97-AF65-F5344CB8AC3E}">
        <p14:creationId xmlns:p14="http://schemas.microsoft.com/office/powerpoint/2010/main" val="49514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itle 1"/>
          <p:cNvSpPr txBox="1">
            <a:spLocks noGrp="1"/>
          </p:cNvSpPr>
          <p:nvPr>
            <p:ph type="title"/>
          </p:nvPr>
        </p:nvSpPr>
        <p:spPr>
          <a:xfrm>
            <a:off x="1981200" y="762000"/>
            <a:ext cx="8229600" cy="609600"/>
          </a:xfrm>
          <a:prstGeom prst="rect">
            <a:avLst/>
          </a:prstGeom>
        </p:spPr>
        <p:txBody>
          <a:bodyPr/>
          <a:lstStyle>
            <a:lvl1pPr defTabSz="617219">
              <a:defRPr sz="3509"/>
            </a:lvl1pPr>
          </a:lstStyle>
          <a:p>
            <a:r>
              <a:t>References</a:t>
            </a:r>
          </a:p>
        </p:txBody>
      </p:sp>
      <p:sp>
        <p:nvSpPr>
          <p:cNvPr id="399" name="Content Placeholder 2"/>
          <p:cNvSpPr txBox="1">
            <a:spLocks noGrp="1"/>
          </p:cNvSpPr>
          <p:nvPr>
            <p:ph type="body" idx="1"/>
          </p:nvPr>
        </p:nvSpPr>
        <p:spPr>
          <a:xfrm>
            <a:off x="2743200" y="1676400"/>
            <a:ext cx="7086600" cy="4724400"/>
          </a:xfrm>
          <a:prstGeom prst="rect">
            <a:avLst/>
          </a:prstGeom>
        </p:spPr>
        <p:txBody>
          <a:bodyPr>
            <a:normAutofit lnSpcReduction="10000"/>
          </a:bodyPr>
          <a:lstStyle/>
          <a:p>
            <a:pPr>
              <a:lnSpc>
                <a:spcPct val="75200"/>
              </a:lnSpc>
              <a:defRPr sz="1500"/>
            </a:pPr>
            <a:r>
              <a:t>Williams, David R. PhD MPH, Mourey-Lavizzo, Risa MD MBA, Warren, Rueben C. DDS, MPH, DrPH; “The Concept of Race and Health Status in America”, Public Health Reports 1994 Vol. 9  No. 1; 26-41. </a:t>
            </a:r>
            <a:endParaRPr sz="1700"/>
          </a:p>
          <a:p>
            <a:pPr>
              <a:lnSpc>
                <a:spcPct val="75200"/>
              </a:lnSpc>
              <a:defRPr sz="1500"/>
            </a:pPr>
            <a:r>
              <a:t>Factor, Roni, Williams, David R. Phd MPH Ichiro, Kawachi, “Evaluation of the UNREST Questionnaire for testing the social resistance framework” Journal of Epidemiology Community Health 2013; 67: 618-624.</a:t>
            </a:r>
            <a:endParaRPr sz="1700"/>
          </a:p>
          <a:p>
            <a:pPr>
              <a:lnSpc>
                <a:spcPct val="75200"/>
              </a:lnSpc>
              <a:defRPr sz="1500"/>
            </a:pPr>
            <a:r>
              <a:t>Gordon, Wayne and Perkins, John M.; Do All Lives Matter? 2017</a:t>
            </a:r>
            <a:endParaRPr sz="1700"/>
          </a:p>
          <a:p>
            <a:pPr>
              <a:lnSpc>
                <a:spcPct val="75200"/>
              </a:lnSpc>
              <a:defRPr sz="1500"/>
            </a:pPr>
            <a:r>
              <a:t>Hardeman, Rachel R. PhD MPH, Medina, Eduardo M. MD MPH, and Kozhimannil, Katy B. PhD, MPA, “Structual Racism and Supporting Black Lives-The Role of Health Professionals”, The New England Journal of Medicine, December 1, 2016: 2113-2115.</a:t>
            </a:r>
            <a:endParaRPr sz="1700"/>
          </a:p>
          <a:p>
            <a:pPr>
              <a:lnSpc>
                <a:spcPct val="75200"/>
              </a:lnSpc>
              <a:defRPr sz="1500"/>
            </a:pPr>
            <a:r>
              <a:t>Bassett, Mary T. MD MPH, #BlackLivesMatter-”A Challenge to the Medical and Public Health Communities”. The New England Journal of Medicine, March 19, 2015: 1085-1087.</a:t>
            </a:r>
            <a:endParaRPr sz="1700"/>
          </a:p>
          <a:p>
            <a:pPr>
              <a:lnSpc>
                <a:spcPct val="75200"/>
              </a:lnSpc>
              <a:defRPr sz="1500"/>
            </a:pPr>
            <a:r>
              <a:t>Massey, Douglas. (2004). Segregation and Stratification: A Biosocial Perspective. Du Bois Review. 1. 7 - 25. 10.1017/S1742058X04040032. </a:t>
            </a:r>
            <a:endParaRPr sz="1700"/>
          </a:p>
          <a:p>
            <a:pPr>
              <a:lnSpc>
                <a:spcPct val="75200"/>
              </a:lnSpc>
              <a:defRPr sz="1500"/>
            </a:pPr>
            <a:r>
              <a:t>Ganzel BL, Morris PA, Wethington E. Allostasis and the human brain: Integrating models of stress from the social and life sciences. </a:t>
            </a:r>
            <a:r>
              <a:rPr i="1"/>
              <a:t>Psychol Rev</a:t>
            </a:r>
            <a:r>
              <a:t>. 2010;117(1):134-174. doi:10.1037/a0017773</a:t>
            </a:r>
          </a:p>
          <a:p>
            <a:pPr>
              <a:lnSpc>
                <a:spcPct val="75200"/>
              </a:lnSpc>
              <a:defRPr sz="1500"/>
            </a:pPr>
            <a:r>
              <a:t/>
            </a:r>
            <a:br/>
            <a:endParaRPr/>
          </a:p>
        </p:txBody>
      </p:sp>
    </p:spTree>
    <p:extLst>
      <p:ext uri="{BB962C8B-B14F-4D97-AF65-F5344CB8AC3E}">
        <p14:creationId xmlns:p14="http://schemas.microsoft.com/office/powerpoint/2010/main" val="362346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9C76-75E2-40CD-ABCD-CE2F6A073F3E}"/>
              </a:ext>
            </a:extLst>
          </p:cNvPr>
          <p:cNvSpPr>
            <a:spLocks noGrp="1"/>
          </p:cNvSpPr>
          <p:nvPr>
            <p:ph type="title"/>
          </p:nvPr>
        </p:nvSpPr>
        <p:spPr>
          <a:xfrm>
            <a:off x="2004060" y="791570"/>
            <a:ext cx="3014130" cy="5262390"/>
          </a:xfrm>
        </p:spPr>
        <p:txBody>
          <a:bodyPr anchor="ctr">
            <a:normAutofit/>
          </a:bodyPr>
          <a:lstStyle/>
          <a:p>
            <a:pPr algn="r"/>
            <a:r>
              <a:rPr lang="en-US" sz="4000" dirty="0">
                <a:solidFill>
                  <a:schemeClr val="bg2"/>
                </a:solidFill>
              </a:rPr>
              <a:t>Introductions </a:t>
            </a:r>
          </a:p>
        </p:txBody>
      </p:sp>
      <p:sp>
        <p:nvSpPr>
          <p:cNvPr id="3" name="Content Placeholder 2">
            <a:extLst>
              <a:ext uri="{FF2B5EF4-FFF2-40B4-BE49-F238E27FC236}">
                <a16:creationId xmlns:a16="http://schemas.microsoft.com/office/drawing/2014/main" id="{4A7C3922-4A07-4165-8426-72681E8FBCE8}"/>
              </a:ext>
            </a:extLst>
          </p:cNvPr>
          <p:cNvSpPr>
            <a:spLocks noGrp="1"/>
          </p:cNvSpPr>
          <p:nvPr>
            <p:ph idx="1"/>
          </p:nvPr>
        </p:nvSpPr>
        <p:spPr>
          <a:xfrm>
            <a:off x="6156541" y="791570"/>
            <a:ext cx="3669231" cy="5262390"/>
          </a:xfrm>
        </p:spPr>
        <p:txBody>
          <a:bodyPr anchor="ctr">
            <a:normAutofit/>
          </a:bodyPr>
          <a:lstStyle/>
          <a:p>
            <a:r>
              <a:rPr lang="en-US" sz="1600" b="1" dirty="0"/>
              <a:t>Ashley</a:t>
            </a:r>
            <a:r>
              <a:rPr lang="en-US" sz="1600" dirty="0"/>
              <a:t>- From majority to minority, varied experiences with race and health</a:t>
            </a:r>
          </a:p>
          <a:p>
            <a:r>
              <a:rPr lang="en-US" sz="1600" dirty="0"/>
              <a:t>Chizelle – Granddaughter of the great migration, forging a unique path</a:t>
            </a:r>
          </a:p>
          <a:p>
            <a:endParaRPr lang="en-US" sz="1600" dirty="0"/>
          </a:p>
          <a:p>
            <a:r>
              <a:rPr lang="en-US" sz="1600" b="1" dirty="0"/>
              <a:t>Bryan</a:t>
            </a:r>
            <a:r>
              <a:rPr lang="en-US" sz="1600" dirty="0"/>
              <a:t>-Fighting the battle through healthcare, while fighting the system </a:t>
            </a:r>
          </a:p>
          <a:p>
            <a:endParaRPr lang="en-US" sz="1600" dirty="0"/>
          </a:p>
          <a:p>
            <a:r>
              <a:rPr lang="en-US" sz="1600" b="1" dirty="0"/>
              <a:t>Veneshia</a:t>
            </a:r>
            <a:r>
              <a:rPr lang="en-US" sz="1600" dirty="0"/>
              <a:t>-Always the minority, racism as a norm</a:t>
            </a:r>
          </a:p>
          <a:p>
            <a:endParaRPr lang="en-US" sz="1600" dirty="0"/>
          </a:p>
          <a:p>
            <a:r>
              <a:rPr lang="en-US" sz="1600" b="1" dirty="0"/>
              <a:t>Camille</a:t>
            </a:r>
            <a:r>
              <a:rPr lang="en-US" sz="1600" dirty="0"/>
              <a:t>-The “Only Lonely”, battling at the top and on the ground</a:t>
            </a:r>
          </a:p>
        </p:txBody>
      </p:sp>
    </p:spTree>
    <p:extLst>
      <p:ext uri="{BB962C8B-B14F-4D97-AF65-F5344CB8AC3E}">
        <p14:creationId xmlns:p14="http://schemas.microsoft.com/office/powerpoint/2010/main" val="246102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600" i="1" dirty="0"/>
              <a:t>Our team of family physicians have conducted a healthcare provider-focused anti-racism education program since 2017. Through didactics, small group breakouts, personal stories from presenters and insights from a community panel, participants learn and discuss how racism influences health, explore implicit biases and their impact on the care we provide, describe healthcare provider role in addressing racism as a health issue and discuss some of the challenges and barriers faced when doing so.  </a:t>
            </a:r>
            <a:r>
              <a:rPr lang="en-US" sz="1600" dirty="0"/>
              <a:t/>
            </a:r>
            <a:br>
              <a:rPr lang="en-US" sz="1600" dirty="0"/>
            </a:br>
            <a:r>
              <a:rPr lang="en-US" sz="1600" i="1" dirty="0"/>
              <a:t> </a:t>
            </a:r>
            <a:r>
              <a:rPr lang="en-US" sz="1600" dirty="0"/>
              <a:t/>
            </a:r>
            <a:br>
              <a:rPr lang="en-US" sz="1600" dirty="0"/>
            </a:br>
            <a:r>
              <a:rPr lang="en-US" sz="1600" i="1" dirty="0"/>
              <a:t>In this session presenters will share program description and outcomes, guide audience through an implicit bias activity, reflect on lessons learned and engage with audience questions and comments. </a:t>
            </a:r>
            <a:br>
              <a:rPr lang="en-US" sz="1600" i="1" dirty="0"/>
            </a:br>
            <a:r>
              <a:rPr lang="en-US" sz="1600" i="1" dirty="0"/>
              <a:t/>
            </a:r>
            <a:br>
              <a:rPr lang="en-US" sz="1600" i="1" dirty="0"/>
            </a:br>
            <a:r>
              <a:rPr lang="en-US" sz="1600" dirty="0"/>
              <a:t>12/8/20: NCEAS outline final</a:t>
            </a:r>
            <a:br>
              <a:rPr lang="en-US" sz="1600" dirty="0"/>
            </a:br>
            <a:r>
              <a:rPr lang="en-US" sz="1600" dirty="0"/>
              <a:t/>
            </a:r>
            <a:br>
              <a:rPr lang="en-US" sz="1600" dirty="0"/>
            </a:br>
            <a:r>
              <a:rPr lang="en-US" sz="1600" dirty="0"/>
              <a:t>0:00-0:15: Workshop summary and evaluation</a:t>
            </a:r>
            <a:br>
              <a:rPr lang="en-US" sz="1600" dirty="0"/>
            </a:br>
            <a:r>
              <a:rPr lang="en-US" sz="1600" dirty="0"/>
              <a:t>15:00-20:00: Implicit bias story</a:t>
            </a:r>
            <a:br>
              <a:rPr lang="en-US" sz="1600" dirty="0"/>
            </a:br>
            <a:r>
              <a:rPr lang="en-US" sz="1600" dirty="0"/>
              <a:t>25:00-45:00: Breakouts for implicit bias activity; return to share with larger group</a:t>
            </a:r>
            <a:br>
              <a:rPr lang="en-US" sz="1600" dirty="0"/>
            </a:br>
            <a:r>
              <a:rPr lang="en-US" sz="1600" dirty="0"/>
              <a:t>45:00-60:00: audience Q&amp;A; presenter reflection on lessons learned </a:t>
            </a:r>
            <a:br>
              <a:rPr lang="en-US" sz="1600" dirty="0"/>
            </a:br>
            <a:endParaRPr lang="en-US" sz="1600" dirty="0"/>
          </a:p>
        </p:txBody>
      </p:sp>
      <p:sp>
        <p:nvSpPr>
          <p:cNvPr id="3" name="Subtitle 2"/>
          <p:cNvSpPr>
            <a:spLocks noGrp="1"/>
          </p:cNvSpPr>
          <p:nvPr>
            <p:ph type="subTitle" idx="1"/>
          </p:nvPr>
        </p:nvSpPr>
        <p:spPr/>
        <p:txBody>
          <a:bodyPr/>
          <a:lstStyle/>
          <a:p>
            <a:r>
              <a:rPr lang="en-US" dirty="0"/>
              <a:t>Session description</a:t>
            </a:r>
          </a:p>
        </p:txBody>
      </p:sp>
    </p:spTree>
    <p:extLst>
      <p:ext uri="{BB962C8B-B14F-4D97-AF65-F5344CB8AC3E}">
        <p14:creationId xmlns:p14="http://schemas.microsoft.com/office/powerpoint/2010/main" val="421043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9640" y="634029"/>
            <a:ext cx="3303663" cy="3732835"/>
          </a:xfrm>
        </p:spPr>
        <p:txBody>
          <a:bodyPr vert="horz" lIns="91440" tIns="45720" rIns="91440" bIns="45720" rtlCol="0" anchor="b">
            <a:normAutofit/>
          </a:bodyPr>
          <a:lstStyle/>
          <a:p>
            <a:pPr algn="ctr"/>
            <a:r>
              <a:rPr lang="en-US" b="1" cap="all" dirty="0"/>
              <a:t>Race Matters</a:t>
            </a:r>
          </a:p>
        </p:txBody>
      </p:sp>
      <p:pic>
        <p:nvPicPr>
          <p:cNvPr id="4" name="Content Placeholder 3"/>
          <p:cNvPicPr>
            <a:picLocks noGrp="1" noChangeAspect="1"/>
          </p:cNvPicPr>
          <p:nvPr>
            <p:ph idx="1"/>
          </p:nvPr>
        </p:nvPicPr>
        <p:blipFill>
          <a:blip r:embed="rId3"/>
          <a:stretch>
            <a:fillRect/>
          </a:stretch>
        </p:blipFill>
        <p:spPr>
          <a:xfrm>
            <a:off x="1855067" y="2071952"/>
            <a:ext cx="4977114" cy="3732835"/>
          </a:xfrm>
          <a:prstGeom prst="rect">
            <a:avLst/>
          </a:prstGeom>
        </p:spPr>
      </p:pic>
    </p:spTree>
    <p:extLst>
      <p:ext uri="{BB962C8B-B14F-4D97-AF65-F5344CB8AC3E}">
        <p14:creationId xmlns:p14="http://schemas.microsoft.com/office/powerpoint/2010/main" val="76641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AC09-F347-48AF-B867-E761372822DF}"/>
              </a:ext>
            </a:extLst>
          </p:cNvPr>
          <p:cNvSpPr>
            <a:spLocks noGrp="1"/>
          </p:cNvSpPr>
          <p:nvPr>
            <p:ph type="title"/>
          </p:nvPr>
        </p:nvSpPr>
        <p:spPr>
          <a:xfrm>
            <a:off x="2004060" y="791570"/>
            <a:ext cx="3014130" cy="5262390"/>
          </a:xfrm>
        </p:spPr>
        <p:txBody>
          <a:bodyPr anchor="ctr">
            <a:normAutofit/>
          </a:bodyPr>
          <a:lstStyle/>
          <a:p>
            <a:pPr algn="r"/>
            <a:r>
              <a:rPr lang="en-US" sz="4300">
                <a:solidFill>
                  <a:schemeClr val="bg2"/>
                </a:solidFill>
              </a:rPr>
              <a:t>Disclosures </a:t>
            </a:r>
          </a:p>
        </p:txBody>
      </p:sp>
      <p:sp>
        <p:nvSpPr>
          <p:cNvPr id="3" name="Content Placeholder 2">
            <a:extLst>
              <a:ext uri="{FF2B5EF4-FFF2-40B4-BE49-F238E27FC236}">
                <a16:creationId xmlns:a16="http://schemas.microsoft.com/office/drawing/2014/main" id="{23F17621-4E6C-4212-BA01-050FE8734A3E}"/>
              </a:ext>
            </a:extLst>
          </p:cNvPr>
          <p:cNvSpPr>
            <a:spLocks noGrp="1"/>
          </p:cNvSpPr>
          <p:nvPr>
            <p:ph idx="1"/>
          </p:nvPr>
        </p:nvSpPr>
        <p:spPr>
          <a:xfrm>
            <a:off x="6156541" y="791570"/>
            <a:ext cx="3669231" cy="5262390"/>
          </a:xfrm>
        </p:spPr>
        <p:txBody>
          <a:bodyPr anchor="ctr">
            <a:normAutofit/>
          </a:bodyPr>
          <a:lstStyle/>
          <a:p>
            <a:pPr marL="0" indent="0">
              <a:buNone/>
            </a:pPr>
            <a:r>
              <a:rPr lang="en-US" sz="1600"/>
              <a:t>Nothing to disclose</a:t>
            </a:r>
          </a:p>
        </p:txBody>
      </p:sp>
    </p:spTree>
    <p:extLst>
      <p:ext uri="{BB962C8B-B14F-4D97-AF65-F5344CB8AC3E}">
        <p14:creationId xmlns:p14="http://schemas.microsoft.com/office/powerpoint/2010/main" val="45973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xfrm>
            <a:off x="1066800" y="-98323"/>
            <a:ext cx="10058400" cy="1450757"/>
          </a:xfrm>
          <a:prstGeom prst="rect">
            <a:avLst/>
          </a:prstGeom>
        </p:spPr>
        <p:txBody>
          <a:bodyPr/>
          <a:lstStyle/>
          <a:p>
            <a:r>
              <a:rPr dirty="0"/>
              <a:t>Agenda</a:t>
            </a:r>
          </a:p>
        </p:txBody>
      </p:sp>
      <p:sp>
        <p:nvSpPr>
          <p:cNvPr id="135" name="Content Placeholder 2"/>
          <p:cNvSpPr txBox="1">
            <a:spLocks noGrp="1"/>
          </p:cNvSpPr>
          <p:nvPr>
            <p:ph type="body" idx="1"/>
          </p:nvPr>
        </p:nvSpPr>
        <p:spPr>
          <a:xfrm>
            <a:off x="6828503" y="2905432"/>
            <a:ext cx="6907160" cy="3871452"/>
          </a:xfrm>
          <a:prstGeom prst="rect">
            <a:avLst/>
          </a:prstGeom>
        </p:spPr>
        <p:txBody>
          <a:bodyPr>
            <a:normAutofit/>
          </a:bodyPr>
          <a:lstStyle/>
          <a:p>
            <a:pPr>
              <a:lnSpc>
                <a:spcPct val="75200"/>
              </a:lnSpc>
              <a:defRPr sz="1800"/>
            </a:pPr>
            <a:r>
              <a:rPr dirty="0"/>
              <a:t>Introduction/Allegories on Racism – </a:t>
            </a:r>
            <a:r>
              <a:rPr lang="en-US" dirty="0"/>
              <a:t>30 minutes</a:t>
            </a:r>
            <a:endParaRPr dirty="0"/>
          </a:p>
          <a:p>
            <a:pPr>
              <a:lnSpc>
                <a:spcPct val="75200"/>
              </a:lnSpc>
              <a:defRPr sz="1800"/>
            </a:pPr>
            <a:r>
              <a:rPr dirty="0"/>
              <a:t>Racism Matters Workshop – </a:t>
            </a:r>
            <a:r>
              <a:rPr lang="en-US" dirty="0"/>
              <a:t>90 minutes</a:t>
            </a:r>
            <a:endParaRPr dirty="0"/>
          </a:p>
          <a:p>
            <a:pPr>
              <a:lnSpc>
                <a:spcPct val="75200"/>
              </a:lnSpc>
              <a:defRPr sz="1800"/>
            </a:pPr>
            <a:r>
              <a:rPr dirty="0"/>
              <a:t>Panel Presentation – </a:t>
            </a:r>
            <a:r>
              <a:rPr lang="en-US" dirty="0"/>
              <a:t>60 minutes</a:t>
            </a:r>
            <a:endParaRPr dirty="0"/>
          </a:p>
          <a:p>
            <a:pPr>
              <a:lnSpc>
                <a:spcPct val="75200"/>
              </a:lnSpc>
              <a:defRPr sz="2200"/>
            </a:pPr>
            <a:r>
              <a:rPr sz="1800" dirty="0"/>
              <a:t>Evaluation – </a:t>
            </a:r>
            <a:r>
              <a:rPr lang="en-US" sz="1800" dirty="0"/>
              <a:t>5 minutes</a:t>
            </a:r>
            <a:endParaRPr dirty="0"/>
          </a:p>
        </p:txBody>
      </p:sp>
      <p:sp>
        <p:nvSpPr>
          <p:cNvPr id="2" name="Rectangle 1">
            <a:extLst>
              <a:ext uri="{FF2B5EF4-FFF2-40B4-BE49-F238E27FC236}">
                <a16:creationId xmlns:a16="http://schemas.microsoft.com/office/drawing/2014/main" id="{5A7584FF-1E4D-FC4E-989F-AE7B011564BA}"/>
              </a:ext>
            </a:extLst>
          </p:cNvPr>
          <p:cNvSpPr/>
          <p:nvPr/>
        </p:nvSpPr>
        <p:spPr>
          <a:xfrm>
            <a:off x="732503" y="2905432"/>
            <a:ext cx="6096000" cy="1269578"/>
          </a:xfrm>
          <a:prstGeom prst="rect">
            <a:avLst/>
          </a:prstGeom>
        </p:spPr>
        <p:txBody>
          <a:bodyPr>
            <a:spAutoFit/>
          </a:bodyPr>
          <a:lstStyle/>
          <a:p>
            <a:pPr>
              <a:lnSpc>
                <a:spcPct val="84600"/>
              </a:lnSpc>
              <a:defRPr sz="1800"/>
            </a:pPr>
            <a:r>
              <a:rPr lang="en-US" dirty="0"/>
              <a:t>Session Description/Evaluation – 15 minutes</a:t>
            </a:r>
          </a:p>
          <a:p>
            <a:pPr>
              <a:lnSpc>
                <a:spcPct val="84600"/>
              </a:lnSpc>
              <a:defRPr sz="1800"/>
            </a:pPr>
            <a:r>
              <a:rPr lang="en-US" dirty="0"/>
              <a:t>		</a:t>
            </a:r>
          </a:p>
          <a:p>
            <a:pPr>
              <a:lnSpc>
                <a:spcPct val="84600"/>
              </a:lnSpc>
              <a:defRPr sz="1800"/>
            </a:pPr>
            <a:r>
              <a:rPr lang="en-US" dirty="0"/>
              <a:t>Implicit bias story and activity – 25 minutes</a:t>
            </a:r>
          </a:p>
          <a:p>
            <a:pPr>
              <a:lnSpc>
                <a:spcPct val="84600"/>
              </a:lnSpc>
              <a:defRPr sz="1800"/>
            </a:pPr>
            <a:endParaRPr lang="en-US" dirty="0"/>
          </a:p>
          <a:p>
            <a:pPr>
              <a:lnSpc>
                <a:spcPct val="84600"/>
              </a:lnSpc>
              <a:defRPr sz="1800"/>
            </a:pPr>
            <a:r>
              <a:rPr lang="en-US" dirty="0"/>
              <a:t>Q&amp;A/Reflections – 20 minutes</a:t>
            </a:r>
          </a:p>
        </p:txBody>
      </p:sp>
      <p:sp>
        <p:nvSpPr>
          <p:cNvPr id="5" name="Title 1">
            <a:extLst>
              <a:ext uri="{FF2B5EF4-FFF2-40B4-BE49-F238E27FC236}">
                <a16:creationId xmlns:a16="http://schemas.microsoft.com/office/drawing/2014/main" id="{7D3055B2-8AA7-1149-9CA5-303D2DB60E98}"/>
              </a:ext>
            </a:extLst>
          </p:cNvPr>
          <p:cNvSpPr txBox="1">
            <a:spLocks/>
          </p:cNvSpPr>
          <p:nvPr/>
        </p:nvSpPr>
        <p:spPr>
          <a:xfrm>
            <a:off x="1514168" y="126565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000" dirty="0"/>
              <a:t>Today</a:t>
            </a:r>
          </a:p>
        </p:txBody>
      </p:sp>
      <p:sp>
        <p:nvSpPr>
          <p:cNvPr id="6" name="Title 1">
            <a:extLst>
              <a:ext uri="{FF2B5EF4-FFF2-40B4-BE49-F238E27FC236}">
                <a16:creationId xmlns:a16="http://schemas.microsoft.com/office/drawing/2014/main" id="{FAA8DB5C-76C4-5C48-8FE9-F45CC5F0B081}"/>
              </a:ext>
            </a:extLst>
          </p:cNvPr>
          <p:cNvSpPr txBox="1">
            <a:spLocks/>
          </p:cNvSpPr>
          <p:nvPr/>
        </p:nvSpPr>
        <p:spPr>
          <a:xfrm>
            <a:off x="7388942" y="1265652"/>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000" dirty="0"/>
              <a:t>Race Matters Workshop</a:t>
            </a:r>
          </a:p>
        </p:txBody>
      </p:sp>
    </p:spTree>
    <p:extLst>
      <p:ext uri="{BB962C8B-B14F-4D97-AF65-F5344CB8AC3E}">
        <p14:creationId xmlns:p14="http://schemas.microsoft.com/office/powerpoint/2010/main" val="252738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36CB-80F0-4113-A039-61455C25F512}"/>
              </a:ext>
            </a:extLst>
          </p:cNvPr>
          <p:cNvSpPr>
            <a:spLocks noGrp="1"/>
          </p:cNvSpPr>
          <p:nvPr>
            <p:ph type="title"/>
          </p:nvPr>
        </p:nvSpPr>
        <p:spPr>
          <a:xfrm>
            <a:off x="1076632" y="639704"/>
            <a:ext cx="3402112" cy="5577840"/>
          </a:xfrm>
        </p:spPr>
        <p:txBody>
          <a:bodyPr anchor="ctr">
            <a:normAutofit/>
          </a:bodyPr>
          <a:lstStyle/>
          <a:p>
            <a:pPr algn="ctr"/>
            <a:r>
              <a:rPr lang="en-US" sz="4100" dirty="0"/>
              <a:t>Workshop</a:t>
            </a:r>
            <a:br>
              <a:rPr lang="en-US" sz="4100" dirty="0"/>
            </a:br>
            <a:r>
              <a:rPr lang="en-US" sz="4100" dirty="0"/>
              <a:t>Goals and Objectives</a:t>
            </a:r>
          </a:p>
        </p:txBody>
      </p:sp>
      <p:graphicFrame>
        <p:nvGraphicFramePr>
          <p:cNvPr id="12" name="Content Placeholder 2">
            <a:extLst>
              <a:ext uri="{FF2B5EF4-FFF2-40B4-BE49-F238E27FC236}">
                <a16:creationId xmlns:a16="http://schemas.microsoft.com/office/drawing/2014/main" id="{0620C6A1-7BA8-41BA-B533-13F1ACB9F980}"/>
              </a:ext>
            </a:extLst>
          </p:cNvPr>
          <p:cNvGraphicFramePr/>
          <p:nvPr/>
        </p:nvGraphicFramePr>
        <p:xfrm>
          <a:off x="5200104" y="639705"/>
          <a:ext cx="4879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647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chat or text message&#10;&#10;Description automatically generated">
            <a:extLst>
              <a:ext uri="{FF2B5EF4-FFF2-40B4-BE49-F238E27FC236}">
                <a16:creationId xmlns:a16="http://schemas.microsoft.com/office/drawing/2014/main" id="{E0755753-D684-4C41-BEA7-ACB6EB9D1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874" y="1099721"/>
            <a:ext cx="9730251" cy="3578603"/>
          </a:xfrm>
          <a:prstGeom prst="rect">
            <a:avLst/>
          </a:prstGeom>
        </p:spPr>
      </p:pic>
    </p:spTree>
    <p:extLst>
      <p:ext uri="{BB962C8B-B14F-4D97-AF65-F5344CB8AC3E}">
        <p14:creationId xmlns:p14="http://schemas.microsoft.com/office/powerpoint/2010/main" val="316609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 letter&#10;&#10;Description automatically generated">
            <a:extLst>
              <a:ext uri="{FF2B5EF4-FFF2-40B4-BE49-F238E27FC236}">
                <a16:creationId xmlns:a16="http://schemas.microsoft.com/office/drawing/2014/main" id="{C8EE3114-2A3E-6B40-8CE4-B9C0BDBBA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400" y="1231614"/>
            <a:ext cx="9787199" cy="3531772"/>
          </a:xfrm>
          <a:prstGeom prst="rect">
            <a:avLst/>
          </a:prstGeom>
        </p:spPr>
      </p:pic>
    </p:spTree>
    <p:extLst>
      <p:ext uri="{BB962C8B-B14F-4D97-AF65-F5344CB8AC3E}">
        <p14:creationId xmlns:p14="http://schemas.microsoft.com/office/powerpoint/2010/main" val="145315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C13FD9CF-6A11-014E-B42B-DD0550064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832" y="2133599"/>
            <a:ext cx="4879496" cy="1785181"/>
          </a:xfrm>
          <a:prstGeom prst="rect">
            <a:avLst/>
          </a:prstGeom>
        </p:spPr>
      </p:pic>
      <p:cxnSp>
        <p:nvCxnSpPr>
          <p:cNvPr id="4" name="Straight Arrow Connector 3">
            <a:extLst>
              <a:ext uri="{FF2B5EF4-FFF2-40B4-BE49-F238E27FC236}">
                <a16:creationId xmlns:a16="http://schemas.microsoft.com/office/drawing/2014/main" id="{28F20558-6A25-494B-8990-B5CBA21325DC}"/>
              </a:ext>
            </a:extLst>
          </p:cNvPr>
          <p:cNvCxnSpPr>
            <a:cxnSpLocks/>
          </p:cNvCxnSpPr>
          <p:nvPr/>
        </p:nvCxnSpPr>
        <p:spPr>
          <a:xfrm flipV="1">
            <a:off x="8583168" y="1666569"/>
            <a:ext cx="596884" cy="36949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FCED5DA-55A1-C442-8810-608AE10B871D}"/>
              </a:ext>
            </a:extLst>
          </p:cNvPr>
          <p:cNvCxnSpPr>
            <a:cxnSpLocks/>
          </p:cNvCxnSpPr>
          <p:nvPr/>
        </p:nvCxnSpPr>
        <p:spPr>
          <a:xfrm flipH="1" flipV="1">
            <a:off x="2826776" y="1666569"/>
            <a:ext cx="687216" cy="46703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F9638C-844C-0D40-835D-49C50113BE96}"/>
              </a:ext>
            </a:extLst>
          </p:cNvPr>
          <p:cNvCxnSpPr>
            <a:cxnSpLocks/>
          </p:cNvCxnSpPr>
          <p:nvPr/>
        </p:nvCxnSpPr>
        <p:spPr>
          <a:xfrm flipH="1">
            <a:off x="3148782" y="3979608"/>
            <a:ext cx="365210" cy="46703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DF5D3D-019D-E74F-9D21-3112EB706D3B}"/>
              </a:ext>
            </a:extLst>
          </p:cNvPr>
          <p:cNvCxnSpPr>
            <a:cxnSpLocks/>
          </p:cNvCxnSpPr>
          <p:nvPr/>
        </p:nvCxnSpPr>
        <p:spPr>
          <a:xfrm>
            <a:off x="8583168" y="3918780"/>
            <a:ext cx="487090" cy="49590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5A4C36C0-A90A-DE41-9F83-C2DF7F266512}"/>
              </a:ext>
            </a:extLst>
          </p:cNvPr>
          <p:cNvSpPr/>
          <p:nvPr/>
        </p:nvSpPr>
        <p:spPr>
          <a:xfrm>
            <a:off x="9365225" y="281448"/>
            <a:ext cx="2603909" cy="148958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Reflections on </a:t>
            </a:r>
          </a:p>
          <a:p>
            <a:pPr algn="ctr"/>
            <a:r>
              <a:rPr lang="en-US" dirty="0"/>
              <a:t>Addressing race/racism</a:t>
            </a:r>
          </a:p>
          <a:p>
            <a:pPr algn="ctr"/>
            <a:endParaRPr lang="en-US" dirty="0"/>
          </a:p>
        </p:txBody>
      </p:sp>
      <p:sp>
        <p:nvSpPr>
          <p:cNvPr id="12" name="Rounded Rectangle 11">
            <a:extLst>
              <a:ext uri="{FF2B5EF4-FFF2-40B4-BE49-F238E27FC236}">
                <a16:creationId xmlns:a16="http://schemas.microsoft.com/office/drawing/2014/main" id="{6E42877F-2BD8-A74F-9B45-C4CC4136507B}"/>
              </a:ext>
            </a:extLst>
          </p:cNvPr>
          <p:cNvSpPr/>
          <p:nvPr/>
        </p:nvSpPr>
        <p:spPr>
          <a:xfrm>
            <a:off x="9180052" y="4414683"/>
            <a:ext cx="2603909" cy="148958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Longitudinal teaching and discussion</a:t>
            </a:r>
          </a:p>
        </p:txBody>
      </p:sp>
      <p:sp>
        <p:nvSpPr>
          <p:cNvPr id="13" name="Rounded Rectangle 12">
            <a:extLst>
              <a:ext uri="{FF2B5EF4-FFF2-40B4-BE49-F238E27FC236}">
                <a16:creationId xmlns:a16="http://schemas.microsoft.com/office/drawing/2014/main" id="{1E18D748-ED19-E944-AECC-4D8C660CC6CA}"/>
              </a:ext>
            </a:extLst>
          </p:cNvPr>
          <p:cNvSpPr/>
          <p:nvPr/>
        </p:nvSpPr>
        <p:spPr>
          <a:xfrm>
            <a:off x="222866" y="281448"/>
            <a:ext cx="2603909" cy="148958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Personal experiences of race/racism</a:t>
            </a:r>
          </a:p>
        </p:txBody>
      </p:sp>
      <p:sp>
        <p:nvSpPr>
          <p:cNvPr id="14" name="Rounded Rectangle 13">
            <a:extLst>
              <a:ext uri="{FF2B5EF4-FFF2-40B4-BE49-F238E27FC236}">
                <a16:creationId xmlns:a16="http://schemas.microsoft.com/office/drawing/2014/main" id="{25D7DBB1-11D5-8B4A-8FF2-6E4363910CE6}"/>
              </a:ext>
            </a:extLst>
          </p:cNvPr>
          <p:cNvSpPr/>
          <p:nvPr/>
        </p:nvSpPr>
        <p:spPr>
          <a:xfrm>
            <a:off x="544871" y="4446638"/>
            <a:ext cx="2603909" cy="148958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 panel </a:t>
            </a:r>
          </a:p>
        </p:txBody>
      </p:sp>
    </p:spTree>
    <p:extLst>
      <p:ext uri="{BB962C8B-B14F-4D97-AF65-F5344CB8AC3E}">
        <p14:creationId xmlns:p14="http://schemas.microsoft.com/office/powerpoint/2010/main" val="315133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itle 1"/>
          <p:cNvSpPr txBox="1">
            <a:spLocks noGrp="1"/>
          </p:cNvSpPr>
          <p:nvPr>
            <p:ph type="title"/>
          </p:nvPr>
        </p:nvSpPr>
        <p:spPr>
          <a:xfrm>
            <a:off x="1194365" y="108184"/>
            <a:ext cx="10058400" cy="1450757"/>
          </a:xfrm>
          <a:prstGeom prst="rect">
            <a:avLst/>
          </a:prstGeom>
        </p:spPr>
        <p:txBody>
          <a:bodyPr/>
          <a:lstStyle/>
          <a:p>
            <a:r>
              <a:rPr dirty="0"/>
              <a:t>Our Experiences and Our Hope</a:t>
            </a:r>
          </a:p>
        </p:txBody>
      </p:sp>
      <p:sp>
        <p:nvSpPr>
          <p:cNvPr id="7" name="Content Placeholder 2">
            <a:extLst>
              <a:ext uri="{FF2B5EF4-FFF2-40B4-BE49-F238E27FC236}">
                <a16:creationId xmlns:a16="http://schemas.microsoft.com/office/drawing/2014/main" id="{64358772-1258-844A-995C-4BDF37E9FF26}"/>
              </a:ext>
            </a:extLst>
          </p:cNvPr>
          <p:cNvSpPr txBox="1">
            <a:spLocks/>
          </p:cNvSpPr>
          <p:nvPr/>
        </p:nvSpPr>
        <p:spPr>
          <a:xfrm>
            <a:off x="1823015" y="1704287"/>
            <a:ext cx="8801100" cy="50455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384047" marR="0" indent="-384047" algn="l" defTabSz="685800" rtl="0" latinLnBrk="0">
              <a:lnSpc>
                <a:spcPct val="94000"/>
              </a:lnSpc>
              <a:spcBef>
                <a:spcPts val="1000"/>
              </a:spcBef>
              <a:spcAft>
                <a:spcPts val="0"/>
              </a:spcAft>
              <a:buClrTx/>
              <a:buSzPct val="100000"/>
              <a:buFont typeface="Helvetica Neue"/>
              <a:buChar char="■"/>
              <a:tabLst/>
              <a:defRPr sz="2000" b="0" i="0" u="none" strike="noStrike" cap="none" spc="0" baseline="0">
                <a:solidFill>
                  <a:srgbClr val="191B0E"/>
                </a:solidFill>
                <a:uFillTx/>
                <a:latin typeface="Franklin Gothic Book"/>
                <a:ea typeface="Franklin Gothic Book"/>
                <a:cs typeface="Franklin Gothic Book"/>
                <a:sym typeface="Franklin Gothic Book"/>
              </a:defRPr>
            </a:lvl1pPr>
            <a:lvl2pPr marL="914400" marR="0" indent="-384047" algn="l" defTabSz="685800" rtl="0" latinLnBrk="0">
              <a:lnSpc>
                <a:spcPct val="94000"/>
              </a:lnSpc>
              <a:spcBef>
                <a:spcPts val="1000"/>
              </a:spcBef>
              <a:spcAft>
                <a:spcPts val="0"/>
              </a:spcAft>
              <a:buClrTx/>
              <a:buSzPct val="100000"/>
              <a:buFont typeface="Helvetica Neue"/>
              <a:buChar char="–"/>
              <a:tabLst/>
              <a:defRPr sz="2000" b="0" i="0" u="none" strike="noStrike" cap="none" spc="0" baseline="0">
                <a:solidFill>
                  <a:srgbClr val="191B0E"/>
                </a:solidFill>
                <a:uFillTx/>
                <a:latin typeface="Franklin Gothic Book"/>
                <a:ea typeface="Franklin Gothic Book"/>
                <a:cs typeface="Franklin Gothic Book"/>
                <a:sym typeface="Franklin Gothic Book"/>
              </a:defRPr>
            </a:lvl2pPr>
            <a:lvl3pPr marL="1414272" marR="0" indent="-426719" algn="l" defTabSz="685800" rtl="0" latinLnBrk="0">
              <a:lnSpc>
                <a:spcPct val="94000"/>
              </a:lnSpc>
              <a:spcBef>
                <a:spcPts val="1000"/>
              </a:spcBef>
              <a:spcAft>
                <a:spcPts val="0"/>
              </a:spcAft>
              <a:buClrTx/>
              <a:buSzPct val="100000"/>
              <a:buFont typeface="Helvetica Neue"/>
              <a:buChar char="■"/>
              <a:tabLst/>
              <a:defRPr sz="2000" b="0" i="0" u="none" strike="noStrike" cap="none" spc="0" baseline="0">
                <a:solidFill>
                  <a:srgbClr val="191B0E"/>
                </a:solidFill>
                <a:uFillTx/>
                <a:latin typeface="Franklin Gothic Book"/>
                <a:ea typeface="Franklin Gothic Book"/>
                <a:cs typeface="Franklin Gothic Book"/>
                <a:sym typeface="Franklin Gothic Book"/>
              </a:defRPr>
            </a:lvl3pPr>
            <a:lvl4pPr marL="1871472" marR="0" indent="-426719" algn="l" defTabSz="685800" rtl="0" latinLnBrk="0">
              <a:lnSpc>
                <a:spcPct val="94000"/>
              </a:lnSpc>
              <a:spcBef>
                <a:spcPts val="1000"/>
              </a:spcBef>
              <a:spcAft>
                <a:spcPts val="0"/>
              </a:spcAft>
              <a:buClrTx/>
              <a:buSzPct val="100000"/>
              <a:buFont typeface="Helvetica Neue"/>
              <a:buChar char="–"/>
              <a:tabLst/>
              <a:defRPr sz="2000" b="0" i="0" u="none" strike="noStrike" cap="none" spc="0" baseline="0">
                <a:solidFill>
                  <a:srgbClr val="191B0E"/>
                </a:solidFill>
                <a:uFillTx/>
                <a:latin typeface="Franklin Gothic Book"/>
                <a:ea typeface="Franklin Gothic Book"/>
                <a:cs typeface="Franklin Gothic Book"/>
                <a:sym typeface="Franklin Gothic Book"/>
              </a:defRPr>
            </a:lvl4pPr>
            <a:lvl5pPr marL="2382011" marR="0" indent="-480060" algn="l" defTabSz="685800" rtl="0" latinLnBrk="0">
              <a:lnSpc>
                <a:spcPct val="94000"/>
              </a:lnSpc>
              <a:spcBef>
                <a:spcPts val="1000"/>
              </a:spcBef>
              <a:spcAft>
                <a:spcPts val="0"/>
              </a:spcAft>
              <a:buClrTx/>
              <a:buSzPct val="100000"/>
              <a:buFont typeface="Helvetica Neue"/>
              <a:buChar char="■"/>
              <a:tabLst/>
              <a:defRPr sz="2000" b="0" i="0" u="none" strike="noStrike" cap="none" spc="0" baseline="0">
                <a:solidFill>
                  <a:srgbClr val="191B0E"/>
                </a:solidFill>
                <a:uFillTx/>
                <a:latin typeface="Franklin Gothic Book"/>
                <a:ea typeface="Franklin Gothic Book"/>
                <a:cs typeface="Franklin Gothic Book"/>
                <a:sym typeface="Franklin Gothic Book"/>
              </a:defRPr>
            </a:lvl5pPr>
            <a:lvl6pPr marL="2839211" marR="0" indent="-480060" algn="l" defTabSz="685800" rtl="0" latinLnBrk="0">
              <a:lnSpc>
                <a:spcPct val="94000"/>
              </a:lnSpc>
              <a:spcBef>
                <a:spcPts val="1000"/>
              </a:spcBef>
              <a:spcAft>
                <a:spcPts val="0"/>
              </a:spcAft>
              <a:buClrTx/>
              <a:buSzPct val="100000"/>
              <a:buFont typeface="Helvetica Neue"/>
              <a:buChar char="–"/>
              <a:tabLst/>
              <a:defRPr sz="2000" b="0" i="0" u="none" strike="noStrike" cap="none" spc="0" baseline="0">
                <a:solidFill>
                  <a:srgbClr val="191B0E"/>
                </a:solidFill>
                <a:uFillTx/>
                <a:latin typeface="Franklin Gothic Book"/>
                <a:ea typeface="Franklin Gothic Book"/>
                <a:cs typeface="Franklin Gothic Book"/>
                <a:sym typeface="Franklin Gothic Book"/>
              </a:defRPr>
            </a:lvl6pPr>
            <a:lvl7pPr marL="3364991" marR="0" indent="-548639" algn="l" defTabSz="685800" rtl="0" latinLnBrk="0">
              <a:lnSpc>
                <a:spcPct val="94000"/>
              </a:lnSpc>
              <a:spcBef>
                <a:spcPts val="1000"/>
              </a:spcBef>
              <a:spcAft>
                <a:spcPts val="0"/>
              </a:spcAft>
              <a:buClrTx/>
              <a:buSzPct val="100000"/>
              <a:buFont typeface="Helvetica Neue"/>
              <a:buChar char="■"/>
              <a:tabLst/>
              <a:defRPr sz="2000" b="0" i="0" u="none" strike="noStrike" cap="none" spc="0" baseline="0">
                <a:solidFill>
                  <a:srgbClr val="191B0E"/>
                </a:solidFill>
                <a:uFillTx/>
                <a:latin typeface="Franklin Gothic Book"/>
                <a:ea typeface="Franklin Gothic Book"/>
                <a:cs typeface="Franklin Gothic Book"/>
                <a:sym typeface="Franklin Gothic Book"/>
              </a:defRPr>
            </a:lvl7pPr>
            <a:lvl8pPr marL="3822191" marR="0" indent="-548639" algn="l" defTabSz="685800" rtl="0" latinLnBrk="0">
              <a:lnSpc>
                <a:spcPct val="94000"/>
              </a:lnSpc>
              <a:spcBef>
                <a:spcPts val="1000"/>
              </a:spcBef>
              <a:spcAft>
                <a:spcPts val="0"/>
              </a:spcAft>
              <a:buClrTx/>
              <a:buSzPct val="100000"/>
              <a:buFont typeface="Helvetica Neue"/>
              <a:buChar char="–"/>
              <a:tabLst/>
              <a:defRPr sz="2000" b="0" i="0" u="none" strike="noStrike" cap="none" spc="0" baseline="0">
                <a:solidFill>
                  <a:srgbClr val="191B0E"/>
                </a:solidFill>
                <a:uFillTx/>
                <a:latin typeface="Franklin Gothic Book"/>
                <a:ea typeface="Franklin Gothic Book"/>
                <a:cs typeface="Franklin Gothic Book"/>
                <a:sym typeface="Franklin Gothic Book"/>
              </a:defRPr>
            </a:lvl8pPr>
            <a:lvl9pPr marL="4279391" marR="0" indent="-548639" algn="l" defTabSz="685800" rtl="0" latinLnBrk="0">
              <a:lnSpc>
                <a:spcPct val="94000"/>
              </a:lnSpc>
              <a:spcBef>
                <a:spcPts val="1000"/>
              </a:spcBef>
              <a:spcAft>
                <a:spcPts val="0"/>
              </a:spcAft>
              <a:buClrTx/>
              <a:buSzPct val="100000"/>
              <a:buFont typeface="Helvetica Neue"/>
              <a:buChar char="■"/>
              <a:tabLst/>
              <a:defRPr sz="2000" b="0" i="0" u="none" strike="noStrike" cap="none" spc="0" baseline="0">
                <a:solidFill>
                  <a:srgbClr val="191B0E"/>
                </a:solidFill>
                <a:uFillTx/>
                <a:latin typeface="Franklin Gothic Book"/>
                <a:ea typeface="Franklin Gothic Book"/>
                <a:cs typeface="Franklin Gothic Book"/>
                <a:sym typeface="Franklin Gothic Book"/>
              </a:defRPr>
            </a:lvl9pPr>
          </a:lstStyle>
          <a:p>
            <a:pPr hangingPunct="1"/>
            <a:r>
              <a:rPr lang="en-US" sz="3200" dirty="0"/>
              <a:t>Garrison: “Commit to addressing bias.”</a:t>
            </a:r>
          </a:p>
          <a:p>
            <a:pPr hangingPunct="1"/>
            <a:r>
              <a:rPr lang="en-US" sz="3200" dirty="0"/>
              <a:t>Rush: “Get to know the community you serve.”</a:t>
            </a:r>
          </a:p>
          <a:p>
            <a:r>
              <a:rPr lang="en-US" sz="3200" dirty="0"/>
              <a:t>Munroe: “See something, say something, </a:t>
            </a:r>
          </a:p>
          <a:p>
            <a:pPr marL="0" indent="0">
              <a:buNone/>
            </a:pPr>
            <a:r>
              <a:rPr lang="en-US" sz="3200" dirty="0"/>
              <a:t>do something”</a:t>
            </a:r>
          </a:p>
          <a:p>
            <a:pPr hangingPunct="1"/>
            <a:r>
              <a:rPr lang="en-US" sz="3200" dirty="0"/>
              <a:t>McKinney-Whitson: “Support residents and faculty of color to thrive.”</a:t>
            </a:r>
          </a:p>
          <a:p>
            <a:pPr hangingPunct="1"/>
            <a:r>
              <a:rPr lang="en-US" sz="3200" dirty="0"/>
              <a:t>Johnston: “What comes from the heart reaches the heart.”</a:t>
            </a:r>
          </a:p>
          <a:p>
            <a:pPr hangingPunct="1"/>
            <a:endParaRPr lang="en-US" sz="3500" dirty="0"/>
          </a:p>
        </p:txBody>
      </p:sp>
    </p:spTree>
    <p:extLst>
      <p:ext uri="{BB962C8B-B14F-4D97-AF65-F5344CB8AC3E}">
        <p14:creationId xmlns:p14="http://schemas.microsoft.com/office/powerpoint/2010/main" val="3492519959"/>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E2A84"/>
      </a:dk2>
      <a:lt2>
        <a:srgbClr val="DCD8DC"/>
      </a:lt2>
      <a:accent1>
        <a:srgbClr val="4E2A84"/>
      </a:accent1>
      <a:accent2>
        <a:srgbClr val="372058"/>
      </a:accent2>
      <a:accent3>
        <a:srgbClr val="CDB5DC"/>
      </a:accent3>
      <a:accent4>
        <a:srgbClr val="EEE6F3"/>
      </a:accent4>
      <a:accent5>
        <a:srgbClr val="494949"/>
      </a:accent5>
      <a:accent6>
        <a:srgbClr val="7F7B99"/>
      </a:accent6>
      <a:hlink>
        <a:srgbClr val="595959"/>
      </a:hlink>
      <a:folHlink>
        <a:srgbClr val="8C8C8C"/>
      </a:folHlink>
    </a:clrScheme>
    <a:fontScheme name="Custom 2">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50B04FE1-6B33-403A-99B7-70ECF484447F}" vid="{C7459FCE-5889-4ED7-9D68-C72A97097A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362</TotalTime>
  <Words>2727</Words>
  <Application>Microsoft Office PowerPoint</Application>
  <PresentationFormat>Widescreen</PresentationFormat>
  <Paragraphs>262</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Franklin Gothic Book</vt:lpstr>
      <vt:lpstr>Helvetica Neue</vt:lpstr>
      <vt:lpstr>Mangal</vt:lpstr>
      <vt:lpstr>Symbol</vt:lpstr>
      <vt:lpstr>Times New Roman</vt:lpstr>
      <vt:lpstr>Retrospect</vt:lpstr>
      <vt:lpstr>Race Matters: Addressing Racism as a Health Issue</vt:lpstr>
      <vt:lpstr>Race Matters</vt:lpstr>
      <vt:lpstr>Disclosures </vt:lpstr>
      <vt:lpstr>Agenda</vt:lpstr>
      <vt:lpstr>Workshop Goals and Objectives</vt:lpstr>
      <vt:lpstr>PowerPoint Presentation</vt:lpstr>
      <vt:lpstr>PowerPoint Presentation</vt:lpstr>
      <vt:lpstr>PowerPoint Presentation</vt:lpstr>
      <vt:lpstr>Our Experiences and Our Hope</vt:lpstr>
      <vt:lpstr>PowerPoint Presentation</vt:lpstr>
      <vt:lpstr>PowerPoint Presentation</vt:lpstr>
      <vt:lpstr>We encourage participants to: </vt:lpstr>
      <vt:lpstr>Implicit Bias-</vt:lpstr>
      <vt:lpstr>Patient Profile Activity</vt:lpstr>
      <vt:lpstr>References</vt:lpstr>
      <vt:lpstr>References</vt:lpstr>
      <vt:lpstr>Introductions </vt:lpstr>
      <vt:lpstr>Our team of family physicians have conducted a healthcare provider-focused anti-racism education program since 2017. Through didactics, small group breakouts, personal stories from presenters and insights from a community panel, participants learn and discuss how racism influences health, explore implicit biases and their impact on the care we provide, describe healthcare provider role in addressing racism as a health issue and discuss some of the challenges and barriers faced when doing so.     In this session presenters will share program description and outcomes, guide audience through an implicit bias activity, reflect on lessons learned and engage with audience questions and comments.   12/8/20: NCEAS outline final  0:00-0:15: Workshop summary and evaluation 15:00-20:00: Implicit bias story 25:00-45:00: Breakouts for implicit bias activity; return to share with larger group 45:00-60:00: audience Q&amp;A; presenter reflection on lessons learned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Matters: Addressing Racism as a Health Issue</dc:title>
  <dc:creator>Johnston, Bryan</dc:creator>
  <cp:lastModifiedBy>Clare Petrie</cp:lastModifiedBy>
  <cp:revision>18</cp:revision>
  <dcterms:created xsi:type="dcterms:W3CDTF">2021-01-28T17:48:05Z</dcterms:created>
  <dcterms:modified xsi:type="dcterms:W3CDTF">2021-02-15T23:19:40Z</dcterms:modified>
</cp:coreProperties>
</file>