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4"/>
  </p:notesMasterIdLst>
  <p:sldIdLst>
    <p:sldId id="256" r:id="rId2"/>
    <p:sldId id="257" r:id="rId3"/>
    <p:sldId id="260" r:id="rId4"/>
    <p:sldId id="268" r:id="rId5"/>
    <p:sldId id="273" r:id="rId6"/>
    <p:sldId id="266" r:id="rId7"/>
    <p:sldId id="276" r:id="rId8"/>
    <p:sldId id="274" r:id="rId9"/>
    <p:sldId id="277" r:id="rId10"/>
    <p:sldId id="270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3" autoAdjust="0"/>
    <p:restoredTop sz="82593" autoAdjust="0"/>
  </p:normalViewPr>
  <p:slideViewPr>
    <p:cSldViewPr snapToGrid="0">
      <p:cViewPr varScale="1">
        <p:scale>
          <a:sx n="60" d="100"/>
          <a:sy n="60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i%20Iniguez\Downloads\Temas+de+Salud_+Diabetes+Bilingual+Workshop+Pre-survey_August+10,+2020_19.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i%20Iniguez\Downloads\Temas+de+Salud_+Diabetes+Bilingual+Workshop+Pre-survey_August+10,+2020_19.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Academic Level of Participants </a:t>
            </a:r>
          </a:p>
        </c:rich>
      </c:tx>
      <c:layout>
        <c:manualLayout>
          <c:xMode val="edge"/>
          <c:yMode val="edge"/>
          <c:x val="0.25054143883897417"/>
          <c:y val="2.3148171963418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201854029097864E-2"/>
          <c:y val="0.12163396129763276"/>
          <c:w val="0.95475638464325918"/>
          <c:h val="0.80114630236064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Number of Participants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Sheet3!$A$2:$A$6</c:f>
              <c:strCache>
                <c:ptCount val="5"/>
                <c:pt idx="0">
                  <c:v>College/University </c:v>
                </c:pt>
                <c:pt idx="1">
                  <c:v>Medical School </c:v>
                </c:pt>
                <c:pt idx="2">
                  <c:v>Graduate School </c:v>
                </c:pt>
                <c:pt idx="3">
                  <c:v>Health Professionals </c:v>
                </c:pt>
                <c:pt idx="4">
                  <c:v>Other </c:v>
                </c:pt>
              </c:strCache>
            </c:strRef>
          </c:cat>
          <c:val>
            <c:numRef>
              <c:f>Sheet3!$B$2:$B$6</c:f>
              <c:numCache>
                <c:formatCode>General</c:formatCode>
                <c:ptCount val="5"/>
                <c:pt idx="0">
                  <c:v>22</c:v>
                </c:pt>
                <c:pt idx="1">
                  <c:v>13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2-4377-B832-42A3D9C170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06545760"/>
        <c:axId val="1505275744"/>
      </c:barChart>
      <c:catAx>
        <c:axId val="15065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275744"/>
        <c:crosses val="autoZero"/>
        <c:auto val="1"/>
        <c:lblAlgn val="ctr"/>
        <c:lblOffset val="100"/>
        <c:noMultiLvlLbl val="0"/>
      </c:catAx>
      <c:valAx>
        <c:axId val="150527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65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Self</a:t>
            </a:r>
            <a:r>
              <a:rPr lang="en-US" baseline="0" dirty="0"/>
              <a:t> Reported </a:t>
            </a:r>
            <a:r>
              <a:rPr lang="en-US" dirty="0"/>
              <a:t>Spanish Proficiency </a:t>
            </a:r>
          </a:p>
        </c:rich>
      </c:tx>
      <c:layout>
        <c:manualLayout>
          <c:xMode val="edge"/>
          <c:yMode val="edge"/>
          <c:x val="0.20804591604277517"/>
          <c:y val="2.5497641524091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21366248137904"/>
          <c:y val="0.14565020281555716"/>
          <c:w val="0.36214366852816693"/>
          <c:h val="0.67331746515111024"/>
        </c:manualLayout>
      </c:layout>
      <c:pieChart>
        <c:varyColors val="1"/>
        <c:ser>
          <c:idx val="0"/>
          <c:order val="0"/>
          <c:tx>
            <c:strRef>
              <c:f>Sheet1!$B$20</c:f>
              <c:strCache>
                <c:ptCount val="1"/>
                <c:pt idx="0">
                  <c:v>Levels of Spanish Proficiency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C7E-4A4F-BDA0-298055F77F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C7E-4A4F-BDA0-298055F77FB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C7E-4A4F-BDA0-298055F77FB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C7E-4A4F-BDA0-298055F77FB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C7E-4A4F-BDA0-298055F77FB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4C7E-4A4F-BDA0-298055F77FB9}"/>
              </c:ext>
            </c:extLst>
          </c:dPt>
          <c:dLbls>
            <c:dLbl>
              <c:idx val="1"/>
              <c:layout>
                <c:manualLayout>
                  <c:x val="-3.328787392864304E-2"/>
                  <c:y val="-0.148516739274993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E-4A4F-BDA0-298055F77FB9}"/>
                </c:ext>
              </c:extLst>
            </c:dLbl>
            <c:dLbl>
              <c:idx val="5"/>
              <c:layout>
                <c:manualLayout>
                  <c:x val="1.0901212257605201E-2"/>
                  <c:y val="1.62621108825485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7E-4A4F-BDA0-298055F77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Sheet1!$A$21:$A$26</c:f>
              <c:strCache>
                <c:ptCount val="6"/>
                <c:pt idx="0">
                  <c:v>Excellent </c:v>
                </c:pt>
                <c:pt idx="1">
                  <c:v>Very good </c:v>
                </c:pt>
                <c:pt idx="2">
                  <c:v>Good </c:v>
                </c:pt>
                <c:pt idx="3">
                  <c:v>Fair </c:v>
                </c:pt>
                <c:pt idx="4">
                  <c:v>Poor </c:v>
                </c:pt>
                <c:pt idx="5">
                  <c:v>None </c:v>
                </c:pt>
              </c:strCache>
            </c:strRef>
          </c:cat>
          <c:val>
            <c:numRef>
              <c:f>Sheet1!$B$21:$B$26</c:f>
              <c:numCache>
                <c:formatCode>General</c:formatCode>
                <c:ptCount val="6"/>
                <c:pt idx="0">
                  <c:v>20</c:v>
                </c:pt>
                <c:pt idx="1">
                  <c:v>8</c:v>
                </c:pt>
                <c:pt idx="2">
                  <c:v>13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7E-4A4F-BDA0-298055F77F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5.1049541961749094E-2"/>
          <c:y val="0.81484491234175849"/>
          <c:w val="0.91390542685951759"/>
          <c:h val="0.18393539420019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8C06A-6398-4AB2-BAC0-114CE3DC397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7A2E8-AEE5-4D46-9D59-65EBBCBC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8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51 pre-workshop respondents, 47 (92%) identified as Hispanic/Latino/Latina/Latinx</a:t>
            </a:r>
            <a:endParaRPr lang="en-US" dirty="0"/>
          </a:p>
          <a:p>
            <a:r>
              <a:rPr lang="en-US" dirty="0"/>
              <a:t>Other category: (5) learners- (2) high school students, (1) taking a gap year, (1) post bac, (1) certified medical administrative assistant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9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6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7A2E8-AEE5-4D46-9D59-65EBBCBC7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56101"/>
            <a:ext cx="12188825" cy="70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64767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6245470"/>
            <a:ext cx="2897055" cy="4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9647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749065"/>
            <a:ext cx="10113264" cy="55818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20496"/>
            <a:ext cx="12192000" cy="637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0" y="619300"/>
            <a:ext cx="10025149" cy="3566160"/>
          </a:xfrm>
        </p:spPr>
        <p:txBody>
          <a:bodyPr>
            <a:normAutofit/>
          </a:bodyPr>
          <a:lstStyle/>
          <a:p>
            <a:r>
              <a:rPr lang="en-US" sz="5500" dirty="0"/>
              <a:t>Evaluation of a </a:t>
            </a:r>
            <a:br>
              <a:rPr lang="en-US" sz="5500" dirty="0"/>
            </a:br>
            <a:r>
              <a:rPr lang="en-US" sz="5500" dirty="0"/>
              <a:t>Bilingual Cultural Hispanic/Latinx Workshop on Diabetes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Reniell</a:t>
            </a:r>
            <a:r>
              <a:rPr lang="en-US" b="1" dirty="0"/>
              <a:t> Iniguez, BS</a:t>
            </a:r>
          </a:p>
          <a:p>
            <a:r>
              <a:rPr lang="en-US" b="1" dirty="0"/>
              <a:t>Pilar Ortega, MD</a:t>
            </a:r>
          </a:p>
          <a:p>
            <a:r>
              <a:rPr lang="en-US" dirty="0"/>
              <a:t>University of Illinois college of medicine, Chicago, IL</a:t>
            </a:r>
          </a:p>
        </p:txBody>
      </p:sp>
    </p:spTree>
    <p:extLst>
      <p:ext uri="{BB962C8B-B14F-4D97-AF65-F5344CB8AC3E}">
        <p14:creationId xmlns:p14="http://schemas.microsoft.com/office/powerpoint/2010/main" val="151923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1A5A-640A-4B78-B3BA-1A48A3BF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pic>
        <p:nvPicPr>
          <p:cNvPr id="12" name="Graphic 11" descr="Classroom with solid fill">
            <a:extLst>
              <a:ext uri="{FF2B5EF4-FFF2-40B4-BE49-F238E27FC236}">
                <a16:creationId xmlns:a16="http://schemas.microsoft.com/office/drawing/2014/main" id="{AF6F539D-A20F-4A89-A491-D6FA71DA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4730" y="2622061"/>
            <a:ext cx="2015565" cy="2015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6200F-4949-46EB-97FE-5A94C98424FC}"/>
              </a:ext>
            </a:extLst>
          </p:cNvPr>
          <p:cNvSpPr/>
          <p:nvPr/>
        </p:nvSpPr>
        <p:spPr>
          <a:xfrm>
            <a:off x="3461869" y="2447953"/>
            <a:ext cx="77695" cy="2277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40194-2AEF-46E7-B502-BA5CA69F0092}"/>
              </a:ext>
            </a:extLst>
          </p:cNvPr>
          <p:cNvSpPr txBox="1"/>
          <p:nvPr/>
        </p:nvSpPr>
        <p:spPr>
          <a:xfrm>
            <a:off x="3869175" y="2622061"/>
            <a:ext cx="7286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Bilingual pedagogies </a:t>
            </a:r>
            <a:r>
              <a:rPr lang="en-US" dirty="0"/>
              <a:t>may be an effective educational tool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Building upon the bilingual, bicultural skills </a:t>
            </a:r>
            <a:r>
              <a:rPr lang="en-US" dirty="0"/>
              <a:t>of Spanish heritage or second language learners may better prepare future healthcare workers to care for Hispanic/Latinx communities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workshop was beneficial across participants with </a:t>
            </a:r>
            <a:r>
              <a:rPr lang="en-US" b="1" dirty="0"/>
              <a:t>varying levels of Spanish proficiency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3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D974-AD93-4FF2-B50A-5727B0BD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0352-B795-4DE7-88F5-5700208F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1841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Implement current module at other institutions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Create bilingual workshops centered around other health topics (dementia, cardiovascular disease, substance abuse, etc.)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Integrate bilingual formats into other educational opportunities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A343B55-1588-4B8C-866B-4B0F627A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82" y="1909434"/>
            <a:ext cx="4615900" cy="412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751F-2A13-41C0-9E82-32FBEC27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8653-FD16-4312-B219-6C4341492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1. Fernández A, Schillinger D, Warton EM, et al. Language barriers, physician-patient language concordance, and glycemic control among insured Latinos with diabetes: the Diabetes Study of Northern California (DISTANCE). </a:t>
            </a:r>
            <a:r>
              <a:rPr lang="en-US" sz="1600" i="1" dirty="0">
                <a:solidFill>
                  <a:schemeClr val="tx1"/>
                </a:solidFill>
                <a:latin typeface="+mj-lt"/>
              </a:rPr>
              <a:t>J Gen Intern Med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. 2011;26(2):170-176. doi:10.1007/s11606-010-1507-6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 Park, L.,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Schwei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R. J.,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Xiong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P., &amp; Jacobs, E. A. (2018). Addressing cultural determinants of health for Latino and Hmong patients with limited English proficiency: Practical strategies to reduce health disparities. 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Journal of racial and ethnic health disparities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(3), 536-544.</a:t>
            </a: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</a:pPr>
            <a:endParaRPr lang="en-US" sz="1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None/>
            </a:pPr>
            <a:r>
              <a:rPr lang="es-MX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MX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Alvidrez</a:t>
            </a:r>
            <a:r>
              <a:rPr lang="es-MX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J., &amp; Pérez-</a:t>
            </a:r>
            <a:r>
              <a:rPr lang="es-MX" sz="1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Stable</a:t>
            </a:r>
            <a:r>
              <a:rPr lang="es-MX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E. J. (2017). 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Diabetes Care in Latinos With Limited English Proficiency: What Do Language Concordant Clinicians Add?. 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JAMA internal medicine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US" sz="1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(3), 313-315.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862-C645-4681-858A-71E1EF9D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Funding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484A01-DAD8-4460-B895-7807C861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8985"/>
            <a:ext cx="10063942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Research scholarship provided by Medical Organization for Latino Advancement, Chicago, Illinois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34D06D4-62BE-47C8-A6F5-A33F22659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33" y="2473191"/>
            <a:ext cx="4185733" cy="27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8D03-0502-4EC4-B294-BF7738D6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F302E89-A3FF-4184-9E46-1D30D3A0F788}"/>
              </a:ext>
            </a:extLst>
          </p:cNvPr>
          <p:cNvSpPr/>
          <p:nvPr/>
        </p:nvSpPr>
        <p:spPr>
          <a:xfrm>
            <a:off x="942109" y="4935616"/>
            <a:ext cx="10213571" cy="1077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052541-C4FD-4E91-9B2E-3C31E5BC1042}"/>
              </a:ext>
            </a:extLst>
          </p:cNvPr>
          <p:cNvSpPr txBox="1"/>
          <p:nvPr/>
        </p:nvSpPr>
        <p:spPr>
          <a:xfrm>
            <a:off x="922713" y="4856578"/>
            <a:ext cx="1040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US" dirty="0">
              <a:solidFill>
                <a:srgbClr val="20212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Understanding and respecting the </a:t>
            </a:r>
            <a:r>
              <a:rPr lang="en-US" sz="1800" b="1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culture and language </a:t>
            </a:r>
            <a:r>
              <a:rPr lang="en-US" sz="1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the Hispanic/Latinx community are fundamental elements of combating structural barriers and racism in medicine.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0E01A3-E505-4C43-8DEA-989D74223970}"/>
              </a:ext>
            </a:extLst>
          </p:cNvPr>
          <p:cNvGrpSpPr/>
          <p:nvPr/>
        </p:nvGrpSpPr>
        <p:grpSpPr>
          <a:xfrm>
            <a:off x="270413" y="1905160"/>
            <a:ext cx="11556961" cy="2785243"/>
            <a:chOff x="526868" y="1935042"/>
            <a:chExt cx="11556961" cy="278524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EE4B940-A4BB-4181-BFB4-7134EEB7CBD0}"/>
                </a:ext>
              </a:extLst>
            </p:cNvPr>
            <p:cNvGrpSpPr/>
            <p:nvPr/>
          </p:nvGrpSpPr>
          <p:grpSpPr>
            <a:xfrm>
              <a:off x="526868" y="1935042"/>
              <a:ext cx="11556961" cy="2785243"/>
              <a:chOff x="-598855" y="2315190"/>
              <a:chExt cx="11556961" cy="2785243"/>
            </a:xfrm>
          </p:grpSpPr>
          <p:pic>
            <p:nvPicPr>
              <p:cNvPr id="4" name="Graphic 3" descr="Schoolhouse outline">
                <a:extLst>
                  <a:ext uri="{FF2B5EF4-FFF2-40B4-BE49-F238E27FC236}">
                    <a16:creationId xmlns:a16="http://schemas.microsoft.com/office/drawing/2014/main" id="{23F1841E-32D4-46DA-8595-71FB24466E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8135" y="23988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356709-D284-486A-8361-0171F8C64403}"/>
                  </a:ext>
                </a:extLst>
              </p:cNvPr>
              <p:cNvSpPr txBox="1"/>
              <p:nvPr/>
            </p:nvSpPr>
            <p:spPr>
              <a:xfrm>
                <a:off x="1746991" y="3229590"/>
                <a:ext cx="17397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Medical education</a:t>
                </a:r>
              </a:p>
            </p:txBody>
          </p:sp>
          <p:pic>
            <p:nvPicPr>
              <p:cNvPr id="9" name="Graphic 8" descr="Open book outline">
                <a:extLst>
                  <a:ext uri="{FF2B5EF4-FFF2-40B4-BE49-F238E27FC236}">
                    <a16:creationId xmlns:a16="http://schemas.microsoft.com/office/drawing/2014/main" id="{66EBFCCF-D5B1-4C5F-BC25-8F1D4C74D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4318075" y="251186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4F3C3-F614-491D-AF96-D02A6D97BBF6}"/>
                  </a:ext>
                </a:extLst>
              </p:cNvPr>
              <p:cNvSpPr txBox="1"/>
              <p:nvPr/>
            </p:nvSpPr>
            <p:spPr>
              <a:xfrm>
                <a:off x="3776149" y="3284551"/>
                <a:ext cx="204463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Lack of </a:t>
                </a:r>
                <a:r>
                  <a:rPr lang="en-US" sz="1600" b="1" dirty="0"/>
                  <a:t>resources</a:t>
                </a:r>
                <a:r>
                  <a:rPr lang="en-US" sz="1600" dirty="0"/>
                  <a:t> that invest in the unique skills of </a:t>
                </a:r>
                <a:r>
                  <a:rPr lang="en-US" sz="1600" b="1" dirty="0"/>
                  <a:t>students with some Spanish language or cultural experience</a:t>
                </a: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5AE91375-17B3-48E4-AF82-F70DE3FD62A6}"/>
                  </a:ext>
                </a:extLst>
              </p:cNvPr>
              <p:cNvSpPr/>
              <p:nvPr/>
            </p:nvSpPr>
            <p:spPr>
              <a:xfrm>
                <a:off x="3276840" y="2729486"/>
                <a:ext cx="814647" cy="272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24EBA4-C9A4-42E6-A53F-EA551C3B04DB}"/>
                  </a:ext>
                </a:extLst>
              </p:cNvPr>
              <p:cNvSpPr txBox="1"/>
              <p:nvPr/>
            </p:nvSpPr>
            <p:spPr>
              <a:xfrm>
                <a:off x="6134703" y="3243721"/>
                <a:ext cx="23251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Health professions students may be </a:t>
                </a:r>
                <a:r>
                  <a:rPr lang="en-US" sz="1600" b="1" dirty="0"/>
                  <a:t>underprepared</a:t>
                </a:r>
                <a:r>
                  <a:rPr lang="en-US" sz="1600" dirty="0"/>
                  <a:t> to care for Hispanic/Latinx patients </a:t>
                </a:r>
              </a:p>
            </p:txBody>
          </p:sp>
          <p:pic>
            <p:nvPicPr>
              <p:cNvPr id="27" name="Graphic 26" descr="Construction Barricade with solid fill">
                <a:extLst>
                  <a:ext uri="{FF2B5EF4-FFF2-40B4-BE49-F238E27FC236}">
                    <a16:creationId xmlns:a16="http://schemas.microsoft.com/office/drawing/2014/main" id="{75F5B7BA-609D-456B-BFB3-9522D4C72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277002" y="2424839"/>
                <a:ext cx="1432930" cy="914400"/>
              </a:xfrm>
              <a:prstGeom prst="rect">
                <a:avLst/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CBD2AD5-FCBB-4EB2-A92C-940FA0912B8B}"/>
                  </a:ext>
                </a:extLst>
              </p:cNvPr>
              <p:cNvGrpSpPr/>
              <p:nvPr/>
            </p:nvGrpSpPr>
            <p:grpSpPr>
              <a:xfrm>
                <a:off x="6495003" y="2315190"/>
                <a:ext cx="1644044" cy="928531"/>
                <a:chOff x="7336461" y="2269360"/>
                <a:chExt cx="1644044" cy="928531"/>
              </a:xfrm>
            </p:grpSpPr>
            <p:pic>
              <p:nvPicPr>
                <p:cNvPr id="29" name="Graphic 28" descr="Doctor male with solid fill">
                  <a:extLst>
                    <a:ext uri="{FF2B5EF4-FFF2-40B4-BE49-F238E27FC236}">
                      <a16:creationId xmlns:a16="http://schemas.microsoft.com/office/drawing/2014/main" id="{184A5FF8-DC05-41F5-8D81-6AF4A979A5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66105" y="226936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aphic 30" descr="Doctor female with solid fill">
                  <a:extLst>
                    <a:ext uri="{FF2B5EF4-FFF2-40B4-BE49-F238E27FC236}">
                      <a16:creationId xmlns:a16="http://schemas.microsoft.com/office/drawing/2014/main" id="{935A81BC-2382-478B-8030-841DA73AA2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6461" y="2283491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93CBE4-E2DC-4FA9-83E4-2CCB4DB17095}"/>
                  </a:ext>
                </a:extLst>
              </p:cNvPr>
              <p:cNvSpPr txBox="1"/>
              <p:nvPr/>
            </p:nvSpPr>
            <p:spPr>
              <a:xfrm>
                <a:off x="8913468" y="3289870"/>
                <a:ext cx="20446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Structural barriers </a:t>
                </a:r>
                <a:r>
                  <a:rPr lang="en-US" sz="1600" dirty="0"/>
                  <a:t>in Latinx communities that perpetuate </a:t>
                </a:r>
                <a:r>
                  <a:rPr lang="en-US" sz="1600" b="1" dirty="0"/>
                  <a:t>health disparities </a:t>
                </a:r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9E0C8528-AA0A-4A25-A890-7D0188DD109B}"/>
                  </a:ext>
                </a:extLst>
              </p:cNvPr>
              <p:cNvSpPr/>
              <p:nvPr/>
            </p:nvSpPr>
            <p:spPr>
              <a:xfrm>
                <a:off x="5459063" y="2729486"/>
                <a:ext cx="814647" cy="272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59DD593B-80F4-4937-B778-6DE5B5C9BCB0}"/>
                  </a:ext>
                </a:extLst>
              </p:cNvPr>
              <p:cNvSpPr/>
              <p:nvPr/>
            </p:nvSpPr>
            <p:spPr>
              <a:xfrm>
                <a:off x="8362745" y="2722850"/>
                <a:ext cx="814647" cy="272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9F9A61-6D09-4C09-9E7C-B0E514AEABB6}"/>
                  </a:ext>
                </a:extLst>
              </p:cNvPr>
              <p:cNvSpPr txBox="1"/>
              <p:nvPr/>
            </p:nvSpPr>
            <p:spPr>
              <a:xfrm>
                <a:off x="-598855" y="3229590"/>
                <a:ext cx="20319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Spanish</a:t>
                </a:r>
                <a:r>
                  <a:rPr lang="en-US" sz="1600" b="1" dirty="0"/>
                  <a:t> heritage</a:t>
                </a:r>
              </a:p>
              <a:p>
                <a:pPr algn="ctr"/>
                <a:r>
                  <a:rPr lang="en-US" sz="1600" dirty="0"/>
                  <a:t>and </a:t>
                </a:r>
              </a:p>
              <a:p>
                <a:pPr algn="ctr"/>
                <a:r>
                  <a:rPr lang="en-US" sz="1600" b="1" dirty="0"/>
                  <a:t>second language </a:t>
                </a:r>
                <a:r>
                  <a:rPr lang="en-US" sz="1600" dirty="0"/>
                  <a:t>learners </a:t>
                </a: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53D5D5BC-ABBA-47F7-8C99-D2E7DF19F4E7}"/>
                  </a:ext>
                </a:extLst>
              </p:cNvPr>
              <p:cNvSpPr/>
              <p:nvPr/>
            </p:nvSpPr>
            <p:spPr>
              <a:xfrm>
                <a:off x="1250194" y="2722850"/>
                <a:ext cx="814647" cy="27253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Graphic 7" descr="Female Profile outline">
              <a:extLst>
                <a:ext uri="{FF2B5EF4-FFF2-40B4-BE49-F238E27FC236}">
                  <a16:creationId xmlns:a16="http://schemas.microsoft.com/office/drawing/2014/main" id="{BE055F50-4F49-4755-A38D-B75691C3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64658" y="2040702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Male profile outline">
              <a:extLst>
                <a:ext uri="{FF2B5EF4-FFF2-40B4-BE49-F238E27FC236}">
                  <a16:creationId xmlns:a16="http://schemas.microsoft.com/office/drawing/2014/main" id="{30839522-5DE9-4A72-9163-F7B81EAB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337430" y="201866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06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39EF-B9FE-443C-B63D-DF837E3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7D7E8-D80A-4894-9F42-59DA06B997ED}"/>
              </a:ext>
            </a:extLst>
          </p:cNvPr>
          <p:cNvSpPr txBox="1">
            <a:spLocks/>
          </p:cNvSpPr>
          <p:nvPr/>
        </p:nvSpPr>
        <p:spPr>
          <a:xfrm>
            <a:off x="724592" y="1976880"/>
            <a:ext cx="10742815" cy="1450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chemeClr val="tx1"/>
                </a:solidFill>
              </a:rPr>
              <a:t>Spanish-speaking patients with Diabetes who have a Spanish-speaking doctor have better blood sugar control</a:t>
            </a:r>
            <a:r>
              <a:rPr lang="en-US" sz="2500" baseline="30000" dirty="0">
                <a:solidFill>
                  <a:schemeClr val="tx1"/>
                </a:solidFill>
              </a:rPr>
              <a:t>1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D5D822A-0127-4F3C-A303-4C293B40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303" y="3018905"/>
            <a:ext cx="3302353" cy="1495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61B1C-52D8-4C9D-AB00-C2FA2D0A1FBB}"/>
              </a:ext>
            </a:extLst>
          </p:cNvPr>
          <p:cNvSpPr txBox="1"/>
          <p:nvPr/>
        </p:nvSpPr>
        <p:spPr>
          <a:xfrm>
            <a:off x="676100" y="4771506"/>
            <a:ext cx="10900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Providing linguistically and culturally appropriate health services is a recognized strategy to reducing general</a:t>
            </a:r>
            <a:r>
              <a:rPr lang="en-US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diabetes-specific health disparities</a:t>
            </a:r>
            <a:r>
              <a:rPr lang="en-US" sz="24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 Hispanic/Latinx community.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3EE9B-631C-4F5A-AF52-D3391891E444}"/>
              </a:ext>
            </a:extLst>
          </p:cNvPr>
          <p:cNvSpPr/>
          <p:nvPr/>
        </p:nvSpPr>
        <p:spPr>
          <a:xfrm>
            <a:off x="592975" y="4616335"/>
            <a:ext cx="11067010" cy="1402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F49BA1A-E9FE-4A9A-ACD6-2F0936C2A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6"/>
          <a:stretch/>
        </p:blipFill>
        <p:spPr>
          <a:xfrm>
            <a:off x="342444" y="1924480"/>
            <a:ext cx="11415967" cy="4341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E20CEC-CE87-4B9F-97F0-23E82AAB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Workshop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52AC9-F586-456A-95AD-BE777F6D6158}"/>
              </a:ext>
            </a:extLst>
          </p:cNvPr>
          <p:cNvSpPr txBox="1"/>
          <p:nvPr/>
        </p:nvSpPr>
        <p:spPr>
          <a:xfrm>
            <a:off x="1055445" y="2448610"/>
            <a:ext cx="379147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Apply bilingual diabetes knowledge in language-appropriate discussions with Hispanic/Latinx individuals.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Identify common Hispanic/Latinx beliefs and practices related to diabetes.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Describe the impact of clinician language and cultural skills on Hispanic/Latinx patients with diabetes.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26A87-C126-4516-BB34-651799086C42}"/>
              </a:ext>
            </a:extLst>
          </p:cNvPr>
          <p:cNvSpPr txBox="1"/>
          <p:nvPr/>
        </p:nvSpPr>
        <p:spPr>
          <a:xfrm>
            <a:off x="2143162" y="2171899"/>
            <a:ext cx="16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Objectives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6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8383-7A9C-470E-BC44-70A63FBD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Illustrations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40691B-82DB-496D-84C8-5522E60ED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357" y="2071256"/>
            <a:ext cx="5599641" cy="3619010"/>
          </a:xfrm>
          <a:prstGeom prst="rect">
            <a:avLst/>
          </a:prstGeom>
        </p:spPr>
      </p:pic>
      <p:pic>
        <p:nvPicPr>
          <p:cNvPr id="6" name="Picture 5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CF3431B0-59F5-40D4-92BA-235ED7E4F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519" y="2071256"/>
            <a:ext cx="6744528" cy="41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9AD5-B1FA-4CDE-8C5F-18A52C3EA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Demographics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726829-65E8-41B2-9BF8-CA64C73E53A1}"/>
              </a:ext>
            </a:extLst>
          </p:cNvPr>
          <p:cNvGrpSpPr/>
          <p:nvPr/>
        </p:nvGrpSpPr>
        <p:grpSpPr>
          <a:xfrm>
            <a:off x="698269" y="2436705"/>
            <a:ext cx="1645919" cy="923330"/>
            <a:chOff x="980902" y="2436706"/>
            <a:chExt cx="1645919" cy="9233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AB91A2-9506-4C80-886E-66BA44D3230F}"/>
                </a:ext>
              </a:extLst>
            </p:cNvPr>
            <p:cNvSpPr/>
            <p:nvPr/>
          </p:nvSpPr>
          <p:spPr>
            <a:xfrm>
              <a:off x="980902" y="2554778"/>
              <a:ext cx="1524000" cy="687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8030D0-03B9-4136-AA60-DC0B1DEA09F1}"/>
                </a:ext>
              </a:extLst>
            </p:cNvPr>
            <p:cNvSpPr txBox="1"/>
            <p:nvPr/>
          </p:nvSpPr>
          <p:spPr>
            <a:xfrm>
              <a:off x="980902" y="2436706"/>
              <a:ext cx="16459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</a:rPr>
                <a:t>92%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986709-81DE-4FDD-AB7E-AF5205C0D7D5}"/>
              </a:ext>
            </a:extLst>
          </p:cNvPr>
          <p:cNvSpPr txBox="1"/>
          <p:nvPr/>
        </p:nvSpPr>
        <p:spPr>
          <a:xfrm>
            <a:off x="2222269" y="2682926"/>
            <a:ext cx="9720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(47/51) participants identified as 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identified as </a:t>
            </a:r>
            <a:r>
              <a:rPr lang="en-US" sz="2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Hispanic/Latino/Latina/Latinx</a:t>
            </a:r>
            <a:r>
              <a:rPr lang="en-US" sz="2200" dirty="0">
                <a:latin typeface="+mj-lt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6D9313-03BB-4D8C-B7C8-36A6DD7F0891}"/>
              </a:ext>
            </a:extLst>
          </p:cNvPr>
          <p:cNvGrpSpPr/>
          <p:nvPr/>
        </p:nvGrpSpPr>
        <p:grpSpPr>
          <a:xfrm>
            <a:off x="698268" y="4519509"/>
            <a:ext cx="1645919" cy="923330"/>
            <a:chOff x="980902" y="2436706"/>
            <a:chExt cx="1645919" cy="9233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FC2D66-D4D9-4B97-B8BF-760429286D2A}"/>
                </a:ext>
              </a:extLst>
            </p:cNvPr>
            <p:cNvSpPr/>
            <p:nvPr/>
          </p:nvSpPr>
          <p:spPr>
            <a:xfrm>
              <a:off x="980902" y="2554778"/>
              <a:ext cx="1524000" cy="687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FD3AA4-C9F7-4921-B4C4-8CF0632F7896}"/>
                </a:ext>
              </a:extLst>
            </p:cNvPr>
            <p:cNvSpPr txBox="1"/>
            <p:nvPr/>
          </p:nvSpPr>
          <p:spPr>
            <a:xfrm>
              <a:off x="980902" y="2436706"/>
              <a:ext cx="16459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2%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CB9848-0CF2-464F-A2C8-65747CD5D0BE}"/>
              </a:ext>
            </a:extLst>
          </p:cNvPr>
          <p:cNvSpPr txBox="1"/>
          <p:nvPr/>
        </p:nvSpPr>
        <p:spPr>
          <a:xfrm>
            <a:off x="2344187" y="3715668"/>
            <a:ext cx="5985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(3/51) as White</a:t>
            </a:r>
            <a:endParaRPr lang="en-US" sz="2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0EA55-EA1F-4763-9C25-908FEABEB74C}"/>
              </a:ext>
            </a:extLst>
          </p:cNvPr>
          <p:cNvSpPr txBox="1"/>
          <p:nvPr/>
        </p:nvSpPr>
        <p:spPr>
          <a:xfrm>
            <a:off x="2344187" y="4796508"/>
            <a:ext cx="5985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(1/51) as Black</a:t>
            </a:r>
            <a:endParaRPr lang="en-US" sz="2200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6BA8A-65F8-4BAC-AA54-83E43E4EC3A4}"/>
              </a:ext>
            </a:extLst>
          </p:cNvPr>
          <p:cNvGrpSpPr/>
          <p:nvPr/>
        </p:nvGrpSpPr>
        <p:grpSpPr>
          <a:xfrm>
            <a:off x="698268" y="3437310"/>
            <a:ext cx="1645919" cy="923330"/>
            <a:chOff x="980902" y="2436706"/>
            <a:chExt cx="1645919" cy="9233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75B272-E2E3-4A4B-8172-949EF8D14854}"/>
                </a:ext>
              </a:extLst>
            </p:cNvPr>
            <p:cNvSpPr/>
            <p:nvPr/>
          </p:nvSpPr>
          <p:spPr>
            <a:xfrm>
              <a:off x="980902" y="2554778"/>
              <a:ext cx="1524000" cy="687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77A74D-BE79-4646-A739-A22C35E546A5}"/>
                </a:ext>
              </a:extLst>
            </p:cNvPr>
            <p:cNvSpPr txBox="1"/>
            <p:nvPr/>
          </p:nvSpPr>
          <p:spPr>
            <a:xfrm>
              <a:off x="980902" y="2436706"/>
              <a:ext cx="16459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</a:rPr>
                <a:t>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56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077D-3677-4B3B-8C69-CDF84B21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3A4FA7-5D85-4633-81CB-51F7C243B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11456"/>
              </p:ext>
            </p:extLst>
          </p:nvPr>
        </p:nvGraphicFramePr>
        <p:xfrm>
          <a:off x="278187" y="2151529"/>
          <a:ext cx="5580544" cy="400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8CDE8B3-67F6-4E6F-AAB4-1074DD771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474119"/>
              </p:ext>
            </p:extLst>
          </p:nvPr>
        </p:nvGraphicFramePr>
        <p:xfrm>
          <a:off x="5459787" y="2066065"/>
          <a:ext cx="6523036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51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AEB0-90A6-47DD-AB95-ABB3967D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2F99E7-3A07-4522-A03B-FD3367B7A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42998"/>
              </p:ext>
            </p:extLst>
          </p:nvPr>
        </p:nvGraphicFramePr>
        <p:xfrm>
          <a:off x="279470" y="1857393"/>
          <a:ext cx="6810350" cy="388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338">
                  <a:extLst>
                    <a:ext uri="{9D8B030D-6E8A-4147-A177-3AD203B41FA5}">
                      <a16:colId xmlns:a16="http://schemas.microsoft.com/office/drawing/2014/main" val="3853188841"/>
                    </a:ext>
                  </a:extLst>
                </a:gridCol>
                <a:gridCol w="549469">
                  <a:extLst>
                    <a:ext uri="{9D8B030D-6E8A-4147-A177-3AD203B41FA5}">
                      <a16:colId xmlns:a16="http://schemas.microsoft.com/office/drawing/2014/main" val="910188712"/>
                    </a:ext>
                  </a:extLst>
                </a:gridCol>
                <a:gridCol w="549469">
                  <a:extLst>
                    <a:ext uri="{9D8B030D-6E8A-4147-A177-3AD203B41FA5}">
                      <a16:colId xmlns:a16="http://schemas.microsoft.com/office/drawing/2014/main" val="3866485088"/>
                    </a:ext>
                  </a:extLst>
                </a:gridCol>
                <a:gridCol w="549469">
                  <a:extLst>
                    <a:ext uri="{9D8B030D-6E8A-4147-A177-3AD203B41FA5}">
                      <a16:colId xmlns:a16="http://schemas.microsoft.com/office/drawing/2014/main" val="2909299975"/>
                    </a:ext>
                  </a:extLst>
                </a:gridCol>
                <a:gridCol w="549469">
                  <a:extLst>
                    <a:ext uri="{9D8B030D-6E8A-4147-A177-3AD203B41FA5}">
                      <a16:colId xmlns:a16="http://schemas.microsoft.com/office/drawing/2014/main" val="1473355702"/>
                    </a:ext>
                  </a:extLst>
                </a:gridCol>
                <a:gridCol w="659360">
                  <a:extLst>
                    <a:ext uri="{9D8B030D-6E8A-4147-A177-3AD203B41FA5}">
                      <a16:colId xmlns:a16="http://schemas.microsoft.com/office/drawing/2014/main" val="4292298105"/>
                    </a:ext>
                  </a:extLst>
                </a:gridCol>
                <a:gridCol w="714307">
                  <a:extLst>
                    <a:ext uri="{9D8B030D-6E8A-4147-A177-3AD203B41FA5}">
                      <a16:colId xmlns:a16="http://schemas.microsoft.com/office/drawing/2014/main" val="2283192125"/>
                    </a:ext>
                  </a:extLst>
                </a:gridCol>
                <a:gridCol w="549469">
                  <a:extLst>
                    <a:ext uri="{9D8B030D-6E8A-4147-A177-3AD203B41FA5}">
                      <a16:colId xmlns:a16="http://schemas.microsoft.com/office/drawing/2014/main" val="3121642374"/>
                    </a:ext>
                  </a:extLst>
                </a:gridCol>
              </a:tblGrid>
              <a:tr h="21365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Question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Pre-Test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Post-Test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Difference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Effect size</a:t>
                      </a:r>
                      <a:br>
                        <a:rPr lang="en-US" sz="9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(Cohen's d)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P-value</a:t>
                      </a:r>
                      <a:r>
                        <a:rPr lang="en-US" sz="900" baseline="30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2744315328"/>
                  </a:ext>
                </a:extLst>
              </a:tr>
              <a:tr h="437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Mean</a:t>
                      </a:r>
                      <a:r>
                        <a:rPr lang="en-US" sz="900" baseline="30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Mean</a:t>
                      </a:r>
                      <a:r>
                        <a:rPr lang="en-US" sz="900" baseline="30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63697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Confidence explaining diabetes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0.83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1.17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3522774217"/>
                  </a:ext>
                </a:extLst>
              </a:tr>
              <a:tr h="518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Confidence explaining diabetes’ relation to general health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0.77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1935793703"/>
                  </a:ext>
                </a:extLst>
              </a:tr>
              <a:tr h="518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Familiarity with Latinx cultural beliefs about diabetes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1.27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0.73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221268841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Attitudes about diabetes prevention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1.96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  .88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45878828"/>
                  </a:ext>
                </a:extLst>
              </a:tr>
              <a:tr h="3875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Attitudes about prevention of complications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2.04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  .81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271825309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Attitudes about language skills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1.82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0.91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0.76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0.38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  .46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3127405876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Intent to improve language skills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1.31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1.13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0.34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  .42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4272941076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Attitudes about cultural skills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2.69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1.94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1.29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&lt; .001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996415729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Intent to improve cultural skills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0.48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0.40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  .36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5" marR="47635" marT="0" marB="0" anchor="ctr"/>
                </a:tc>
                <a:extLst>
                  <a:ext uri="{0D108BD9-81ED-4DB2-BD59-A6C34878D82A}">
                    <a16:rowId xmlns:a16="http://schemas.microsoft.com/office/drawing/2014/main" val="950023181"/>
                  </a:ext>
                </a:extLst>
              </a:tr>
            </a:tbl>
          </a:graphicData>
        </a:graphic>
      </p:graphicFrame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5D49EB2-705C-4A62-8B6D-F92147483EC6}"/>
              </a:ext>
            </a:extLst>
          </p:cNvPr>
          <p:cNvSpPr txBox="1">
            <a:spLocks/>
          </p:cNvSpPr>
          <p:nvPr/>
        </p:nvSpPr>
        <p:spPr>
          <a:xfrm>
            <a:off x="7209582" y="1926025"/>
            <a:ext cx="5180602" cy="414303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600" dirty="0">
                <a:solidFill>
                  <a:srgbClr val="7030A0"/>
                </a:solidFill>
                <a:latin typeface="+mj-lt"/>
              </a:rPr>
              <a:t>Key Findings </a:t>
            </a:r>
            <a:endParaRPr lang="en-US" b="1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+mj-lt"/>
              </a:rPr>
              <a:t>Statistically significant improvement in survey responses- </a:t>
            </a:r>
            <a:r>
              <a:rPr lang="en-US" dirty="0">
                <a:latin typeface="+mj-lt"/>
              </a:rPr>
              <a:t>marked increase in learners self rated confidence with diabetes cultural concepts in Spanish.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The workshop was effective across learners with </a:t>
            </a:r>
            <a:r>
              <a:rPr lang="en-US" b="1" dirty="0">
                <a:latin typeface="+mj-lt"/>
              </a:rPr>
              <a:t>variable Spanish-proficiencies.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perceived class usefulness.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 participants felt the workshop was valuable (44/51, 86%) strongly agreed and 14% agreed that they learned valuable cultural skills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4379D-B3E0-4C92-9862-7F7BC263DCBE}"/>
              </a:ext>
            </a:extLst>
          </p:cNvPr>
          <p:cNvSpPr txBox="1"/>
          <p:nvPr/>
        </p:nvSpPr>
        <p:spPr>
          <a:xfrm>
            <a:off x="547656" y="5857572"/>
            <a:ext cx="594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 point-Likert scale: 1=Strongly Agree, 2= Agree, 3= Disagree, 4=Strongly Disagree</a:t>
            </a:r>
          </a:p>
        </p:txBody>
      </p:sp>
    </p:spTree>
    <p:extLst>
      <p:ext uri="{BB962C8B-B14F-4D97-AF65-F5344CB8AC3E}">
        <p14:creationId xmlns:p14="http://schemas.microsoft.com/office/powerpoint/2010/main" val="13005929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E2A84"/>
      </a:dk2>
      <a:lt2>
        <a:srgbClr val="DCD8DC"/>
      </a:lt2>
      <a:accent1>
        <a:srgbClr val="4E2A84"/>
      </a:accent1>
      <a:accent2>
        <a:srgbClr val="372058"/>
      </a:accent2>
      <a:accent3>
        <a:srgbClr val="CDB5DC"/>
      </a:accent3>
      <a:accent4>
        <a:srgbClr val="EEE6F3"/>
      </a:accent4>
      <a:accent5>
        <a:srgbClr val="494949"/>
      </a:accent5>
      <a:accent6>
        <a:srgbClr val="7F7B99"/>
      </a:accent6>
      <a:hlink>
        <a:srgbClr val="595959"/>
      </a:hlink>
      <a:folHlink>
        <a:srgbClr val="8C8C8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0B04FE1-6B33-403A-99B7-70ECF484447F}" vid="{C7459FCE-5889-4ED7-9D68-C72A97097A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powerpoint template</Template>
  <TotalTime>1030</TotalTime>
  <Words>750</Words>
  <Application>Microsoft Office PowerPoint</Application>
  <PresentationFormat>Widescreen</PresentationFormat>
  <Paragraphs>164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Retrospect</vt:lpstr>
      <vt:lpstr>Evaluation of a  Bilingual Cultural Hispanic/Latinx Workshop on Diabetes </vt:lpstr>
      <vt:lpstr>Project Funding </vt:lpstr>
      <vt:lpstr>Background</vt:lpstr>
      <vt:lpstr>Background </vt:lpstr>
      <vt:lpstr>Our Workshop </vt:lpstr>
      <vt:lpstr>Workshop Illustrations </vt:lpstr>
      <vt:lpstr>Participant Demographics </vt:lpstr>
      <vt:lpstr>Participants</vt:lpstr>
      <vt:lpstr>Results</vt:lpstr>
      <vt:lpstr>Conclusion </vt:lpstr>
      <vt:lpstr>Future Study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 Bilingual Diabetes Cultural Workshop</dc:title>
  <dc:creator>Iniguez, Reniell Xavier</dc:creator>
  <cp:lastModifiedBy>Clare Petrie</cp:lastModifiedBy>
  <cp:revision>63</cp:revision>
  <dcterms:created xsi:type="dcterms:W3CDTF">2021-02-08T01:54:31Z</dcterms:created>
  <dcterms:modified xsi:type="dcterms:W3CDTF">2021-02-15T20:46:53Z</dcterms:modified>
</cp:coreProperties>
</file>