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5"/>
  </p:notesMasterIdLst>
  <p:sldIdLst>
    <p:sldId id="257" r:id="rId2"/>
    <p:sldId id="367" r:id="rId3"/>
    <p:sldId id="682" r:id="rId4"/>
    <p:sldId id="683" r:id="rId5"/>
    <p:sldId id="368" r:id="rId6"/>
    <p:sldId id="684" r:id="rId7"/>
    <p:sldId id="685" r:id="rId8"/>
    <p:sldId id="686" r:id="rId9"/>
    <p:sldId id="270" r:id="rId10"/>
    <p:sldId id="655" r:id="rId11"/>
    <p:sldId id="260" r:id="rId12"/>
    <p:sldId id="437" r:id="rId13"/>
    <p:sldId id="691" r:id="rId14"/>
    <p:sldId id="289" r:id="rId15"/>
    <p:sldId id="651" r:id="rId16"/>
    <p:sldId id="688" r:id="rId17"/>
    <p:sldId id="653" r:id="rId18"/>
    <p:sldId id="654" r:id="rId19"/>
    <p:sldId id="656" r:id="rId20"/>
    <p:sldId id="643" r:id="rId21"/>
    <p:sldId id="644" r:id="rId22"/>
    <p:sldId id="645" r:id="rId23"/>
    <p:sldId id="277" r:id="rId24"/>
    <p:sldId id="278" r:id="rId25"/>
    <p:sldId id="360" r:id="rId26"/>
    <p:sldId id="689" r:id="rId27"/>
    <p:sldId id="631" r:id="rId28"/>
    <p:sldId id="647" r:id="rId29"/>
    <p:sldId id="690" r:id="rId30"/>
    <p:sldId id="648" r:id="rId31"/>
    <p:sldId id="646" r:id="rId32"/>
    <p:sldId id="636" r:id="rId33"/>
    <p:sldId id="3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994" autoAdjust="0"/>
  </p:normalViewPr>
  <p:slideViewPr>
    <p:cSldViewPr snapToGrid="0">
      <p:cViewPr varScale="1">
        <p:scale>
          <a:sx n="69" d="100"/>
          <a:sy n="69" d="100"/>
        </p:scale>
        <p:origin x="73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9D26F-B313-4918-9B4D-91805AB42E55}"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379D-644F-4F2C-BEC1-D77B53E0D3E3}" type="slidenum">
              <a:rPr lang="en-US" smtClean="0"/>
              <a:t>‹#›</a:t>
            </a:fld>
            <a:endParaRPr lang="en-US"/>
          </a:p>
        </p:txBody>
      </p:sp>
    </p:spTree>
    <p:extLst>
      <p:ext uri="{BB962C8B-B14F-4D97-AF65-F5344CB8AC3E}">
        <p14:creationId xmlns:p14="http://schemas.microsoft.com/office/powerpoint/2010/main" val="276581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with all handout links: https://docs.google.com/document/d/1FpCXW0VgUbvZoJwEkS_12h6pZ51g-7pCxRnFErE2eqg/edit </a:t>
            </a:r>
          </a:p>
          <a:p>
            <a:r>
              <a:rPr lang="da-DK" dirty="0">
                <a:solidFill>
                  <a:srgbClr val="000000"/>
                </a:solidFill>
                <a:effectLst/>
                <a:latin typeface="Calibri" panose="020F0502020204030204" pitchFamily="34" charset="0"/>
              </a:rPr>
              <a:t>Slides 1-7 – LER; Slides 7-13 – JSL; Slides 14-28 – LER; Slides 29-33  JSL </a:t>
            </a:r>
          </a:p>
        </p:txBody>
      </p:sp>
      <p:sp>
        <p:nvSpPr>
          <p:cNvPr id="4" name="Slide Number Placeholder 3"/>
          <p:cNvSpPr>
            <a:spLocks noGrp="1"/>
          </p:cNvSpPr>
          <p:nvPr>
            <p:ph type="sldNum" sz="quarter" idx="5"/>
          </p:nvPr>
        </p:nvSpPr>
        <p:spPr/>
        <p:txBody>
          <a:bodyPr/>
          <a:lstStyle/>
          <a:p>
            <a:fld id="{4B46379D-644F-4F2C-BEC1-D77B53E0D3E3}" type="slidenum">
              <a:rPr lang="en-US" smtClean="0"/>
              <a:t>1</a:t>
            </a:fld>
            <a:endParaRPr lang="en-US"/>
          </a:p>
        </p:txBody>
      </p:sp>
    </p:spTree>
    <p:extLst>
      <p:ext uri="{BB962C8B-B14F-4D97-AF65-F5344CB8AC3E}">
        <p14:creationId xmlns:p14="http://schemas.microsoft.com/office/powerpoint/2010/main" val="303364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99C67E8-9073-413E-BF96-CA80B6370B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404D668-DBC3-43FA-87C7-C3BCA3B6CF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New Roman" panose="02020603050405020304" pitchFamily="18" charset="0"/>
            </a:endParaRPr>
          </a:p>
        </p:txBody>
      </p:sp>
      <p:sp>
        <p:nvSpPr>
          <p:cNvPr id="20484" name="Slide Number Placeholder 3">
            <a:extLst>
              <a:ext uri="{FF2B5EF4-FFF2-40B4-BE49-F238E27FC236}">
                <a16:creationId xmlns:a16="http://schemas.microsoft.com/office/drawing/2014/main" id="{9753F3D4-9E34-4F76-9FFE-DAA54E79E20A}"/>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078E1C-85A8-4534-966A-D37570ED184B}" type="slidenum">
              <a:rPr lang="en-US" altLang="en-US">
                <a:latin typeface="Cambria Regular"/>
                <a:ea typeface="MS PGothic" panose="020B0600070205080204" pitchFamily="34" charset="-128"/>
              </a:rPr>
              <a:pPr>
                <a:spcBef>
                  <a:spcPct val="0"/>
                </a:spcBef>
              </a:pPr>
              <a:t>14</a:t>
            </a:fld>
            <a:endParaRPr lang="en-US" altLang="en-US">
              <a:latin typeface="Cambria Regular"/>
              <a:ea typeface="MS PGothic" panose="020B0600070205080204" pitchFamily="34" charset="-128"/>
            </a:endParaRPr>
          </a:p>
        </p:txBody>
      </p:sp>
    </p:spTree>
    <p:extLst>
      <p:ext uri="{BB962C8B-B14F-4D97-AF65-F5344CB8AC3E}">
        <p14:creationId xmlns:p14="http://schemas.microsoft.com/office/powerpoint/2010/main" val="201447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69309FF-2D34-4D63-94CA-2A3DB7376A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3336B0B-E1F6-426F-8777-235F47F9DB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New Roman" panose="02020603050405020304" pitchFamily="18" charset="0"/>
            </a:endParaRPr>
          </a:p>
        </p:txBody>
      </p:sp>
      <p:sp>
        <p:nvSpPr>
          <p:cNvPr id="31748" name="Slide Number Placeholder 3">
            <a:extLst>
              <a:ext uri="{FF2B5EF4-FFF2-40B4-BE49-F238E27FC236}">
                <a16:creationId xmlns:a16="http://schemas.microsoft.com/office/drawing/2014/main" id="{082668E1-B2BC-43F7-8B8A-9358A7A01F6A}"/>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BE6D4E-CCB1-4591-A1BE-7B6D117E2213}" type="slidenum">
              <a:rPr lang="en-US" altLang="en-US" sz="2400">
                <a:ea typeface="MS PGothic" panose="020B0600070205080204" pitchFamily="34" charset="-128"/>
              </a:rPr>
              <a:pPr>
                <a:spcBef>
                  <a:spcPct val="0"/>
                </a:spcBef>
              </a:pPr>
              <a:t>19</a:t>
            </a:fld>
            <a:endParaRPr lang="en-US" altLang="en-US" sz="2400">
              <a:ea typeface="MS PGothic" panose="020B0600070205080204" pitchFamily="34" charset="-128"/>
            </a:endParaRPr>
          </a:p>
        </p:txBody>
      </p:sp>
    </p:spTree>
    <p:extLst>
      <p:ext uri="{BB962C8B-B14F-4D97-AF65-F5344CB8AC3E}">
        <p14:creationId xmlns:p14="http://schemas.microsoft.com/office/powerpoint/2010/main" val="425824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D7CBE3D-2DE2-4631-9CF8-9950C73E13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4729B85-0C84-4DCF-8B74-ECBE801075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panose="02020603050405020304" pitchFamily="18" charset="0"/>
              </a:rPr>
              <a:t>Jessica</a:t>
            </a:r>
          </a:p>
        </p:txBody>
      </p:sp>
      <p:sp>
        <p:nvSpPr>
          <p:cNvPr id="25604" name="Slide Number Placeholder 3">
            <a:extLst>
              <a:ext uri="{FF2B5EF4-FFF2-40B4-BE49-F238E27FC236}">
                <a16:creationId xmlns:a16="http://schemas.microsoft.com/office/drawing/2014/main" id="{9A9D6976-0AC1-4849-9A50-9797FCE15FA9}"/>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DD7B3D-117E-4B3F-B3CF-682CD6C1C803}" type="slidenum">
              <a:rPr lang="en-US" altLang="en-US">
                <a:solidFill>
                  <a:srgbClr val="000000"/>
                </a:solidFill>
                <a:latin typeface="Calibri" panose="020F0502020204030204" pitchFamily="34" charset="0"/>
              </a:rPr>
              <a:pPr/>
              <a:t>20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7951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2328C5F-3FFB-488E-A8E5-8E0449A2D0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04A71F3-55B0-4FD8-A290-F6BD9D4EBD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panose="02020603050405020304" pitchFamily="18" charset="0"/>
              </a:rPr>
              <a:t>Jessica</a:t>
            </a:r>
          </a:p>
        </p:txBody>
      </p:sp>
      <p:sp>
        <p:nvSpPr>
          <p:cNvPr id="27652" name="Slide Number Placeholder 3">
            <a:extLst>
              <a:ext uri="{FF2B5EF4-FFF2-40B4-BE49-F238E27FC236}">
                <a16:creationId xmlns:a16="http://schemas.microsoft.com/office/drawing/2014/main" id="{4742360D-F713-46E7-B909-7679278A38AC}"/>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CFF3F8-A683-41A9-8694-4197E7DF6DC4}" type="slidenum">
              <a:rPr lang="en-US" altLang="en-US">
                <a:solidFill>
                  <a:srgbClr val="000000"/>
                </a:solidFill>
                <a:latin typeface="Calibri" panose="020F0502020204030204" pitchFamily="34" charset="0"/>
              </a:rPr>
              <a:pPr/>
              <a:t>21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5053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A50B7F1-E6BA-4961-956C-73F0155136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BD058A5-2240-42F3-BF37-E50220F922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panose="02020603050405020304" pitchFamily="18" charset="0"/>
              </a:rPr>
              <a:t>Jessica</a:t>
            </a:r>
          </a:p>
        </p:txBody>
      </p:sp>
      <p:sp>
        <p:nvSpPr>
          <p:cNvPr id="29700" name="Slide Number Placeholder 3">
            <a:extLst>
              <a:ext uri="{FF2B5EF4-FFF2-40B4-BE49-F238E27FC236}">
                <a16:creationId xmlns:a16="http://schemas.microsoft.com/office/drawing/2014/main" id="{FE138BB2-2D2C-400D-A43C-ED0D4F19645F}"/>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FB6F4-FF15-4C32-929F-AE7AF3D373B2}" type="slidenum">
              <a:rPr lang="en-US" altLang="en-US">
                <a:solidFill>
                  <a:srgbClr val="000000"/>
                </a:solidFill>
                <a:latin typeface="Calibri" panose="020F0502020204030204" pitchFamily="34" charset="0"/>
              </a:rPr>
              <a:pPr/>
              <a:t>22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63399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E64C032-DB73-48DE-8839-B212B2AAB4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CEC86B2-ACFD-45E6-A62A-9B809B711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78881343-784C-4AE4-BB1F-009AA83596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ED24AE-7831-4F73-B686-2BF91F87DDD5}" type="slidenum">
              <a:rPr lang="en-US" altLang="en-US"/>
              <a:pPr>
                <a:spcBef>
                  <a:spcPct val="0"/>
                </a:spcBef>
              </a:pPr>
              <a:t>23</a:t>
            </a:fld>
            <a:endParaRPr lang="en-US" altLang="en-US"/>
          </a:p>
        </p:txBody>
      </p:sp>
    </p:spTree>
    <p:extLst>
      <p:ext uri="{BB962C8B-B14F-4D97-AF65-F5344CB8AC3E}">
        <p14:creationId xmlns:p14="http://schemas.microsoft.com/office/powerpoint/2010/main" val="196722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8164F2F-C672-4D65-8434-F6A996B7AB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3D5D02CA-2A92-44D6-854D-2CD96B21B0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564483F2-C6A1-43C1-B190-EB40FFC65C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0891B3-F53A-41C9-A394-156A9CCAD258}" type="slidenum">
              <a:rPr lang="en-US" altLang="en-US"/>
              <a:pPr>
                <a:spcBef>
                  <a:spcPct val="0"/>
                </a:spcBef>
              </a:pPr>
              <a:t>24</a:t>
            </a:fld>
            <a:endParaRPr lang="en-US" altLang="en-US"/>
          </a:p>
        </p:txBody>
      </p:sp>
    </p:spTree>
    <p:extLst>
      <p:ext uri="{BB962C8B-B14F-4D97-AF65-F5344CB8AC3E}">
        <p14:creationId xmlns:p14="http://schemas.microsoft.com/office/powerpoint/2010/main" val="2326520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2/17/2021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43268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2/17/2021</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674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156101"/>
            <a:ext cx="12188825" cy="701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2/17/2021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64767"/>
            <a:ext cx="4120636" cy="484566"/>
          </a:xfrm>
          <a:prstGeom prst="rect">
            <a:avLst/>
          </a:prstGeom>
        </p:spPr>
      </p:pic>
    </p:spTree>
    <p:extLst>
      <p:ext uri="{BB962C8B-B14F-4D97-AF65-F5344CB8AC3E}">
        <p14:creationId xmlns:p14="http://schemas.microsoft.com/office/powerpoint/2010/main" val="2346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2/17/2021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393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2/17/2021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034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2/17/2021</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4631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2/17/2021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256573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2/17/2021</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599" y="6245470"/>
            <a:ext cx="2897055" cy="448702"/>
          </a:xfrm>
          <a:prstGeom prst="rect">
            <a:avLst/>
          </a:prstGeom>
        </p:spPr>
      </p:pic>
    </p:spTree>
    <p:extLst>
      <p:ext uri="{BB962C8B-B14F-4D97-AF65-F5344CB8AC3E}">
        <p14:creationId xmlns:p14="http://schemas.microsoft.com/office/powerpoint/2010/main" val="33506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4896475"/>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749065"/>
            <a:ext cx="10113264" cy="558189"/>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2/17/2021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185799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20496"/>
            <a:ext cx="12192000" cy="637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2/17/2021</a:t>
            </a:fld>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3139388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healthypeople.gov/2020/topicsobjectives2020/overview.aspx?topicid=3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visual_ability"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onathan_Litt@childrens.harvard.edu" TargetMode="External"/><Relationship Id="rId2" Type="http://schemas.openxmlformats.org/officeDocument/2006/relationships/hyperlink" Target="mailto:Lindsay.Rosenfeld@childrens.harvard.edu"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peni.nlm.nih.gov/detailedresult.php?img=2676270_1471-2458-9-94-1&amp;req=4"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118" y="587229"/>
            <a:ext cx="10326847" cy="2243691"/>
          </a:xfrm>
        </p:spPr>
        <p:txBody>
          <a:bodyPr>
            <a:normAutofit fontScale="90000"/>
          </a:bodyPr>
          <a:lstStyle/>
          <a:p>
            <a:pPr marL="0" marR="0" algn="ctr">
              <a:spcBef>
                <a:spcPts val="0"/>
              </a:spcBef>
              <a:spcAft>
                <a:spcPts val="0"/>
              </a:spcAft>
            </a:pPr>
            <a:r>
              <a:rPr lang="en-US" sz="4400" b="1" dirty="0">
                <a:solidFill>
                  <a:srgbClr val="000000"/>
                </a:solidFill>
                <a:effectLst/>
                <a:ea typeface="Times New Roman" panose="02020603050405020304" pitchFamily="18" charset="0"/>
              </a:rPr>
              <a:t>Using a Systems Perspective to Transform Pediatric Clinical Practice: </a:t>
            </a:r>
            <a:br>
              <a:rPr lang="en-US" sz="4400" b="1" dirty="0">
                <a:solidFill>
                  <a:srgbClr val="000000"/>
                </a:solidFill>
                <a:effectLst/>
                <a:ea typeface="Times New Roman" panose="02020603050405020304" pitchFamily="18" charset="0"/>
              </a:rPr>
            </a:br>
            <a:r>
              <a:rPr lang="en-US" sz="4400" b="1" dirty="0">
                <a:solidFill>
                  <a:srgbClr val="000000"/>
                </a:solidFill>
                <a:effectLst/>
                <a:ea typeface="Times New Roman" panose="02020603050405020304" pitchFamily="18" charset="0"/>
              </a:rPr>
              <a:t>Teaching &amp; Clinical Improvement Opportunities</a:t>
            </a:r>
            <a:endParaRPr lang="en-US" sz="4400" b="1" dirty="0">
              <a:effectLst/>
              <a:ea typeface="Times New Roman" panose="02020603050405020304" pitchFamily="18" charset="0"/>
            </a:endParaRPr>
          </a:p>
        </p:txBody>
      </p:sp>
      <p:sp>
        <p:nvSpPr>
          <p:cNvPr id="4" name="TextBox 3"/>
          <p:cNvSpPr txBox="1"/>
          <p:nvPr/>
        </p:nvSpPr>
        <p:spPr>
          <a:xfrm>
            <a:off x="1178007" y="4322062"/>
            <a:ext cx="10477849" cy="1738938"/>
          </a:xfrm>
          <a:prstGeom prst="rect">
            <a:avLst/>
          </a:prstGeom>
          <a:noFill/>
        </p:spPr>
        <p:txBody>
          <a:bodyPr wrap="square" numCol="2" rtlCol="0">
            <a:spAutoFit/>
          </a:bodyPr>
          <a:lstStyle/>
          <a:p>
            <a:r>
              <a:rPr lang="en-US" sz="1400" dirty="0"/>
              <a:t>Research Staff, NICU </a:t>
            </a:r>
            <a:r>
              <a:rPr lang="en-US" sz="1400" dirty="0" err="1"/>
              <a:t>GraDS</a:t>
            </a:r>
            <a:r>
              <a:rPr lang="en-US" sz="1400" dirty="0"/>
              <a:t> Program</a:t>
            </a:r>
            <a:br>
              <a:rPr lang="en-US" sz="1400" dirty="0"/>
            </a:br>
            <a:r>
              <a:rPr lang="en-US" sz="1400" dirty="0"/>
              <a:t>Boston Children’s Hospital, Division of Newborn Medicine</a:t>
            </a:r>
            <a:endParaRPr lang="en-US" sz="300" dirty="0"/>
          </a:p>
          <a:p>
            <a:r>
              <a:rPr lang="en-US" sz="300" dirty="0"/>
              <a:t/>
            </a:r>
            <a:br>
              <a:rPr lang="en-US" sz="300" dirty="0"/>
            </a:br>
            <a:r>
              <a:rPr lang="en-US" sz="1400" dirty="0"/>
              <a:t>Institute for Child, Youth, &amp; Family Policy, Heller School </a:t>
            </a:r>
          </a:p>
          <a:p>
            <a:r>
              <a:rPr lang="en-US" sz="1400" dirty="0"/>
              <a:t>for Social Policy &amp; Management, Brandeis University</a:t>
            </a:r>
          </a:p>
          <a:p>
            <a:endParaRPr lang="en-US" sz="300" dirty="0"/>
          </a:p>
          <a:p>
            <a:r>
              <a:rPr lang="en-US" sz="1400" dirty="0"/>
              <a:t>Social &amp; Behavioral Sciences, Harvard TH Chan School </a:t>
            </a:r>
          </a:p>
          <a:p>
            <a:r>
              <a:rPr lang="en-US" sz="1400" dirty="0"/>
              <a:t>of Public Health</a:t>
            </a:r>
            <a:endParaRPr lang="en-US" sz="300" dirty="0"/>
          </a:p>
          <a:p>
            <a:endParaRPr lang="en-US" sz="300" dirty="0"/>
          </a:p>
          <a:p>
            <a:r>
              <a:rPr lang="en-US" sz="1400" dirty="0"/>
              <a:t>Undiagnosed Diseases Network, Harvard Medical School</a:t>
            </a:r>
          </a:p>
          <a:p>
            <a:r>
              <a:rPr lang="en-US" sz="1400" dirty="0"/>
              <a:t>Director, NICU </a:t>
            </a:r>
            <a:r>
              <a:rPr lang="en-US" sz="1400" dirty="0" err="1"/>
              <a:t>GraDS</a:t>
            </a:r>
            <a:r>
              <a:rPr lang="en-US" sz="1400" dirty="0"/>
              <a:t> Program</a:t>
            </a:r>
          </a:p>
          <a:p>
            <a:r>
              <a:rPr lang="en-US" sz="1400" dirty="0"/>
              <a:t>Boston Children’s Hospital, Division of Newborn Medicine</a:t>
            </a:r>
            <a:endParaRPr lang="en-US" sz="300" dirty="0"/>
          </a:p>
          <a:p>
            <a:endParaRPr lang="en-US" sz="300" dirty="0"/>
          </a:p>
          <a:p>
            <a:r>
              <a:rPr lang="en-US" sz="1400" dirty="0"/>
              <a:t>Pediatrics, Harvard Medical School</a:t>
            </a:r>
            <a:r>
              <a:rPr lang="en-US" sz="300" dirty="0"/>
              <a:t> </a:t>
            </a:r>
          </a:p>
          <a:p>
            <a:r>
              <a:rPr lang="en-US" sz="300" dirty="0"/>
              <a:t/>
            </a:r>
            <a:br>
              <a:rPr lang="en-US" sz="300" dirty="0"/>
            </a:br>
            <a:r>
              <a:rPr lang="en-US" sz="1400" dirty="0"/>
              <a:t>Social and Behavioral Sciences, Harvard TH Chan School of   </a:t>
            </a:r>
          </a:p>
          <a:p>
            <a:r>
              <a:rPr lang="en-US" sz="1400" dirty="0"/>
              <a:t>Public Health</a:t>
            </a:r>
            <a:endParaRPr lang="en-US" sz="300" dirty="0"/>
          </a:p>
          <a:p>
            <a:endParaRPr lang="en-US" sz="300" dirty="0"/>
          </a:p>
          <a:p>
            <a:r>
              <a:rPr lang="en-US" sz="1400" dirty="0"/>
              <a:t>Neonatology, Beth Israel Deaconess Medical Center</a:t>
            </a:r>
          </a:p>
        </p:txBody>
      </p:sp>
      <p:sp>
        <p:nvSpPr>
          <p:cNvPr id="6" name="TextBox 5"/>
          <p:cNvSpPr txBox="1"/>
          <p:nvPr/>
        </p:nvSpPr>
        <p:spPr>
          <a:xfrm>
            <a:off x="6324600" y="6197600"/>
            <a:ext cx="184666" cy="369332"/>
          </a:xfrm>
          <a:prstGeom prst="rect">
            <a:avLst/>
          </a:prstGeom>
          <a:noFill/>
        </p:spPr>
        <p:txBody>
          <a:bodyPr wrap="none" rtlCol="0">
            <a:spAutoFit/>
          </a:bodyPr>
          <a:lstStyle/>
          <a:p>
            <a:endParaRPr lang="en-US" dirty="0"/>
          </a:p>
        </p:txBody>
      </p:sp>
      <p:sp>
        <p:nvSpPr>
          <p:cNvPr id="10" name="Title 1">
            <a:extLst>
              <a:ext uri="{FF2B5EF4-FFF2-40B4-BE49-F238E27FC236}">
                <a16:creationId xmlns:a16="http://schemas.microsoft.com/office/drawing/2014/main" id="{DB7805E4-2E3A-42CD-AFD8-EA5FE7C1BEAA}"/>
              </a:ext>
            </a:extLst>
          </p:cNvPr>
          <p:cNvSpPr txBox="1">
            <a:spLocks/>
          </p:cNvSpPr>
          <p:nvPr/>
        </p:nvSpPr>
        <p:spPr>
          <a:xfrm>
            <a:off x="1178007" y="2229490"/>
            <a:ext cx="9887071" cy="19272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spcBef>
                <a:spcPts val="0"/>
              </a:spcBef>
            </a:pPr>
            <a:r>
              <a:rPr lang="en-US" sz="2800" dirty="0">
                <a:solidFill>
                  <a:srgbClr val="7030A0"/>
                </a:solidFill>
                <a:latin typeface="Calibri" panose="020F0502020204030204" pitchFamily="34" charset="0"/>
                <a:ea typeface="Times New Roman" panose="02020603050405020304" pitchFamily="18" charset="0"/>
              </a:rPr>
              <a:t>Lindsay Rosenfeld, ScD, </a:t>
            </a:r>
            <a:r>
              <a:rPr lang="en-US" sz="2800" dirty="0" err="1">
                <a:solidFill>
                  <a:srgbClr val="7030A0"/>
                </a:solidFill>
                <a:latin typeface="Calibri" panose="020F0502020204030204" pitchFamily="34" charset="0"/>
                <a:ea typeface="Times New Roman" panose="02020603050405020304" pitchFamily="18" charset="0"/>
              </a:rPr>
              <a:t>ScM</a:t>
            </a:r>
            <a:r>
              <a:rPr lang="en-US" sz="2800" dirty="0">
                <a:solidFill>
                  <a:srgbClr val="7030A0"/>
                </a:solidFill>
                <a:latin typeface="Calibri" panose="020F0502020204030204" pitchFamily="34" charset="0"/>
                <a:ea typeface="Times New Roman" panose="02020603050405020304" pitchFamily="18" charset="0"/>
              </a:rPr>
              <a:t>	       Jonathan </a:t>
            </a:r>
            <a:r>
              <a:rPr lang="en-US" sz="2800" dirty="0" err="1">
                <a:solidFill>
                  <a:srgbClr val="7030A0"/>
                </a:solidFill>
                <a:latin typeface="Calibri" panose="020F0502020204030204" pitchFamily="34" charset="0"/>
                <a:ea typeface="Times New Roman" panose="02020603050405020304" pitchFamily="18" charset="0"/>
              </a:rPr>
              <a:t>Litt</a:t>
            </a:r>
            <a:r>
              <a:rPr lang="en-US" sz="2800" dirty="0">
                <a:solidFill>
                  <a:srgbClr val="7030A0"/>
                </a:solidFill>
                <a:latin typeface="Calibri" panose="020F0502020204030204" pitchFamily="34" charset="0"/>
                <a:ea typeface="Times New Roman" panose="02020603050405020304" pitchFamily="18" charset="0"/>
              </a:rPr>
              <a:t>, MD, MPH, ScD</a:t>
            </a:r>
            <a:endParaRPr lang="en-US" sz="2800"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634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79543339-C7E6-495C-AEA2-10C63C4E3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510" b="1958"/>
          <a:stretch>
            <a:fillRect/>
          </a:stretch>
        </p:blipFill>
        <p:spPr bwMode="auto">
          <a:xfrm>
            <a:off x="1543844" y="28575"/>
            <a:ext cx="9104313"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1">
            <a:extLst>
              <a:ext uri="{FF2B5EF4-FFF2-40B4-BE49-F238E27FC236}">
                <a16:creationId xmlns:a16="http://schemas.microsoft.com/office/drawing/2014/main" id="{68944584-F90C-454E-89D6-2B53B1696C29}"/>
              </a:ext>
            </a:extLst>
          </p:cNvPr>
          <p:cNvSpPr txBox="1">
            <a:spLocks noChangeArrowheads="1"/>
          </p:cNvSpPr>
          <p:nvPr/>
        </p:nvSpPr>
        <p:spPr bwMode="auto">
          <a:xfrm>
            <a:off x="4562764" y="5638800"/>
            <a:ext cx="6406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cs typeface="Calibri" panose="020F0502020204030204" pitchFamily="34" charset="0"/>
              </a:rPr>
              <a:t>Social Ecological Model, PREPARED, Kramer &amp; Rosenfeld, 2018</a:t>
            </a:r>
          </a:p>
        </p:txBody>
      </p:sp>
    </p:spTree>
    <p:extLst>
      <p:ext uri="{BB962C8B-B14F-4D97-AF65-F5344CB8AC3E}">
        <p14:creationId xmlns:p14="http://schemas.microsoft.com/office/powerpoint/2010/main" val="216597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AC620050-68E4-4CB5-901F-6EFA75AB7271}"/>
              </a:ext>
            </a:extLst>
          </p:cNvPr>
          <p:cNvSpPr txBox="1">
            <a:spLocks noChangeArrowheads="1"/>
          </p:cNvSpPr>
          <p:nvPr/>
        </p:nvSpPr>
        <p:spPr bwMode="auto">
          <a:xfrm>
            <a:off x="-33626" y="221456"/>
            <a:ext cx="31527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hlinkClick r:id="rId2"/>
              </a:rPr>
              <a:t>http://www.healthypeople.gov/2020/topicsobjectives2020/overview.aspx?topicid=39</a:t>
            </a:r>
            <a:endParaRPr lang="en-US" altLang="en-US" sz="1200" dirty="0"/>
          </a:p>
          <a:p>
            <a:pPr algn="r" eaLnBrk="1" hangingPunct="1">
              <a:spcBef>
                <a:spcPct val="0"/>
              </a:spcBef>
              <a:buFontTx/>
              <a:buNone/>
            </a:pPr>
            <a:endParaRPr lang="en-US" altLang="en-US" sz="1200" dirty="0"/>
          </a:p>
          <a:p>
            <a:pPr algn="r" eaLnBrk="1" hangingPunct="1">
              <a:spcBef>
                <a:spcPct val="0"/>
              </a:spcBef>
              <a:buFontTx/>
              <a:buNone/>
            </a:pPr>
            <a:endParaRPr lang="en-US" altLang="en-US" sz="1200" dirty="0"/>
          </a:p>
          <a:p>
            <a:pPr algn="r" eaLnBrk="1" hangingPunct="1">
              <a:spcBef>
                <a:spcPct val="0"/>
              </a:spcBef>
              <a:buFontTx/>
              <a:buNone/>
            </a:pPr>
            <a:r>
              <a:rPr lang="en-US" altLang="en-US" sz="1200" dirty="0"/>
              <a:t>Social Determinants of Health </a:t>
            </a:r>
          </a:p>
        </p:txBody>
      </p:sp>
      <p:pic>
        <p:nvPicPr>
          <p:cNvPr id="16387" name="Picture 1">
            <a:extLst>
              <a:ext uri="{FF2B5EF4-FFF2-40B4-BE49-F238E27FC236}">
                <a16:creationId xmlns:a16="http://schemas.microsoft.com/office/drawing/2014/main" id="{3615E18C-A175-48F5-B601-8792B22A1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149" y="119856"/>
            <a:ext cx="8990012"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97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C72FA9F2-8E27-B74F-AC2C-9D00963D03F7}"/>
              </a:ext>
            </a:extLst>
          </p:cNvPr>
          <p:cNvSpPr>
            <a:spLocks noGrp="1" noChangeArrowheads="1"/>
          </p:cNvSpPr>
          <p:nvPr>
            <p:ph idx="1"/>
          </p:nvPr>
        </p:nvSpPr>
        <p:spPr>
          <a:xfrm>
            <a:off x="1203120" y="1883509"/>
            <a:ext cx="9952559" cy="4687888"/>
          </a:xfrm>
        </p:spPr>
        <p:txBody>
          <a:bodyPr/>
          <a:lstStyle/>
          <a:p>
            <a:pPr eaLnBrk="1" hangingPunct="1">
              <a:lnSpc>
                <a:spcPct val="90000"/>
              </a:lnSpc>
            </a:pPr>
            <a:r>
              <a:rPr lang="en-US" altLang="en-US" dirty="0">
                <a:solidFill>
                  <a:schemeClr val="tx1"/>
                </a:solidFill>
                <a:ea typeface="ＭＳ Ｐゴシック" panose="020B0600070205080204" pitchFamily="34" charset="-128"/>
              </a:rPr>
              <a:t> “A life course approach offers an interdisciplinary framework for guiding research on health, human development, and aging.”</a:t>
            </a:r>
          </a:p>
          <a:p>
            <a:pPr marL="0" indent="0" eaLnBrk="1" hangingPunct="1">
              <a:lnSpc>
                <a:spcPct val="90000"/>
              </a:lnSpc>
              <a:buNone/>
            </a:pPr>
            <a:r>
              <a:rPr lang="en-US" altLang="en-US" dirty="0">
                <a:solidFill>
                  <a:schemeClr val="tx1"/>
                </a:solidFill>
                <a:ea typeface="ＭＳ Ｐゴシック" panose="020B0600070205080204" pitchFamily="34" charset="-128"/>
              </a:rPr>
              <a:t>	Impact of early life exposures on later life outcomes</a:t>
            </a:r>
          </a:p>
          <a:p>
            <a:pPr marL="0" indent="0" eaLnBrk="1" hangingPunct="1">
              <a:lnSpc>
                <a:spcPct val="90000"/>
              </a:lnSpc>
              <a:buNone/>
            </a:pPr>
            <a:r>
              <a:rPr lang="en-US" altLang="en-US" dirty="0">
                <a:solidFill>
                  <a:schemeClr val="tx1"/>
                </a:solidFill>
                <a:ea typeface="ＭＳ Ｐゴシック" panose="020B0600070205080204" pitchFamily="34" charset="-128"/>
              </a:rPr>
              <a:t>	Timing and chronicity of exposures</a:t>
            </a:r>
          </a:p>
          <a:p>
            <a:pPr marL="0" indent="0" eaLnBrk="1" hangingPunct="1">
              <a:lnSpc>
                <a:spcPct val="90000"/>
              </a:lnSpc>
              <a:buNone/>
            </a:pPr>
            <a:r>
              <a:rPr lang="en-US" altLang="en-US" dirty="0">
                <a:solidFill>
                  <a:schemeClr val="tx1"/>
                </a:solidFill>
                <a:ea typeface="ＭＳ Ｐゴシック" panose="020B0600070205080204" pitchFamily="34" charset="-128"/>
              </a:rPr>
              <a:t>	Vulnerability, resilience, plasticity</a:t>
            </a:r>
          </a:p>
          <a:p>
            <a:pPr marL="0" indent="0" eaLnBrk="1" hangingPunct="1">
              <a:lnSpc>
                <a:spcPct val="90000"/>
              </a:lnSpc>
              <a:buNone/>
            </a:pPr>
            <a:r>
              <a:rPr lang="en-US" altLang="en-US" dirty="0">
                <a:solidFill>
                  <a:schemeClr val="tx1"/>
                </a:solidFill>
                <a:ea typeface="ＭＳ Ｐゴシック" panose="020B0600070205080204" pitchFamily="34" charset="-128"/>
              </a:rPr>
              <a:t>	Critical/Sensitive period</a:t>
            </a:r>
          </a:p>
          <a:p>
            <a:pPr algn="r" eaLnBrk="1" hangingPunct="1">
              <a:lnSpc>
                <a:spcPct val="90000"/>
              </a:lnSpc>
              <a:buFont typeface="Wingdings" pitchFamily="2" charset="2"/>
              <a:buNone/>
            </a:pPr>
            <a:r>
              <a:rPr lang="en-US" altLang="en-US" sz="1800" dirty="0" err="1">
                <a:solidFill>
                  <a:schemeClr val="tx1"/>
                </a:solidFill>
                <a:ea typeface="ＭＳ Ｐゴシック" panose="020B0600070205080204" pitchFamily="34" charset="-128"/>
              </a:rPr>
              <a:t>Kuh</a:t>
            </a:r>
            <a:r>
              <a:rPr lang="en-US" altLang="en-US" sz="1800" dirty="0">
                <a:solidFill>
                  <a:schemeClr val="tx1"/>
                </a:solidFill>
                <a:ea typeface="ＭＳ Ｐゴシック" panose="020B0600070205080204" pitchFamily="34" charset="-128"/>
              </a:rPr>
              <a:t>, Ben-</a:t>
            </a:r>
            <a:r>
              <a:rPr lang="en-US" altLang="en-US" sz="1800" dirty="0" err="1">
                <a:solidFill>
                  <a:schemeClr val="tx1"/>
                </a:solidFill>
                <a:ea typeface="ＭＳ Ｐゴシック" panose="020B0600070205080204" pitchFamily="34" charset="-128"/>
              </a:rPr>
              <a:t>Shlomo</a:t>
            </a:r>
            <a:r>
              <a:rPr lang="en-US" altLang="en-US" sz="1800" dirty="0">
                <a:solidFill>
                  <a:schemeClr val="tx1"/>
                </a:solidFill>
                <a:ea typeface="ＭＳ Ｐゴシック" panose="020B0600070205080204" pitchFamily="34" charset="-128"/>
              </a:rPr>
              <a:t>, et al, 2003</a:t>
            </a:r>
          </a:p>
          <a:p>
            <a:pPr eaLnBrk="1" hangingPunct="1">
              <a:lnSpc>
                <a:spcPct val="90000"/>
              </a:lnSpc>
            </a:pPr>
            <a:endParaRPr lang="en-US" altLang="en-US" dirty="0">
              <a:solidFill>
                <a:schemeClr val="tx1"/>
              </a:solidFill>
              <a:ea typeface="ＭＳ Ｐゴシック" panose="020B0600070205080204" pitchFamily="34" charset="-128"/>
            </a:endParaRPr>
          </a:p>
        </p:txBody>
      </p:sp>
      <p:sp>
        <p:nvSpPr>
          <p:cNvPr id="3" name="Title 2">
            <a:extLst>
              <a:ext uri="{FF2B5EF4-FFF2-40B4-BE49-F238E27FC236}">
                <a16:creationId xmlns:a16="http://schemas.microsoft.com/office/drawing/2014/main" id="{D4A6AF5F-6134-6F40-A2DE-AD725DC48645}"/>
              </a:ext>
            </a:extLst>
          </p:cNvPr>
          <p:cNvSpPr>
            <a:spLocks noGrp="1"/>
          </p:cNvSpPr>
          <p:nvPr>
            <p:ph type="title"/>
          </p:nvPr>
        </p:nvSpPr>
        <p:spPr/>
        <p:txBody>
          <a:bodyPr/>
          <a:lstStyle/>
          <a:p>
            <a:r>
              <a:rPr lang="en-US" dirty="0">
                <a:solidFill>
                  <a:schemeClr val="tx1"/>
                </a:solidFill>
              </a:rPr>
              <a:t>Life Course</a:t>
            </a:r>
          </a:p>
        </p:txBody>
      </p:sp>
    </p:spTree>
    <p:extLst>
      <p:ext uri="{BB962C8B-B14F-4D97-AF65-F5344CB8AC3E}">
        <p14:creationId xmlns:p14="http://schemas.microsoft.com/office/powerpoint/2010/main" val="114084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D5DF-6AAE-304B-869E-22EB44E48E71}"/>
              </a:ext>
            </a:extLst>
          </p:cNvPr>
          <p:cNvSpPr>
            <a:spLocks noGrp="1"/>
          </p:cNvSpPr>
          <p:nvPr>
            <p:ph type="title"/>
          </p:nvPr>
        </p:nvSpPr>
        <p:spPr>
          <a:xfrm>
            <a:off x="3027045" y="138013"/>
            <a:ext cx="6137910" cy="764957"/>
          </a:xfrm>
        </p:spPr>
        <p:txBody>
          <a:bodyPr/>
          <a:lstStyle/>
          <a:p>
            <a:r>
              <a:rPr lang="en-US" altLang="en-US" dirty="0"/>
              <a:t>Life Course Pathways</a:t>
            </a:r>
            <a:endParaRPr lang="en-US" dirty="0"/>
          </a:p>
        </p:txBody>
      </p:sp>
      <p:pic>
        <p:nvPicPr>
          <p:cNvPr id="4" name="Picture 10">
            <a:extLst>
              <a:ext uri="{FF2B5EF4-FFF2-40B4-BE49-F238E27FC236}">
                <a16:creationId xmlns:a16="http://schemas.microsoft.com/office/drawing/2014/main" id="{9BED87FE-9A96-D04C-8032-8A401CC924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989645" y="1004099"/>
            <a:ext cx="4745415" cy="2172828"/>
          </a:xfrm>
          <a:prstGeom prst="rect">
            <a:avLst/>
          </a:prstGeom>
          <a:noFill/>
        </p:spPr>
      </p:pic>
      <p:pic>
        <p:nvPicPr>
          <p:cNvPr id="5" name="Picture 5">
            <a:extLst>
              <a:ext uri="{FF2B5EF4-FFF2-40B4-BE49-F238E27FC236}">
                <a16:creationId xmlns:a16="http://schemas.microsoft.com/office/drawing/2014/main" id="{4BA7BF22-0811-054A-888F-021A0BB0E3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5547" y="999846"/>
            <a:ext cx="4744087" cy="21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nordiclifecore.com – Nordic Life Course Research">
            <a:extLst>
              <a:ext uri="{FF2B5EF4-FFF2-40B4-BE49-F238E27FC236}">
                <a16:creationId xmlns:a16="http://schemas.microsoft.com/office/drawing/2014/main" id="{049029CC-01CE-C441-A432-84CBDE10E9F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LineDrawing/>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989644" y="3305085"/>
            <a:ext cx="9989990" cy="256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1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9D8B381-F0E9-4416-8F7C-F9E13858C321}"/>
              </a:ext>
            </a:extLst>
          </p:cNvPr>
          <p:cNvSpPr>
            <a:spLocks noGrp="1"/>
          </p:cNvSpPr>
          <p:nvPr>
            <p:ph type="title"/>
          </p:nvPr>
        </p:nvSpPr>
        <p:spPr/>
        <p:txBody>
          <a:bodyPr>
            <a:normAutofit/>
          </a:bodyPr>
          <a:lstStyle/>
          <a:p>
            <a:r>
              <a:rPr lang="en-US" altLang="en-US" dirty="0">
                <a:solidFill>
                  <a:schemeClr val="tx1"/>
                </a:solidFill>
              </a:rPr>
              <a:t>Health Literacy Environment</a:t>
            </a:r>
            <a:br>
              <a:rPr lang="en-US" altLang="en-US" dirty="0">
                <a:solidFill>
                  <a:schemeClr val="tx1"/>
                </a:solidFill>
              </a:rPr>
            </a:br>
            <a:r>
              <a:rPr lang="en-US" altLang="en-US" dirty="0">
                <a:solidFill>
                  <a:schemeClr val="tx1"/>
                </a:solidFill>
              </a:rPr>
              <a:t>Users and Systems: Interaction</a:t>
            </a:r>
            <a:endParaRPr lang="en-US" altLang="en-US" b="1" dirty="0">
              <a:solidFill>
                <a:schemeClr val="tx1"/>
              </a:solidFill>
            </a:endParaRPr>
          </a:p>
        </p:txBody>
      </p:sp>
      <p:sp>
        <p:nvSpPr>
          <p:cNvPr id="28682" name="Slide Number Placeholder 6">
            <a:extLst>
              <a:ext uri="{FF2B5EF4-FFF2-40B4-BE49-F238E27FC236}">
                <a16:creationId xmlns:a16="http://schemas.microsoft.com/office/drawing/2014/main" id="{1342EDB7-DF1F-44EE-9476-570A0694DDB6}"/>
              </a:ext>
            </a:extLst>
          </p:cNvPr>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555625" indent="-212725">
              <a:spcBef>
                <a:spcPct val="20000"/>
              </a:spcBef>
              <a:buFont typeface="Arial" panose="020B0604020202020204" pitchFamily="34" charset="0"/>
              <a:buChar char="–"/>
              <a:defRPr sz="2800">
                <a:solidFill>
                  <a:schemeClr val="tx1"/>
                </a:solidFill>
                <a:latin typeface="Calibri" panose="020F0502020204030204" pitchFamily="34" charset="0"/>
              </a:defRPr>
            </a:lvl2pPr>
            <a:lvl3pPr marL="855663" indent="-1698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1985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1463" indent="-169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1998663" indent="-169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5863" indent="-169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3063" indent="-169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0263" indent="-169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E8A511-B15E-4E7C-A3A6-E7189A35538D}" type="slidenum">
              <a:rPr lang="en-US" altLang="en-US" sz="700">
                <a:latin typeface="Cambria Regular"/>
              </a:rPr>
              <a:pPr>
                <a:spcBef>
                  <a:spcPct val="0"/>
                </a:spcBef>
                <a:buFontTx/>
                <a:buNone/>
              </a:pPr>
              <a:t>14</a:t>
            </a:fld>
            <a:endParaRPr lang="en-US" altLang="en-US" sz="700">
              <a:latin typeface="Cambria Regular"/>
            </a:endParaRPr>
          </a:p>
        </p:txBody>
      </p:sp>
      <p:pic>
        <p:nvPicPr>
          <p:cNvPr id="19460" name="Picture 19">
            <a:extLst>
              <a:ext uri="{FF2B5EF4-FFF2-40B4-BE49-F238E27FC236}">
                <a16:creationId xmlns:a16="http://schemas.microsoft.com/office/drawing/2014/main" id="{848FA37F-B205-4465-9C5A-23DD5A8DC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9" y="1631950"/>
            <a:ext cx="87788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92373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9A5B2EE8-AEC4-49D1-A650-ED4AE72938EC}"/>
              </a:ext>
            </a:extLst>
          </p:cNvPr>
          <p:cNvSpPr>
            <a:spLocks noChangeArrowheads="1"/>
          </p:cNvSpPr>
          <p:nvPr/>
        </p:nvSpPr>
        <p:spPr bwMode="auto">
          <a:xfrm>
            <a:off x="2987676" y="1687514"/>
            <a:ext cx="7153275" cy="2079625"/>
          </a:xfrm>
          <a:prstGeom prst="rect">
            <a:avLst/>
          </a:prstGeom>
          <a:noFill/>
          <a:ln w="31750">
            <a:solidFill>
              <a:schemeClr val="accent6"/>
            </a:solidFill>
            <a:round/>
            <a:headEnd/>
            <a:tailEnd/>
          </a:ln>
        </p:spPr>
        <p:txBody>
          <a:bodyPr wrap="none"/>
          <a:lstStyle/>
          <a:p>
            <a:pPr>
              <a:defRPr/>
            </a:pPr>
            <a:endParaRPr lang="en-US" sz="2400">
              <a:latin typeface="Arial" charset="0"/>
              <a:ea typeface="Osaka" pitchFamily="-110" charset="-128"/>
            </a:endParaRPr>
          </a:p>
        </p:txBody>
      </p:sp>
      <p:sp>
        <p:nvSpPr>
          <p:cNvPr id="19459" name="Rectangle 2">
            <a:extLst>
              <a:ext uri="{FF2B5EF4-FFF2-40B4-BE49-F238E27FC236}">
                <a16:creationId xmlns:a16="http://schemas.microsoft.com/office/drawing/2014/main" id="{77663727-202F-48B3-BE46-A40756ED4489}"/>
              </a:ext>
            </a:extLst>
          </p:cNvPr>
          <p:cNvSpPr>
            <a:spLocks noGrp="1"/>
          </p:cNvSpPr>
          <p:nvPr>
            <p:ph type="title" idx="4294967295"/>
          </p:nvPr>
        </p:nvSpPr>
        <p:spPr>
          <a:xfrm>
            <a:off x="1524000" y="152401"/>
            <a:ext cx="9144000" cy="860425"/>
          </a:xfrm>
        </p:spPr>
        <p:txBody>
          <a:bodyPr/>
          <a:lstStyle/>
          <a:p>
            <a:pPr eaLnBrk="1" hangingPunct="1">
              <a:defRPr/>
            </a:pPr>
            <a:r>
              <a:rPr lang="en-US" altLang="en-US" sz="3999" dirty="0">
                <a:solidFill>
                  <a:schemeClr val="tx1"/>
                </a:solidFill>
              </a:rPr>
              <a:t>Levels of Racism</a:t>
            </a:r>
            <a:endParaRPr lang="en-US" altLang="en-US" sz="3999" dirty="0">
              <a:solidFill>
                <a:schemeClr val="tx1"/>
              </a:solidFill>
              <a:latin typeface="Garamond" panose="02020404030301010803" pitchFamily="18" charset="0"/>
            </a:endParaRPr>
          </a:p>
        </p:txBody>
      </p:sp>
      <p:sp>
        <p:nvSpPr>
          <p:cNvPr id="21508" name="Text Box 17">
            <a:extLst>
              <a:ext uri="{FF2B5EF4-FFF2-40B4-BE49-F238E27FC236}">
                <a16:creationId xmlns:a16="http://schemas.microsoft.com/office/drawing/2014/main" id="{A993D6C9-A6FE-46A2-BB68-09FC35AFBC71}"/>
              </a:ext>
            </a:extLst>
          </p:cNvPr>
          <p:cNvSpPr txBox="1">
            <a:spLocks noChangeArrowheads="1"/>
          </p:cNvSpPr>
          <p:nvPr/>
        </p:nvSpPr>
        <p:spPr bwMode="auto">
          <a:xfrm>
            <a:off x="8975725" y="822326"/>
            <a:ext cx="18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Times" panose="02020603050405020304" pitchFamily="18" charset="0"/>
              <a:ea typeface="Osaka"/>
              <a:cs typeface="Osaka"/>
            </a:endParaRPr>
          </a:p>
        </p:txBody>
      </p:sp>
      <p:sp>
        <p:nvSpPr>
          <p:cNvPr id="21509" name="Text Box 18">
            <a:extLst>
              <a:ext uri="{FF2B5EF4-FFF2-40B4-BE49-F238E27FC236}">
                <a16:creationId xmlns:a16="http://schemas.microsoft.com/office/drawing/2014/main" id="{0A63D0B3-3E76-4A35-8CEB-A1B40471EC34}"/>
              </a:ext>
            </a:extLst>
          </p:cNvPr>
          <p:cNvSpPr txBox="1">
            <a:spLocks noChangeArrowheads="1"/>
          </p:cNvSpPr>
          <p:nvPr/>
        </p:nvSpPr>
        <p:spPr bwMode="auto">
          <a:xfrm>
            <a:off x="1828801" y="2309813"/>
            <a:ext cx="1122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rgbClr val="ED811E"/>
                </a:solidFill>
              </a:rPr>
              <a:t>MICRO LEVEL</a:t>
            </a:r>
          </a:p>
        </p:txBody>
      </p:sp>
      <p:sp>
        <p:nvSpPr>
          <p:cNvPr id="21510" name="Text Box 19">
            <a:extLst>
              <a:ext uri="{FF2B5EF4-FFF2-40B4-BE49-F238E27FC236}">
                <a16:creationId xmlns:a16="http://schemas.microsoft.com/office/drawing/2014/main" id="{B58C8EAD-AE7F-4DD2-9C95-E3A6D34E21E4}"/>
              </a:ext>
            </a:extLst>
          </p:cNvPr>
          <p:cNvSpPr txBox="1">
            <a:spLocks noChangeArrowheads="1"/>
          </p:cNvSpPr>
          <p:nvPr/>
        </p:nvSpPr>
        <p:spPr bwMode="auto">
          <a:xfrm>
            <a:off x="1752600" y="465931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rgbClr val="800000"/>
                </a:solidFill>
              </a:rPr>
              <a:t>MACRO LEVEL</a:t>
            </a:r>
          </a:p>
        </p:txBody>
      </p:sp>
      <p:sp>
        <p:nvSpPr>
          <p:cNvPr id="21511" name="Footer Placeholder 10">
            <a:extLst>
              <a:ext uri="{FF2B5EF4-FFF2-40B4-BE49-F238E27FC236}">
                <a16:creationId xmlns:a16="http://schemas.microsoft.com/office/drawing/2014/main" id="{B7BDE5C0-AB66-4400-B95F-1DB060A322CC}"/>
              </a:ext>
            </a:extLst>
          </p:cNvPr>
          <p:cNvSpPr txBox="1">
            <a:spLocks noGrp="1" noChangeArrowheads="1"/>
          </p:cNvSpPr>
          <p:nvPr/>
        </p:nvSpPr>
        <p:spPr bwMode="auto">
          <a:xfrm>
            <a:off x="1563732" y="1111250"/>
            <a:ext cx="84375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latin typeface="+mj-lt"/>
              </a:rPr>
              <a:t>Adapted from the Applied Research Center &amp; Southern Jamaica Plain Health Center, Boston, MA</a:t>
            </a:r>
          </a:p>
        </p:txBody>
      </p:sp>
      <p:pic>
        <p:nvPicPr>
          <p:cNvPr id="21512" name="Picture 11" descr="student.jpg">
            <a:extLst>
              <a:ext uri="{FF2B5EF4-FFF2-40B4-BE49-F238E27FC236}">
                <a16:creationId xmlns:a16="http://schemas.microsoft.com/office/drawing/2014/main" id="{A60DB785-EC35-435B-9554-01EAC525724F}"/>
              </a:ext>
            </a:extLst>
          </p:cNvPr>
          <p:cNvPicPr>
            <a:picLocks noChangeAspect="1"/>
          </p:cNvPicPr>
          <p:nvPr/>
        </p:nvPicPr>
        <p:blipFill>
          <a:blip r:embed="rId2">
            <a:extLst>
              <a:ext uri="{28A0092B-C50C-407E-A947-70E740481C1C}">
                <a14:useLocalDpi xmlns:a14="http://schemas.microsoft.com/office/drawing/2010/main" val="0"/>
              </a:ext>
            </a:extLst>
          </a:blip>
          <a:srcRect l="7201" r="7201" b="8212"/>
          <a:stretch>
            <a:fillRect/>
          </a:stretch>
        </p:blipFill>
        <p:spPr bwMode="auto">
          <a:xfrm>
            <a:off x="3136901" y="4329113"/>
            <a:ext cx="30511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24">
            <a:extLst>
              <a:ext uri="{FF2B5EF4-FFF2-40B4-BE49-F238E27FC236}">
                <a16:creationId xmlns:a16="http://schemas.microsoft.com/office/drawing/2014/main" id="{34538F1E-32D8-4F3B-A814-529F1356A882}"/>
              </a:ext>
            </a:extLst>
          </p:cNvPr>
          <p:cNvSpPr>
            <a:spLocks noChangeArrowheads="1"/>
          </p:cNvSpPr>
          <p:nvPr/>
        </p:nvSpPr>
        <p:spPr bwMode="auto">
          <a:xfrm>
            <a:off x="2987676" y="3983038"/>
            <a:ext cx="7153275" cy="2030412"/>
          </a:xfrm>
          <a:prstGeom prst="rect">
            <a:avLst/>
          </a:prstGeom>
          <a:noFill/>
          <a:ln w="317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ea typeface="Osaka"/>
              <a:cs typeface="Osaka"/>
            </a:endParaRPr>
          </a:p>
        </p:txBody>
      </p:sp>
      <p:sp>
        <p:nvSpPr>
          <p:cNvPr id="21514" name="TextBox 11">
            <a:extLst>
              <a:ext uri="{FF2B5EF4-FFF2-40B4-BE49-F238E27FC236}">
                <a16:creationId xmlns:a16="http://schemas.microsoft.com/office/drawing/2014/main" id="{5966C6E1-6603-421A-B5F4-CDEDF40AC584}"/>
              </a:ext>
            </a:extLst>
          </p:cNvPr>
          <p:cNvSpPr txBox="1">
            <a:spLocks noChangeArrowheads="1"/>
          </p:cNvSpPr>
          <p:nvPr/>
        </p:nvSpPr>
        <p:spPr bwMode="auto">
          <a:xfrm>
            <a:off x="3654426" y="1654175"/>
            <a:ext cx="180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solidFill>
                  <a:srgbClr val="ED811E"/>
                </a:solidFill>
                <a:ea typeface="Osaka"/>
                <a:cs typeface="Osaka"/>
              </a:rPr>
              <a:t>INTERNALIZED</a:t>
            </a:r>
          </a:p>
        </p:txBody>
      </p:sp>
      <p:sp>
        <p:nvSpPr>
          <p:cNvPr id="21515" name="TextBox 12">
            <a:extLst>
              <a:ext uri="{FF2B5EF4-FFF2-40B4-BE49-F238E27FC236}">
                <a16:creationId xmlns:a16="http://schemas.microsoft.com/office/drawing/2014/main" id="{B2B693B9-5FB5-4239-B5BA-44D122E4B516}"/>
              </a:ext>
            </a:extLst>
          </p:cNvPr>
          <p:cNvSpPr txBox="1">
            <a:spLocks noChangeArrowheads="1"/>
          </p:cNvSpPr>
          <p:nvPr/>
        </p:nvSpPr>
        <p:spPr bwMode="auto">
          <a:xfrm>
            <a:off x="3429001" y="3983039"/>
            <a:ext cx="2079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srgbClr val="800000"/>
                </a:solidFill>
                <a:ea typeface="Osaka"/>
                <a:cs typeface="Osaka"/>
              </a:rPr>
              <a:t>INSTITUTIONAL</a:t>
            </a:r>
          </a:p>
        </p:txBody>
      </p:sp>
      <p:sp>
        <p:nvSpPr>
          <p:cNvPr id="14" name="TextBox 13">
            <a:extLst>
              <a:ext uri="{FF2B5EF4-FFF2-40B4-BE49-F238E27FC236}">
                <a16:creationId xmlns:a16="http://schemas.microsoft.com/office/drawing/2014/main" id="{B3166F51-926F-46D7-8FA2-AC0C117880BC}"/>
              </a:ext>
            </a:extLst>
          </p:cNvPr>
          <p:cNvSpPr txBox="1"/>
          <p:nvPr/>
        </p:nvSpPr>
        <p:spPr>
          <a:xfrm>
            <a:off x="7086600" y="1671639"/>
            <a:ext cx="2889250" cy="369887"/>
          </a:xfrm>
          <a:prstGeom prst="rect">
            <a:avLst/>
          </a:prstGeom>
          <a:noFill/>
        </p:spPr>
        <p:txBody>
          <a:bodyPr>
            <a:spAutoFit/>
          </a:bodyPr>
          <a:lstStyle/>
          <a:p>
            <a:pPr>
              <a:defRPr/>
            </a:pPr>
            <a:r>
              <a:rPr lang="en-US" sz="1796" b="1" cap="all" dirty="0">
                <a:solidFill>
                  <a:srgbClr val="ED811E"/>
                </a:solidFill>
                <a:latin typeface="Calibri" panose="020F0502020204030204" pitchFamily="34" charset="0"/>
                <a:cs typeface="Calibri" panose="020F0502020204030204" pitchFamily="34" charset="0"/>
              </a:rPr>
              <a:t>Interpersonal</a:t>
            </a:r>
          </a:p>
        </p:txBody>
      </p:sp>
      <p:sp>
        <p:nvSpPr>
          <p:cNvPr id="21517" name="TextBox 14">
            <a:extLst>
              <a:ext uri="{FF2B5EF4-FFF2-40B4-BE49-F238E27FC236}">
                <a16:creationId xmlns:a16="http://schemas.microsoft.com/office/drawing/2014/main" id="{2462A679-38A4-4B85-BCCB-54582699B6DF}"/>
              </a:ext>
            </a:extLst>
          </p:cNvPr>
          <p:cNvSpPr txBox="1">
            <a:spLocks noChangeArrowheads="1"/>
          </p:cNvSpPr>
          <p:nvPr/>
        </p:nvSpPr>
        <p:spPr bwMode="auto">
          <a:xfrm>
            <a:off x="7086600" y="4003675"/>
            <a:ext cx="1989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srgbClr val="800000"/>
                </a:solidFill>
                <a:ea typeface="Osaka"/>
                <a:cs typeface="Osaka"/>
              </a:rPr>
              <a:t>STRUCTURAL</a:t>
            </a:r>
          </a:p>
        </p:txBody>
      </p:sp>
      <p:pic>
        <p:nvPicPr>
          <p:cNvPr id="21518" name="Picture 34" descr="arguement.jpg">
            <a:extLst>
              <a:ext uri="{FF2B5EF4-FFF2-40B4-BE49-F238E27FC236}">
                <a16:creationId xmlns:a16="http://schemas.microsoft.com/office/drawing/2014/main" id="{9C6F596F-F8BB-4407-BF21-90764A7D8446}"/>
              </a:ext>
            </a:extLst>
          </p:cNvPr>
          <p:cNvPicPr>
            <a:picLocks noChangeAspect="1"/>
          </p:cNvPicPr>
          <p:nvPr/>
        </p:nvPicPr>
        <p:blipFill>
          <a:blip r:embed="rId3">
            <a:extLst>
              <a:ext uri="{28A0092B-C50C-407E-A947-70E740481C1C}">
                <a14:useLocalDpi xmlns:a14="http://schemas.microsoft.com/office/drawing/2010/main" val="0"/>
              </a:ext>
            </a:extLst>
          </a:blip>
          <a:srcRect t="7347" b="12245"/>
          <a:stretch>
            <a:fillRect/>
          </a:stretch>
        </p:blipFill>
        <p:spPr bwMode="auto">
          <a:xfrm>
            <a:off x="6688138" y="2014538"/>
            <a:ext cx="328771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8">
            <a:extLst>
              <a:ext uri="{FF2B5EF4-FFF2-40B4-BE49-F238E27FC236}">
                <a16:creationId xmlns:a16="http://schemas.microsoft.com/office/drawing/2014/main" id="{F1753FAF-6F9B-4C5E-8A66-FE04D9E9F9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4638" y="4362450"/>
            <a:ext cx="33766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23" descr="thinking.JPG">
            <a:extLst>
              <a:ext uri="{FF2B5EF4-FFF2-40B4-BE49-F238E27FC236}">
                <a16:creationId xmlns:a16="http://schemas.microsoft.com/office/drawing/2014/main" id="{C88195FB-8C38-479D-90A5-B208CB59F4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4839" y="2006601"/>
            <a:ext cx="307657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DF176F7F-0E0E-4EB2-A883-2794D030D551}"/>
              </a:ext>
            </a:extLst>
          </p:cNvPr>
          <p:cNvCxnSpPr/>
          <p:nvPr/>
        </p:nvCxnSpPr>
        <p:spPr>
          <a:xfrm rot="16200000" flipH="1">
            <a:off x="5395914" y="2716214"/>
            <a:ext cx="2079625" cy="22225"/>
          </a:xfrm>
          <a:prstGeom prst="line">
            <a:avLst/>
          </a:prstGeom>
          <a:ln w="3175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4FBD3D86-AA7A-4EE1-81BA-4B3A2F9BEB79}"/>
              </a:ext>
            </a:extLst>
          </p:cNvPr>
          <p:cNvCxnSpPr/>
          <p:nvPr/>
        </p:nvCxnSpPr>
        <p:spPr>
          <a:xfrm rot="16200000" flipH="1">
            <a:off x="5431632" y="4998244"/>
            <a:ext cx="2030412" cy="0"/>
          </a:xfrm>
          <a:prstGeom prst="line">
            <a:avLst/>
          </a:prstGeom>
          <a:ln w="31750">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6362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65DE685-01EF-4285-A82F-03DE9EF06789}"/>
              </a:ext>
            </a:extLst>
          </p:cNvPr>
          <p:cNvPicPr>
            <a:picLocks noGrp="1" noChangeAspect="1"/>
          </p:cNvPicPr>
          <p:nvPr>
            <p:ph idx="1"/>
          </p:nvPr>
        </p:nvPicPr>
        <p:blipFill>
          <a:blip r:embed="rId2"/>
          <a:stretch>
            <a:fillRect/>
          </a:stretch>
        </p:blipFill>
        <p:spPr>
          <a:xfrm>
            <a:off x="5318588" y="0"/>
            <a:ext cx="6873412" cy="6873412"/>
          </a:xfrm>
          <a:prstGeom prst="rect">
            <a:avLst/>
          </a:prstGeom>
        </p:spPr>
      </p:pic>
      <p:sp>
        <p:nvSpPr>
          <p:cNvPr id="4" name="Footer Placeholder 3">
            <a:extLst>
              <a:ext uri="{FF2B5EF4-FFF2-40B4-BE49-F238E27FC236}">
                <a16:creationId xmlns:a16="http://schemas.microsoft.com/office/drawing/2014/main" id="{E716DB77-9097-45C9-8E28-39F1419E32A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Rosenfeld SBS 515 Session 1</a:t>
            </a:r>
            <a:endParaRPr lang="en-US" dirty="0"/>
          </a:p>
        </p:txBody>
      </p:sp>
      <p:sp>
        <p:nvSpPr>
          <p:cNvPr id="5" name="Slide Number Placeholder 4">
            <a:extLst>
              <a:ext uri="{FF2B5EF4-FFF2-40B4-BE49-F238E27FC236}">
                <a16:creationId xmlns:a16="http://schemas.microsoft.com/office/drawing/2014/main" id="{080F32BC-E4B4-4627-8BF0-CDE24884215B}"/>
              </a:ext>
            </a:extLst>
          </p:cNvPr>
          <p:cNvSpPr>
            <a:spLocks noGrp="1"/>
          </p:cNvSpPr>
          <p:nvPr>
            <p:ph type="sldNum" sz="quarter" idx="12"/>
          </p:nvPr>
        </p:nvSpPr>
        <p:spPr/>
        <p:txBody>
          <a:bodyPr/>
          <a:lstStyle/>
          <a:p>
            <a:fld id="{6113E31D-E2AB-40D1-8B51-AFA5AFEF393A}" type="slidenum">
              <a:rPr lang="en-US" smtClean="0"/>
              <a:t>16</a:t>
            </a:fld>
            <a:endParaRPr lang="en-US"/>
          </a:p>
        </p:txBody>
      </p:sp>
      <p:sp>
        <p:nvSpPr>
          <p:cNvPr id="7" name="TextBox 6">
            <a:extLst>
              <a:ext uri="{FF2B5EF4-FFF2-40B4-BE49-F238E27FC236}">
                <a16:creationId xmlns:a16="http://schemas.microsoft.com/office/drawing/2014/main" id="{7079A7D6-3A72-40EF-8AC6-CB62B34F7938}"/>
              </a:ext>
            </a:extLst>
          </p:cNvPr>
          <p:cNvSpPr txBox="1"/>
          <p:nvPr/>
        </p:nvSpPr>
        <p:spPr>
          <a:xfrm>
            <a:off x="174662" y="5876700"/>
            <a:ext cx="3041150" cy="369332"/>
          </a:xfrm>
          <a:prstGeom prst="rect">
            <a:avLst/>
          </a:prstGeom>
          <a:noFill/>
        </p:spPr>
        <p:txBody>
          <a:bodyPr wrap="square" rtlCol="0">
            <a:spAutoFit/>
          </a:bodyPr>
          <a:lstStyle/>
          <a:p>
            <a:r>
              <a:rPr lang="en-US" dirty="0"/>
              <a:t>surgeryredesign.com</a:t>
            </a:r>
          </a:p>
        </p:txBody>
      </p:sp>
      <p:sp>
        <p:nvSpPr>
          <p:cNvPr id="14" name="Title 1">
            <a:extLst>
              <a:ext uri="{FF2B5EF4-FFF2-40B4-BE49-F238E27FC236}">
                <a16:creationId xmlns:a16="http://schemas.microsoft.com/office/drawing/2014/main" id="{3728B7D2-E459-4BF7-9715-30FF895770DD}"/>
              </a:ext>
            </a:extLst>
          </p:cNvPr>
          <p:cNvSpPr txBox="1">
            <a:spLocks/>
          </p:cNvSpPr>
          <p:nvPr/>
        </p:nvSpPr>
        <p:spPr>
          <a:xfrm>
            <a:off x="174662" y="290901"/>
            <a:ext cx="10058400" cy="3138099"/>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Becoming Anti-Racist</a:t>
            </a:r>
          </a:p>
          <a:p>
            <a:endParaRPr lang="en-US" sz="4000" dirty="0">
              <a:solidFill>
                <a:schemeClr val="tx1"/>
              </a:solidFill>
            </a:endParaRPr>
          </a:p>
          <a:p>
            <a:endParaRPr lang="en-US" sz="4000" dirty="0">
              <a:solidFill>
                <a:schemeClr val="tx1"/>
              </a:solidFill>
            </a:endParaRPr>
          </a:p>
          <a:p>
            <a:r>
              <a:rPr lang="en-US" sz="4000" dirty="0">
                <a:solidFill>
                  <a:schemeClr val="tx1"/>
                </a:solidFill>
              </a:rPr>
              <a:t>- Individual</a:t>
            </a:r>
          </a:p>
          <a:p>
            <a:r>
              <a:rPr lang="en-US" sz="4000" dirty="0">
                <a:solidFill>
                  <a:schemeClr val="tx1"/>
                </a:solidFill>
              </a:rPr>
              <a:t>- Population</a:t>
            </a:r>
          </a:p>
        </p:txBody>
      </p:sp>
    </p:spTree>
    <p:extLst>
      <p:ext uri="{BB962C8B-B14F-4D97-AF65-F5344CB8AC3E}">
        <p14:creationId xmlns:p14="http://schemas.microsoft.com/office/powerpoint/2010/main" val="215154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3AB01BE-7006-4F98-BBE0-940A10E1D6AA}"/>
              </a:ext>
            </a:extLst>
          </p:cNvPr>
          <p:cNvSpPr>
            <a:spLocks noGrp="1"/>
          </p:cNvSpPr>
          <p:nvPr>
            <p:ph type="title"/>
          </p:nvPr>
        </p:nvSpPr>
        <p:spPr>
          <a:xfrm>
            <a:off x="1981200" y="152414"/>
            <a:ext cx="8229600" cy="687985"/>
          </a:xfrm>
        </p:spPr>
        <p:txBody>
          <a:bodyPr>
            <a:normAutofit fontScale="90000"/>
          </a:bodyPr>
          <a:lstStyle/>
          <a:p>
            <a:r>
              <a:rPr lang="en-US" altLang="en-US" dirty="0"/>
              <a:t>Patient and Family Engaged Care</a:t>
            </a:r>
          </a:p>
        </p:txBody>
      </p:sp>
      <p:sp>
        <p:nvSpPr>
          <p:cNvPr id="23555" name="Content Placeholder 2">
            <a:extLst>
              <a:ext uri="{FF2B5EF4-FFF2-40B4-BE49-F238E27FC236}">
                <a16:creationId xmlns:a16="http://schemas.microsoft.com/office/drawing/2014/main" id="{10675098-2BCD-4713-987B-E0AAC4393E58}"/>
              </a:ext>
            </a:extLst>
          </p:cNvPr>
          <p:cNvSpPr>
            <a:spLocks noGrp="1"/>
          </p:cNvSpPr>
          <p:nvPr>
            <p:ph idx="1"/>
          </p:nvPr>
        </p:nvSpPr>
        <p:spPr>
          <a:xfrm>
            <a:off x="9999676" y="2764084"/>
            <a:ext cx="1767281" cy="2671981"/>
          </a:xfrm>
          <a:solidFill>
            <a:schemeClr val="bg1"/>
          </a:solidFill>
          <a:ln w="3175">
            <a:noFill/>
          </a:ln>
        </p:spPr>
        <p:txBody>
          <a:bodyPr>
            <a:normAutofit fontScale="92500" lnSpcReduction="10000"/>
          </a:bodyPr>
          <a:lstStyle/>
          <a:p>
            <a:pPr marL="0" indent="0">
              <a:buNone/>
              <a:defRPr/>
            </a:pPr>
            <a:r>
              <a:rPr lang="en-US" altLang="en-US" sz="1400" dirty="0"/>
              <a:t>Frampton, S. B., S. </a:t>
            </a:r>
            <a:r>
              <a:rPr lang="en-US" altLang="en-US" sz="1400" dirty="0" err="1"/>
              <a:t>Guastello</a:t>
            </a:r>
            <a:r>
              <a:rPr lang="en-US" altLang="en-US" sz="1400" dirty="0"/>
              <a:t>, L. Hoy, M. Naylor, S. Sheridan, and M. Johnston-Fleece. 2017. Harnessing Evidence and Experience to Change Culture: A Guiding Framework for Patient and Family Engaged Care. </a:t>
            </a:r>
            <a:r>
              <a:rPr lang="en-US" altLang="en-US" sz="1400" i="1" dirty="0"/>
              <a:t>NAM Perspectives.</a:t>
            </a:r>
            <a:r>
              <a:rPr lang="en-US" altLang="en-US" sz="1400" dirty="0"/>
              <a:t> Discussion Paper, National Academy of Medicine, Washington, DC. </a:t>
            </a:r>
            <a:r>
              <a:rPr lang="en-US" altLang="en-US" sz="1400" dirty="0" err="1"/>
              <a:t>doi</a:t>
            </a:r>
            <a:r>
              <a:rPr lang="en-US" altLang="en-US" sz="1400" dirty="0"/>
              <a:t>: 10.31478/201701f</a:t>
            </a:r>
          </a:p>
        </p:txBody>
      </p:sp>
      <p:pic>
        <p:nvPicPr>
          <p:cNvPr id="22532" name="Picture 4">
            <a:extLst>
              <a:ext uri="{FF2B5EF4-FFF2-40B4-BE49-F238E27FC236}">
                <a16:creationId xmlns:a16="http://schemas.microsoft.com/office/drawing/2014/main" id="{92CAF017-37FB-4A45-AFE1-CB290536E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33" y="840399"/>
            <a:ext cx="9142413"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a:extLst>
              <a:ext uri="{FF2B5EF4-FFF2-40B4-BE49-F238E27FC236}">
                <a16:creationId xmlns:a16="http://schemas.microsoft.com/office/drawing/2014/main" id="{A8E1910E-4323-4318-8DDE-864978794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76070"/>
            <a:ext cx="9142413"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69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1489-5468-4B0B-8AC1-97B551A3D82D}"/>
              </a:ext>
            </a:extLst>
          </p:cNvPr>
          <p:cNvSpPr>
            <a:spLocks noGrp="1"/>
          </p:cNvSpPr>
          <p:nvPr>
            <p:ph type="title"/>
          </p:nvPr>
        </p:nvSpPr>
        <p:spPr>
          <a:xfrm>
            <a:off x="1142300" y="241300"/>
            <a:ext cx="10182837" cy="990600"/>
          </a:xfrm>
        </p:spPr>
        <p:txBody>
          <a:bodyPr>
            <a:noAutofit/>
          </a:bodyPr>
          <a:lstStyle/>
          <a:p>
            <a:pPr>
              <a:defRPr/>
            </a:pPr>
            <a:r>
              <a:rPr lang="en-US" sz="3000" dirty="0">
                <a:solidFill>
                  <a:schemeClr val="tx1"/>
                </a:solidFill>
              </a:rPr>
              <a:t>International Classification of Functioning, Disability &amp; Health</a:t>
            </a:r>
            <a:br>
              <a:rPr lang="en-US" sz="3000" dirty="0">
                <a:solidFill>
                  <a:schemeClr val="tx1"/>
                </a:solidFill>
              </a:rPr>
            </a:br>
            <a:r>
              <a:rPr lang="en-US" sz="3000" dirty="0">
                <a:solidFill>
                  <a:schemeClr val="tx1"/>
                </a:solidFill>
              </a:rPr>
              <a:t>Children &amp; Youth (ICF-CY)</a:t>
            </a:r>
          </a:p>
        </p:txBody>
      </p:sp>
      <p:pic>
        <p:nvPicPr>
          <p:cNvPr id="23555" name="Content Placeholder 3">
            <a:extLst>
              <a:ext uri="{FF2B5EF4-FFF2-40B4-BE49-F238E27FC236}">
                <a16:creationId xmlns:a16="http://schemas.microsoft.com/office/drawing/2014/main" id="{EDAD96AE-42CB-42A3-ACA4-063270C8BC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14664" y="1371600"/>
            <a:ext cx="6162675" cy="4254500"/>
          </a:xfrm>
        </p:spPr>
      </p:pic>
      <p:sp>
        <p:nvSpPr>
          <p:cNvPr id="46084" name="TextBox 4">
            <a:extLst>
              <a:ext uri="{FF2B5EF4-FFF2-40B4-BE49-F238E27FC236}">
                <a16:creationId xmlns:a16="http://schemas.microsoft.com/office/drawing/2014/main" id="{225A145B-8B0C-45E7-A90E-164B38A1B98C}"/>
              </a:ext>
            </a:extLst>
          </p:cNvPr>
          <p:cNvSpPr txBox="1">
            <a:spLocks noChangeArrowheads="1"/>
          </p:cNvSpPr>
          <p:nvPr/>
        </p:nvSpPr>
        <p:spPr bwMode="auto">
          <a:xfrm>
            <a:off x="1676400" y="5638800"/>
            <a:ext cx="8686800" cy="482600"/>
          </a:xfrm>
          <a:prstGeom prst="rect">
            <a:avLst/>
          </a:prstGeom>
          <a:noFill/>
          <a:ln>
            <a:noFill/>
          </a:ln>
        </p:spPr>
        <p:txBody>
          <a:bodyPr>
            <a:spAutoFit/>
          </a:bodyPr>
          <a:lstStyle/>
          <a:p>
            <a:pPr>
              <a:defRPr/>
            </a:pPr>
            <a:r>
              <a:rPr lang="en-US" altLang="en-US" sz="1270" dirty="0">
                <a:latin typeface="Calibri" panose="020F0502020204030204" pitchFamily="34" charset="0"/>
                <a:cs typeface="Calibri" panose="020F0502020204030204" pitchFamily="34" charset="0"/>
                <a:hlinkClick r:id="rId3" action="ppaction://hlinkfile"/>
              </a:rPr>
              <a:t>https://www.researchgate.net/publication/316012161_Methods_for_conceptualising_'visual_ability'_as_a_measurable_construct_in_children_with_cerebral_palsy</a:t>
            </a:r>
            <a:endParaRPr lang="en-US" altLang="en-US" sz="127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47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a:extLst>
              <a:ext uri="{FF2B5EF4-FFF2-40B4-BE49-F238E27FC236}">
                <a16:creationId xmlns:a16="http://schemas.microsoft.com/office/drawing/2014/main" id="{8AACA549-19B0-4F33-B632-B78C0865E1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2700"/>
            <a:ext cx="9144000" cy="6870700"/>
          </a:xfrm>
        </p:spPr>
      </p:pic>
    </p:spTree>
    <p:extLst>
      <p:ext uri="{BB962C8B-B14F-4D97-AF65-F5344CB8AC3E}">
        <p14:creationId xmlns:p14="http://schemas.microsoft.com/office/powerpoint/2010/main" val="1122332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747" y="544585"/>
            <a:ext cx="8229600" cy="4267200"/>
          </a:xfrm>
        </p:spPr>
        <p:txBody>
          <a:bodyPr>
            <a:normAutofit/>
          </a:bodyPr>
          <a:lstStyle/>
          <a:p>
            <a:pPr marL="109728" indent="0">
              <a:buNone/>
            </a:pPr>
            <a:endParaRPr lang="en-US" dirty="0">
              <a:solidFill>
                <a:schemeClr val="tx1"/>
              </a:solidFill>
            </a:endParaRPr>
          </a:p>
          <a:p>
            <a:pPr marL="109728" indent="0">
              <a:buNone/>
            </a:pPr>
            <a:r>
              <a:rPr lang="en-US" sz="4800" dirty="0">
                <a:solidFill>
                  <a:schemeClr val="tx1"/>
                </a:solidFill>
              </a:rPr>
              <a:t>Conflicts of Interest</a:t>
            </a:r>
          </a:p>
          <a:p>
            <a:pPr marL="109728" indent="0">
              <a:buNone/>
            </a:pPr>
            <a:endParaRPr lang="en-US" dirty="0">
              <a:solidFill>
                <a:schemeClr val="tx1"/>
              </a:solidFill>
            </a:endParaRPr>
          </a:p>
          <a:p>
            <a:pPr marL="109728" indent="0">
              <a:buNone/>
            </a:pPr>
            <a:r>
              <a:rPr lang="en-US" dirty="0">
                <a:solidFill>
                  <a:schemeClr val="tx1"/>
                </a:solidFill>
              </a:rPr>
              <a:t>We have no conflicts of interest to disclose nor do we have any financial relationships relevant to this talk.</a:t>
            </a:r>
          </a:p>
          <a:p>
            <a:pPr marL="109728" indent="0">
              <a:buNone/>
            </a:pPr>
            <a:endParaRPr lang="en-US" dirty="0">
              <a:solidFill>
                <a:schemeClr val="tx1"/>
              </a:solidFill>
            </a:endParaRPr>
          </a:p>
          <a:p>
            <a:pPr marL="109728" indent="0">
              <a:buNone/>
            </a:pPr>
            <a:r>
              <a:rPr lang="en-US" dirty="0">
                <a:solidFill>
                  <a:schemeClr val="tx1"/>
                </a:solidFill>
              </a:rPr>
              <a:t>The content of this presentation is, to the extent possible, fair, balanced, and free from bias.</a:t>
            </a:r>
          </a:p>
          <a:p>
            <a:pPr marL="109728"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788963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10F05E0-4DE3-4E03-B79B-A9B6830ED7CF}"/>
              </a:ext>
            </a:extLst>
          </p:cNvPr>
          <p:cNvSpPr>
            <a:spLocks noGrp="1"/>
          </p:cNvSpPr>
          <p:nvPr>
            <p:ph type="title"/>
          </p:nvPr>
        </p:nvSpPr>
        <p:spPr>
          <a:xfrm>
            <a:off x="1924050" y="454026"/>
            <a:ext cx="8343900" cy="993775"/>
          </a:xfrm>
        </p:spPr>
        <p:txBody>
          <a:bodyPr>
            <a:noAutofit/>
          </a:bodyPr>
          <a:lstStyle/>
          <a:p>
            <a:pPr defTabSz="685791">
              <a:defRPr/>
            </a:pPr>
            <a:r>
              <a:rPr lang="en-US" sz="2550" b="1" i="1" u="sng" dirty="0">
                <a:solidFill>
                  <a:srgbClr val="FF0000"/>
                </a:solidFill>
              </a:rPr>
              <a:t>Common approach </a:t>
            </a:r>
            <a:r>
              <a:rPr lang="en-US" sz="2550" b="1" dirty="0"/>
              <a:t>to thinking about disability and participation</a:t>
            </a:r>
          </a:p>
        </p:txBody>
      </p:sp>
      <p:grpSp>
        <p:nvGrpSpPr>
          <p:cNvPr id="24579" name="Group 20">
            <a:extLst>
              <a:ext uri="{FF2B5EF4-FFF2-40B4-BE49-F238E27FC236}">
                <a16:creationId xmlns:a16="http://schemas.microsoft.com/office/drawing/2014/main" id="{E520CEDA-6ABD-4961-BE2A-4051C162A349}"/>
              </a:ext>
            </a:extLst>
          </p:cNvPr>
          <p:cNvGrpSpPr>
            <a:grpSpLocks/>
          </p:cNvGrpSpPr>
          <p:nvPr/>
        </p:nvGrpSpPr>
        <p:grpSpPr bwMode="auto">
          <a:xfrm>
            <a:off x="2438400" y="1828802"/>
            <a:ext cx="7270750" cy="3581141"/>
            <a:chOff x="2110721" y="1099127"/>
            <a:chExt cx="9693351" cy="3644680"/>
          </a:xfrm>
        </p:grpSpPr>
        <p:sp>
          <p:nvSpPr>
            <p:cNvPr id="4" name="TextBox 3">
              <a:extLst>
                <a:ext uri="{FF2B5EF4-FFF2-40B4-BE49-F238E27FC236}">
                  <a16:creationId xmlns:a16="http://schemas.microsoft.com/office/drawing/2014/main" id="{BC31C042-16A0-4182-BD89-3B64D4BB0D67}"/>
                </a:ext>
              </a:extLst>
            </p:cNvPr>
            <p:cNvSpPr txBox="1"/>
            <p:nvPr/>
          </p:nvSpPr>
          <p:spPr>
            <a:xfrm>
              <a:off x="2290620" y="1099127"/>
              <a:ext cx="2844512" cy="1847484"/>
            </a:xfrm>
            <a:prstGeom prst="rect">
              <a:avLst/>
            </a:prstGeom>
            <a:ln w="38100"/>
          </p:spPr>
          <p:style>
            <a:lnRef idx="2">
              <a:schemeClr val="accent5"/>
            </a:lnRef>
            <a:fillRef idx="1">
              <a:schemeClr val="lt1"/>
            </a:fillRef>
            <a:effectRef idx="0">
              <a:schemeClr val="accent5"/>
            </a:effectRef>
            <a:fontRef idx="minor">
              <a:schemeClr val="dk1"/>
            </a:fontRef>
          </p:style>
          <p:txBody>
            <a:bodyPr>
              <a:spAutoFit/>
            </a:bodyPr>
            <a:lstStyle/>
            <a:p>
              <a:pPr algn="ctr" defTabSz="685791" fontAlgn="b">
                <a:defRPr/>
              </a:pPr>
              <a:r>
                <a:rPr lang="en-US" sz="1500" b="1" dirty="0">
                  <a:solidFill>
                    <a:srgbClr val="4472C4">
                      <a:lumMod val="75000"/>
                    </a:srgbClr>
                  </a:solidFill>
                  <a:ea typeface="Adobe Gothic Std B"/>
                </a:rPr>
                <a:t>Physical Impairments and Disabilities</a:t>
              </a:r>
              <a:endParaRPr lang="en-US" sz="1500" dirty="0">
                <a:solidFill>
                  <a:srgbClr val="4472C4">
                    <a:lumMod val="75000"/>
                  </a:srgbClr>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moving around</a:t>
              </a:r>
              <a:endParaRPr lang="en-US" sz="1500" dirty="0">
                <a:solidFill>
                  <a:prstClr val="black"/>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using hands to work with things</a:t>
              </a:r>
              <a:endParaRPr lang="en-US" sz="1500" dirty="0">
                <a:solidFill>
                  <a:prstClr val="black"/>
                </a:solidFill>
                <a:latin typeface="Arial" panose="020B0604020202020204" pitchFamily="34" charset="0"/>
              </a:endParaRPr>
            </a:p>
          </p:txBody>
        </p:sp>
        <p:sp>
          <p:nvSpPr>
            <p:cNvPr id="5" name="TextBox 4">
              <a:extLst>
                <a:ext uri="{FF2B5EF4-FFF2-40B4-BE49-F238E27FC236}">
                  <a16:creationId xmlns:a16="http://schemas.microsoft.com/office/drawing/2014/main" id="{CCBEAD59-CC04-4058-9110-020D57C64967}"/>
                </a:ext>
              </a:extLst>
            </p:cNvPr>
            <p:cNvSpPr txBox="1"/>
            <p:nvPr/>
          </p:nvSpPr>
          <p:spPr>
            <a:xfrm>
              <a:off x="5287516" y="1099127"/>
              <a:ext cx="3018061" cy="1621004"/>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p>
              <a:pPr algn="ctr" defTabSz="685791" fontAlgn="b">
                <a:defRPr/>
              </a:pPr>
              <a:r>
                <a:rPr lang="en-US" sz="1500" b="1" dirty="0">
                  <a:solidFill>
                    <a:srgbClr val="70AD47"/>
                  </a:solidFill>
                </a:rPr>
                <a:t>Sensory Impairments and Disabilities</a:t>
              </a:r>
              <a:endParaRPr lang="en-US" sz="1500" dirty="0">
                <a:solidFill>
                  <a:srgbClr val="70AD47"/>
                </a:solidFill>
              </a:endParaRPr>
            </a:p>
            <a:p>
              <a:pPr marL="257172" indent="-257172" defTabSz="685791" fontAlgn="t">
                <a:buFont typeface="Arial" panose="020B0604020202020204" pitchFamily="34" charset="0"/>
                <a:buChar char="•"/>
                <a:defRPr/>
              </a:pPr>
              <a:r>
                <a:rPr lang="en-US" sz="1350" dirty="0">
                  <a:solidFill>
                    <a:prstClr val="black"/>
                  </a:solidFill>
                </a:rPr>
                <a:t>Difficulties hearing</a:t>
              </a:r>
            </a:p>
            <a:p>
              <a:pPr marL="257172" indent="-257172" defTabSz="685791" fontAlgn="t">
                <a:buFont typeface="Arial" panose="020B0604020202020204" pitchFamily="34" charset="0"/>
                <a:buChar char="•"/>
                <a:defRPr/>
              </a:pPr>
              <a:r>
                <a:rPr lang="en-US" sz="1350" dirty="0">
                  <a:solidFill>
                    <a:prstClr val="black"/>
                  </a:solidFill>
                </a:rPr>
                <a:t>Difficulties seeing</a:t>
              </a:r>
            </a:p>
            <a:p>
              <a:pPr marL="257172" indent="-257172" defTabSz="685791" fontAlgn="t">
                <a:buFont typeface="Arial" panose="020B0604020202020204" pitchFamily="34" charset="0"/>
                <a:buChar char="•"/>
                <a:defRPr/>
              </a:pPr>
              <a:r>
                <a:rPr lang="en-US" sz="1350" dirty="0">
                  <a:solidFill>
                    <a:prstClr val="black"/>
                  </a:solidFill>
                </a:rPr>
                <a:t>Difficulties communicating with others</a:t>
              </a:r>
            </a:p>
          </p:txBody>
        </p:sp>
        <p:sp>
          <p:nvSpPr>
            <p:cNvPr id="6" name="TextBox 5">
              <a:extLst>
                <a:ext uri="{FF2B5EF4-FFF2-40B4-BE49-F238E27FC236}">
                  <a16:creationId xmlns:a16="http://schemas.microsoft.com/office/drawing/2014/main" id="{058F3EAF-681E-4873-B9DC-7A3740DBF5AD}"/>
                </a:ext>
              </a:extLst>
            </p:cNvPr>
            <p:cNvSpPr txBox="1"/>
            <p:nvPr/>
          </p:nvSpPr>
          <p:spPr>
            <a:xfrm>
              <a:off x="8447379" y="1099127"/>
              <a:ext cx="3356693" cy="1621004"/>
            </a:xfrm>
            <a:prstGeom prst="rect">
              <a:avLst/>
            </a:prstGeom>
            <a:ln w="38100"/>
          </p:spPr>
          <p:style>
            <a:lnRef idx="2">
              <a:schemeClr val="accent2"/>
            </a:lnRef>
            <a:fillRef idx="1">
              <a:schemeClr val="lt1"/>
            </a:fillRef>
            <a:effectRef idx="0">
              <a:schemeClr val="accent2"/>
            </a:effectRef>
            <a:fontRef idx="minor">
              <a:schemeClr val="dk1"/>
            </a:fontRef>
          </p:style>
          <p:txBody>
            <a:bodyPr>
              <a:spAutoFit/>
            </a:bodyPr>
            <a:lstStyle/>
            <a:p>
              <a:pPr algn="ctr" defTabSz="685791" fontAlgn="b">
                <a:defRPr/>
              </a:pPr>
              <a:r>
                <a:rPr lang="en-US" sz="1500" b="1" dirty="0">
                  <a:solidFill>
                    <a:srgbClr val="ED7D31"/>
                  </a:solidFill>
                  <a:ea typeface="Adobe Gothic Std B"/>
                </a:rPr>
                <a:t>Cognitive Impairments and Disabilities</a:t>
              </a:r>
              <a:endParaRPr lang="en-US" sz="1500" dirty="0">
                <a:solidFill>
                  <a:srgbClr val="ED7D31"/>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with attention and memory</a:t>
              </a:r>
              <a:endParaRPr lang="en-US" sz="1350" dirty="0">
                <a:solidFill>
                  <a:prstClr val="black"/>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understanding</a:t>
              </a:r>
              <a:endParaRPr lang="en-US" sz="1350" dirty="0">
                <a:solidFill>
                  <a:prstClr val="black"/>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communicating with others</a:t>
              </a:r>
              <a:endParaRPr lang="en-US" sz="1350" dirty="0">
                <a:solidFill>
                  <a:prstClr val="black"/>
                </a:solidFill>
                <a:latin typeface="Arial" panose="020B0604020202020204" pitchFamily="34" charset="0"/>
              </a:endParaRPr>
            </a:p>
          </p:txBody>
        </p:sp>
        <p:sp>
          <p:nvSpPr>
            <p:cNvPr id="17" name="Rectangle 16">
              <a:extLst>
                <a:ext uri="{FF2B5EF4-FFF2-40B4-BE49-F238E27FC236}">
                  <a16:creationId xmlns:a16="http://schemas.microsoft.com/office/drawing/2014/main" id="{66C3CB64-F298-4DB2-840D-30E8674E456A}"/>
                </a:ext>
              </a:extLst>
            </p:cNvPr>
            <p:cNvSpPr/>
            <p:nvPr/>
          </p:nvSpPr>
          <p:spPr>
            <a:xfrm>
              <a:off x="2110721" y="3992037"/>
              <a:ext cx="9591761" cy="75177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685791">
                <a:defRPr/>
              </a:pPr>
              <a:r>
                <a:rPr lang="en-US" sz="2100" dirty="0">
                  <a:solidFill>
                    <a:prstClr val="black"/>
                  </a:solidFill>
                  <a:ea typeface="Adobe Gothic Std B"/>
                </a:rPr>
                <a:t>Difficulties doing activities at school, work, and the community</a:t>
              </a:r>
              <a:endParaRPr lang="en-US" sz="2100" dirty="0">
                <a:solidFill>
                  <a:prstClr val="black"/>
                </a:solidFill>
                <a:ea typeface="Calibri"/>
              </a:endParaRPr>
            </a:p>
          </p:txBody>
        </p:sp>
        <p:sp>
          <p:nvSpPr>
            <p:cNvPr id="18" name="Down Arrow 17">
              <a:extLst>
                <a:ext uri="{FF2B5EF4-FFF2-40B4-BE49-F238E27FC236}">
                  <a16:creationId xmlns:a16="http://schemas.microsoft.com/office/drawing/2014/main" id="{4CAF8881-2882-475D-94AA-06D61D0313AA}"/>
                </a:ext>
              </a:extLst>
            </p:cNvPr>
            <p:cNvSpPr>
              <a:spLocks noChangeArrowheads="1"/>
            </p:cNvSpPr>
            <p:nvPr/>
          </p:nvSpPr>
          <p:spPr bwMode="auto">
            <a:xfrm>
              <a:off x="3689594" y="3249234"/>
              <a:ext cx="239160" cy="334367"/>
            </a:xfrm>
            <a:prstGeom prst="downArrow">
              <a:avLst>
                <a:gd name="adj1" fmla="val 50000"/>
                <a:gd name="adj2" fmla="val 49998"/>
              </a:avLst>
            </a:prstGeom>
            <a:ln w="38100">
              <a:headEnd/>
              <a:tailEnd/>
            </a:ln>
          </p:spPr>
          <p:style>
            <a:lnRef idx="2">
              <a:schemeClr val="accent5"/>
            </a:lnRef>
            <a:fillRef idx="1">
              <a:schemeClr val="lt1"/>
            </a:fillRef>
            <a:effectRef idx="0">
              <a:schemeClr val="accent5"/>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19" name="Down Arrow 18">
              <a:extLst>
                <a:ext uri="{FF2B5EF4-FFF2-40B4-BE49-F238E27FC236}">
                  <a16:creationId xmlns:a16="http://schemas.microsoft.com/office/drawing/2014/main" id="{813757BA-7597-4398-B9BC-54A0F3CDE4DC}"/>
                </a:ext>
              </a:extLst>
            </p:cNvPr>
            <p:cNvSpPr>
              <a:spLocks noChangeArrowheads="1"/>
            </p:cNvSpPr>
            <p:nvPr/>
          </p:nvSpPr>
          <p:spPr bwMode="auto">
            <a:xfrm>
              <a:off x="6972212" y="3249234"/>
              <a:ext cx="237043" cy="334367"/>
            </a:xfrm>
            <a:prstGeom prst="downArrow">
              <a:avLst>
                <a:gd name="adj1" fmla="val 50000"/>
                <a:gd name="adj2" fmla="val 49998"/>
              </a:avLst>
            </a:prstGeom>
            <a:ln w="38100">
              <a:headEnd/>
              <a:tailEnd/>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20" name="Down Arrow 19">
              <a:extLst>
                <a:ext uri="{FF2B5EF4-FFF2-40B4-BE49-F238E27FC236}">
                  <a16:creationId xmlns:a16="http://schemas.microsoft.com/office/drawing/2014/main" id="{E456BE05-97F9-4E20-BB4A-2BFEBF18A40B}"/>
                </a:ext>
              </a:extLst>
            </p:cNvPr>
            <p:cNvSpPr>
              <a:spLocks noChangeArrowheads="1"/>
            </p:cNvSpPr>
            <p:nvPr/>
          </p:nvSpPr>
          <p:spPr bwMode="auto">
            <a:xfrm>
              <a:off x="10311974" y="3249234"/>
              <a:ext cx="239158" cy="334367"/>
            </a:xfrm>
            <a:prstGeom prst="downArrow">
              <a:avLst>
                <a:gd name="adj1" fmla="val 50000"/>
                <a:gd name="adj2" fmla="val 49998"/>
              </a:avLst>
            </a:prstGeom>
            <a:ln w="38100">
              <a:headEnd/>
              <a:tailEnd/>
            </a:ln>
          </p:spPr>
          <p:style>
            <a:lnRef idx="2">
              <a:schemeClr val="accent2"/>
            </a:lnRef>
            <a:fillRef idx="1">
              <a:schemeClr val="lt1"/>
            </a:fillRef>
            <a:effectRef idx="0">
              <a:schemeClr val="accent2"/>
            </a:effectRef>
            <a:fontRef idx="minor">
              <a:schemeClr val="dk1"/>
            </a:fontRef>
          </p:style>
          <p:txBody>
            <a:bodyPr lIns="68580" tIns="34290" rIns="68580" bIns="34290" anchor="ctr"/>
            <a:lstStyle/>
            <a:p>
              <a:pPr defTabSz="685791">
                <a:defRPr/>
              </a:pPr>
              <a:endParaRPr lang="en-US" sz="1350">
                <a:solidFill>
                  <a:prstClr val="black"/>
                </a:solidFill>
              </a:endParaRPr>
            </a:p>
          </p:txBody>
        </p:sp>
      </p:grpSp>
      <p:sp>
        <p:nvSpPr>
          <p:cNvPr id="24580" name="TextBox 1">
            <a:extLst>
              <a:ext uri="{FF2B5EF4-FFF2-40B4-BE49-F238E27FC236}">
                <a16:creationId xmlns:a16="http://schemas.microsoft.com/office/drawing/2014/main" id="{066D5DC1-66A1-4F28-ACAB-084159E5E453}"/>
              </a:ext>
            </a:extLst>
          </p:cNvPr>
          <p:cNvSpPr txBox="1">
            <a:spLocks noChangeArrowheads="1"/>
          </p:cNvSpPr>
          <p:nvPr/>
        </p:nvSpPr>
        <p:spPr bwMode="auto">
          <a:xfrm>
            <a:off x="8071644" y="5670229"/>
            <a:ext cx="3122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cs typeface="Calibri" panose="020F0502020204030204" pitchFamily="34" charset="0"/>
              </a:rPr>
              <a:t>Kramer &amp; Rosenfeld, 2018</a:t>
            </a:r>
          </a:p>
        </p:txBody>
      </p:sp>
    </p:spTree>
    <p:extLst>
      <p:ext uri="{BB962C8B-B14F-4D97-AF65-F5344CB8AC3E}">
        <p14:creationId xmlns:p14="http://schemas.microsoft.com/office/powerpoint/2010/main" val="1887355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3C9DF5A-AE6C-48F4-90B7-45134569FE63}"/>
              </a:ext>
            </a:extLst>
          </p:cNvPr>
          <p:cNvSpPr>
            <a:spLocks noGrp="1"/>
          </p:cNvSpPr>
          <p:nvPr>
            <p:ph type="title"/>
          </p:nvPr>
        </p:nvSpPr>
        <p:spPr>
          <a:xfrm>
            <a:off x="1776413" y="377826"/>
            <a:ext cx="8712200" cy="993775"/>
          </a:xfrm>
        </p:spPr>
        <p:txBody>
          <a:bodyPr>
            <a:noAutofit/>
          </a:bodyPr>
          <a:lstStyle/>
          <a:p>
            <a:pPr defTabSz="685791">
              <a:defRPr/>
            </a:pPr>
            <a:r>
              <a:rPr lang="en-US" sz="2550" b="1" i="1" u="sng" dirty="0">
                <a:solidFill>
                  <a:srgbClr val="FF0000"/>
                </a:solidFill>
              </a:rPr>
              <a:t>Environmental approach </a:t>
            </a:r>
            <a:r>
              <a:rPr lang="en-US" sz="2550" b="1" dirty="0"/>
              <a:t>to thinking about disability &amp; participation </a:t>
            </a:r>
          </a:p>
        </p:txBody>
      </p:sp>
      <p:grpSp>
        <p:nvGrpSpPr>
          <p:cNvPr id="26627" name="Group 20">
            <a:extLst>
              <a:ext uri="{FF2B5EF4-FFF2-40B4-BE49-F238E27FC236}">
                <a16:creationId xmlns:a16="http://schemas.microsoft.com/office/drawing/2014/main" id="{18C2315F-F128-4943-8AC4-1F972021DCFE}"/>
              </a:ext>
            </a:extLst>
          </p:cNvPr>
          <p:cNvGrpSpPr>
            <a:grpSpLocks/>
          </p:cNvGrpSpPr>
          <p:nvPr/>
        </p:nvGrpSpPr>
        <p:grpSpPr bwMode="auto">
          <a:xfrm>
            <a:off x="1668580" y="1371600"/>
            <a:ext cx="8678862" cy="5107952"/>
            <a:chOff x="336320" y="1099127"/>
            <a:chExt cx="11570985" cy="5334755"/>
          </a:xfrm>
        </p:grpSpPr>
        <p:sp>
          <p:nvSpPr>
            <p:cNvPr id="16" name="Rounded Rectangle 15">
              <a:extLst>
                <a:ext uri="{FF2B5EF4-FFF2-40B4-BE49-F238E27FC236}">
                  <a16:creationId xmlns:a16="http://schemas.microsoft.com/office/drawing/2014/main" id="{F9A959F2-734C-470F-AB6A-AF2A1A4B00F6}"/>
                </a:ext>
              </a:extLst>
            </p:cNvPr>
            <p:cNvSpPr/>
            <p:nvPr/>
          </p:nvSpPr>
          <p:spPr>
            <a:xfrm>
              <a:off x="406609" y="3568244"/>
              <a:ext cx="11500696" cy="1430397"/>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anchor="ctr"/>
            <a:lstStyle/>
            <a:p>
              <a:pPr algn="ctr" defTabSz="685791">
                <a:defRPr/>
              </a:pPr>
              <a:endParaRPr lang="en-US" sz="1350">
                <a:solidFill>
                  <a:prstClr val="white"/>
                </a:solidFill>
              </a:endParaRPr>
            </a:p>
          </p:txBody>
        </p:sp>
        <p:sp>
          <p:nvSpPr>
            <p:cNvPr id="4" name="TextBox 3">
              <a:extLst>
                <a:ext uri="{FF2B5EF4-FFF2-40B4-BE49-F238E27FC236}">
                  <a16:creationId xmlns:a16="http://schemas.microsoft.com/office/drawing/2014/main" id="{62D5F5E9-7C86-4AE2-9CA4-3CAF76F95E99}"/>
                </a:ext>
              </a:extLst>
            </p:cNvPr>
            <p:cNvSpPr txBox="1"/>
            <p:nvPr/>
          </p:nvSpPr>
          <p:spPr>
            <a:xfrm>
              <a:off x="2289862" y="1099127"/>
              <a:ext cx="2846713" cy="1904546"/>
            </a:xfrm>
            <a:prstGeom prst="rect">
              <a:avLst/>
            </a:prstGeom>
            <a:ln w="38100"/>
          </p:spPr>
          <p:style>
            <a:lnRef idx="2">
              <a:schemeClr val="accent5"/>
            </a:lnRef>
            <a:fillRef idx="1">
              <a:schemeClr val="lt1"/>
            </a:fillRef>
            <a:effectRef idx="0">
              <a:schemeClr val="accent5"/>
            </a:effectRef>
            <a:fontRef idx="minor">
              <a:schemeClr val="dk1"/>
            </a:fontRef>
          </p:style>
          <p:txBody>
            <a:bodyPr>
              <a:spAutoFit/>
            </a:bodyPr>
            <a:lstStyle/>
            <a:p>
              <a:pPr algn="ctr" defTabSz="685791" fontAlgn="b">
                <a:defRPr/>
              </a:pPr>
              <a:r>
                <a:rPr lang="en-US" sz="1500" b="1" dirty="0">
                  <a:solidFill>
                    <a:srgbClr val="4472C4">
                      <a:lumMod val="75000"/>
                    </a:srgbClr>
                  </a:solidFill>
                  <a:ea typeface="Adobe Gothic Std B"/>
                </a:rPr>
                <a:t>Physical Impairments and Disabilities</a:t>
              </a:r>
              <a:endParaRPr lang="en-US" sz="1500" dirty="0">
                <a:solidFill>
                  <a:srgbClr val="4472C4">
                    <a:lumMod val="75000"/>
                  </a:srgbClr>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moving around</a:t>
              </a:r>
              <a:endParaRPr lang="en-US" sz="1500" dirty="0">
                <a:solidFill>
                  <a:prstClr val="black"/>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using hands to work with things</a:t>
              </a:r>
              <a:endParaRPr lang="en-US" sz="1500" dirty="0">
                <a:solidFill>
                  <a:prstClr val="black"/>
                </a:solidFill>
                <a:latin typeface="Arial" panose="020B0604020202020204" pitchFamily="34" charset="0"/>
              </a:endParaRPr>
            </a:p>
          </p:txBody>
        </p:sp>
        <p:sp>
          <p:nvSpPr>
            <p:cNvPr id="5" name="TextBox 4">
              <a:extLst>
                <a:ext uri="{FF2B5EF4-FFF2-40B4-BE49-F238E27FC236}">
                  <a16:creationId xmlns:a16="http://schemas.microsoft.com/office/drawing/2014/main" id="{7E2AF5BA-C952-4F84-ADFE-7C2063207F21}"/>
                </a:ext>
              </a:extLst>
            </p:cNvPr>
            <p:cNvSpPr txBox="1"/>
            <p:nvPr/>
          </p:nvSpPr>
          <p:spPr>
            <a:xfrm>
              <a:off x="5286847" y="1099127"/>
              <a:ext cx="3018150" cy="166346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p>
              <a:pPr algn="ctr" defTabSz="685791" fontAlgn="b">
                <a:defRPr/>
              </a:pPr>
              <a:r>
                <a:rPr lang="en-US" sz="1500" b="1" dirty="0">
                  <a:solidFill>
                    <a:srgbClr val="70AD47"/>
                  </a:solidFill>
                </a:rPr>
                <a:t>Sensory Impairments and Disabilities</a:t>
              </a:r>
              <a:endParaRPr lang="en-US" sz="1500" dirty="0">
                <a:solidFill>
                  <a:srgbClr val="70AD47"/>
                </a:solidFill>
              </a:endParaRPr>
            </a:p>
            <a:p>
              <a:pPr marL="257172" indent="-257172" defTabSz="685791" fontAlgn="t">
                <a:buFont typeface="Arial" panose="020B0604020202020204" pitchFamily="34" charset="0"/>
                <a:buChar char="•"/>
                <a:defRPr/>
              </a:pPr>
              <a:r>
                <a:rPr lang="en-US" sz="1350" dirty="0">
                  <a:solidFill>
                    <a:prstClr val="black"/>
                  </a:solidFill>
                </a:rPr>
                <a:t>Difficulties hearing</a:t>
              </a:r>
            </a:p>
            <a:p>
              <a:pPr marL="257172" indent="-257172" defTabSz="685791" fontAlgn="t">
                <a:buFont typeface="Arial" panose="020B0604020202020204" pitchFamily="34" charset="0"/>
                <a:buChar char="•"/>
                <a:defRPr/>
              </a:pPr>
              <a:r>
                <a:rPr lang="en-US" sz="1350" dirty="0">
                  <a:solidFill>
                    <a:prstClr val="black"/>
                  </a:solidFill>
                </a:rPr>
                <a:t>Difficulties seeing</a:t>
              </a:r>
            </a:p>
            <a:p>
              <a:pPr marL="257172" indent="-257172" defTabSz="685791" fontAlgn="t">
                <a:buFont typeface="Arial" panose="020B0604020202020204" pitchFamily="34" charset="0"/>
                <a:buChar char="•"/>
                <a:defRPr/>
              </a:pPr>
              <a:r>
                <a:rPr lang="en-US" sz="1350" dirty="0">
                  <a:solidFill>
                    <a:prstClr val="black"/>
                  </a:solidFill>
                </a:rPr>
                <a:t>Difficulties communicating with others</a:t>
              </a:r>
            </a:p>
          </p:txBody>
        </p:sp>
        <p:sp>
          <p:nvSpPr>
            <p:cNvPr id="6" name="TextBox 5">
              <a:extLst>
                <a:ext uri="{FF2B5EF4-FFF2-40B4-BE49-F238E27FC236}">
                  <a16:creationId xmlns:a16="http://schemas.microsoft.com/office/drawing/2014/main" id="{E496EEAB-765F-40FE-8287-574FAF026CE3}"/>
                </a:ext>
              </a:extLst>
            </p:cNvPr>
            <p:cNvSpPr txBox="1"/>
            <p:nvPr/>
          </p:nvSpPr>
          <p:spPr>
            <a:xfrm>
              <a:off x="8448920" y="1099127"/>
              <a:ext cx="3354676" cy="1663465"/>
            </a:xfrm>
            <a:prstGeom prst="rect">
              <a:avLst/>
            </a:prstGeom>
            <a:ln w="38100"/>
          </p:spPr>
          <p:style>
            <a:lnRef idx="2">
              <a:schemeClr val="accent2"/>
            </a:lnRef>
            <a:fillRef idx="1">
              <a:schemeClr val="lt1"/>
            </a:fillRef>
            <a:effectRef idx="0">
              <a:schemeClr val="accent2"/>
            </a:effectRef>
            <a:fontRef idx="minor">
              <a:schemeClr val="dk1"/>
            </a:fontRef>
          </p:style>
          <p:txBody>
            <a:bodyPr>
              <a:spAutoFit/>
            </a:bodyPr>
            <a:lstStyle/>
            <a:p>
              <a:pPr algn="ctr" defTabSz="685791" fontAlgn="b">
                <a:defRPr/>
              </a:pPr>
              <a:r>
                <a:rPr lang="en-US" sz="1500" b="1" dirty="0">
                  <a:solidFill>
                    <a:srgbClr val="ED7D31"/>
                  </a:solidFill>
                  <a:ea typeface="Adobe Gothic Std B"/>
                </a:rPr>
                <a:t>Cognitive Impairments and Disabilities</a:t>
              </a:r>
              <a:endParaRPr lang="en-US" sz="1500" dirty="0">
                <a:solidFill>
                  <a:srgbClr val="ED7D31"/>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with attention and memory</a:t>
              </a:r>
              <a:endParaRPr lang="en-US" sz="1350" dirty="0">
                <a:solidFill>
                  <a:prstClr val="black"/>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understanding</a:t>
              </a:r>
              <a:endParaRPr lang="en-US" sz="1350" dirty="0">
                <a:solidFill>
                  <a:prstClr val="black"/>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communicating with others</a:t>
              </a:r>
              <a:endParaRPr lang="en-US" sz="1350" dirty="0">
                <a:solidFill>
                  <a:prstClr val="black"/>
                </a:solidFill>
                <a:latin typeface="Arial" panose="020B0604020202020204" pitchFamily="34" charset="0"/>
              </a:endParaRPr>
            </a:p>
          </p:txBody>
        </p:sp>
        <p:sp>
          <p:nvSpPr>
            <p:cNvPr id="7" name="Down Arrow 6">
              <a:extLst>
                <a:ext uri="{FF2B5EF4-FFF2-40B4-BE49-F238E27FC236}">
                  <a16:creationId xmlns:a16="http://schemas.microsoft.com/office/drawing/2014/main" id="{D0437DC0-2EB4-41CF-A504-1C2BF46C06F3}"/>
                </a:ext>
              </a:extLst>
            </p:cNvPr>
            <p:cNvSpPr>
              <a:spLocks noChangeArrowheads="1"/>
            </p:cNvSpPr>
            <p:nvPr/>
          </p:nvSpPr>
          <p:spPr bwMode="auto">
            <a:xfrm>
              <a:off x="3680413" y="3209332"/>
              <a:ext cx="237050" cy="334416"/>
            </a:xfrm>
            <a:prstGeom prst="downArrow">
              <a:avLst>
                <a:gd name="adj1" fmla="val 50000"/>
                <a:gd name="adj2" fmla="val 49998"/>
              </a:avLst>
            </a:prstGeom>
            <a:ln w="38100">
              <a:headEnd/>
              <a:tailEnd/>
            </a:ln>
          </p:spPr>
          <p:style>
            <a:lnRef idx="2">
              <a:schemeClr val="accent5"/>
            </a:lnRef>
            <a:fillRef idx="1">
              <a:schemeClr val="lt1"/>
            </a:fillRef>
            <a:effectRef idx="0">
              <a:schemeClr val="accent5"/>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8" name="Down Arrow 7">
              <a:extLst>
                <a:ext uri="{FF2B5EF4-FFF2-40B4-BE49-F238E27FC236}">
                  <a16:creationId xmlns:a16="http://schemas.microsoft.com/office/drawing/2014/main" id="{37092394-C868-45C1-AFC6-98179DD292A7}"/>
                </a:ext>
              </a:extLst>
            </p:cNvPr>
            <p:cNvSpPr>
              <a:spLocks noChangeArrowheads="1"/>
            </p:cNvSpPr>
            <p:nvPr/>
          </p:nvSpPr>
          <p:spPr bwMode="auto">
            <a:xfrm>
              <a:off x="6973710" y="3222031"/>
              <a:ext cx="237050" cy="334416"/>
            </a:xfrm>
            <a:prstGeom prst="downArrow">
              <a:avLst>
                <a:gd name="adj1" fmla="val 50000"/>
                <a:gd name="adj2" fmla="val 49998"/>
              </a:avLst>
            </a:prstGeom>
            <a:ln w="38100">
              <a:headEnd/>
              <a:tailEnd/>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9" name="Down Arrow 8">
              <a:extLst>
                <a:ext uri="{FF2B5EF4-FFF2-40B4-BE49-F238E27FC236}">
                  <a16:creationId xmlns:a16="http://schemas.microsoft.com/office/drawing/2014/main" id="{90BE2D7D-1AA6-4CC8-B66B-19A7FB7F38A0}"/>
                </a:ext>
              </a:extLst>
            </p:cNvPr>
            <p:cNvSpPr>
              <a:spLocks noChangeArrowheads="1"/>
            </p:cNvSpPr>
            <p:nvPr/>
          </p:nvSpPr>
          <p:spPr bwMode="auto">
            <a:xfrm>
              <a:off x="10311453" y="3209332"/>
              <a:ext cx="239167" cy="334416"/>
            </a:xfrm>
            <a:prstGeom prst="downArrow">
              <a:avLst>
                <a:gd name="adj1" fmla="val 50000"/>
                <a:gd name="adj2" fmla="val 49998"/>
              </a:avLst>
            </a:prstGeom>
            <a:ln w="38100">
              <a:headEnd/>
              <a:tailEnd/>
            </a:ln>
          </p:spPr>
          <p:style>
            <a:lnRef idx="2">
              <a:schemeClr val="accent2"/>
            </a:lnRef>
            <a:fillRef idx="1">
              <a:schemeClr val="lt1"/>
            </a:fillRef>
            <a:effectRef idx="0">
              <a:schemeClr val="accent2"/>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10" name="TextBox 9">
              <a:extLst>
                <a:ext uri="{FF2B5EF4-FFF2-40B4-BE49-F238E27FC236}">
                  <a16:creationId xmlns:a16="http://schemas.microsoft.com/office/drawing/2014/main" id="{A1B5B61E-8C54-4293-BCE7-900C2A6C34DA}"/>
                </a:ext>
              </a:extLst>
            </p:cNvPr>
            <p:cNvSpPr txBox="1"/>
            <p:nvPr/>
          </p:nvSpPr>
          <p:spPr>
            <a:xfrm>
              <a:off x="2289862" y="3681324"/>
              <a:ext cx="2846713" cy="747354"/>
            </a:xfrm>
            <a:prstGeom prst="rect">
              <a:avLst/>
            </a:prstGeom>
            <a:ln w="38100"/>
          </p:spPr>
          <p:style>
            <a:lnRef idx="2">
              <a:schemeClr val="accent5"/>
            </a:lnRef>
            <a:fillRef idx="1">
              <a:schemeClr val="lt1"/>
            </a:fillRef>
            <a:effectRef idx="0">
              <a:schemeClr val="accent5"/>
            </a:effectRef>
            <a:fontRef idx="minor">
              <a:schemeClr val="dk1"/>
            </a:fontRef>
          </p:style>
          <p:txBody>
            <a:bodyPr>
              <a:spAutoFit/>
            </a:bodyPr>
            <a:lstStyle/>
            <a:p>
              <a:pPr marL="257172" indent="-257172" defTabSz="685791">
                <a:buFont typeface="Symbol"/>
                <a:buChar char=""/>
                <a:defRPr/>
              </a:pPr>
              <a:r>
                <a:rPr lang="en-US" sz="1350" dirty="0">
                  <a:solidFill>
                    <a:prstClr val="black"/>
                  </a:solidFill>
                  <a:ea typeface="Adobe Gothic Std B"/>
                </a:rPr>
                <a:t>Stairs</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Small materials</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Tight spaces</a:t>
              </a:r>
              <a:endParaRPr lang="en-US" sz="1350" dirty="0">
                <a:solidFill>
                  <a:prstClr val="black"/>
                </a:solidFill>
                <a:latin typeface="Arial" panose="020B0604020202020204" pitchFamily="34" charset="0"/>
              </a:endParaRPr>
            </a:p>
          </p:txBody>
        </p:sp>
        <p:sp>
          <p:nvSpPr>
            <p:cNvPr id="11" name="TextBox 10">
              <a:extLst>
                <a:ext uri="{FF2B5EF4-FFF2-40B4-BE49-F238E27FC236}">
                  <a16:creationId xmlns:a16="http://schemas.microsoft.com/office/drawing/2014/main" id="{EDB7ED89-065E-4ABB-B12D-A59743EB6110}"/>
                </a:ext>
              </a:extLst>
            </p:cNvPr>
            <p:cNvSpPr txBox="1"/>
            <p:nvPr/>
          </p:nvSpPr>
          <p:spPr>
            <a:xfrm>
              <a:off x="8448920" y="3687673"/>
              <a:ext cx="3354676" cy="964328"/>
            </a:xfrm>
            <a:prstGeom prst="rect">
              <a:avLst/>
            </a:prstGeom>
            <a:ln w="38100"/>
          </p:spPr>
          <p:style>
            <a:lnRef idx="2">
              <a:schemeClr val="accent2"/>
            </a:lnRef>
            <a:fillRef idx="1">
              <a:schemeClr val="lt1"/>
            </a:fillRef>
            <a:effectRef idx="0">
              <a:schemeClr val="accent2"/>
            </a:effectRef>
            <a:fontRef idx="minor">
              <a:schemeClr val="dk1"/>
            </a:fontRef>
          </p:style>
          <p:txBody>
            <a:bodyPr>
              <a:spAutoFit/>
            </a:bodyPr>
            <a:lstStyle/>
            <a:p>
              <a:pPr marL="257172" indent="-257172" defTabSz="685791">
                <a:buFont typeface="Symbol"/>
                <a:buChar char=""/>
                <a:defRPr/>
              </a:pPr>
              <a:r>
                <a:rPr lang="en-US" sz="1350" dirty="0">
                  <a:solidFill>
                    <a:prstClr val="black"/>
                  </a:solidFill>
                  <a:ea typeface="Adobe Gothic Std B"/>
                </a:rPr>
                <a:t>Confusing materials</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Talking too fast</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Rigid rules for task completion</a:t>
              </a:r>
              <a:endParaRPr lang="en-US" sz="1350" dirty="0">
                <a:solidFill>
                  <a:prstClr val="black"/>
                </a:solidFill>
                <a:ea typeface="Calibri"/>
              </a:endParaRPr>
            </a:p>
          </p:txBody>
        </p:sp>
        <p:sp>
          <p:nvSpPr>
            <p:cNvPr id="12" name="TextBox 11">
              <a:extLst>
                <a:ext uri="{FF2B5EF4-FFF2-40B4-BE49-F238E27FC236}">
                  <a16:creationId xmlns:a16="http://schemas.microsoft.com/office/drawing/2014/main" id="{D1407F15-1D56-4B01-B514-BF8963364B23}"/>
                </a:ext>
              </a:extLst>
            </p:cNvPr>
            <p:cNvSpPr txBox="1"/>
            <p:nvPr/>
          </p:nvSpPr>
          <p:spPr>
            <a:xfrm>
              <a:off x="5282614" y="3687673"/>
              <a:ext cx="3018150" cy="747354"/>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p>
              <a:pPr marL="257172" indent="-257172" defTabSz="685791">
                <a:buFont typeface="Symbol"/>
                <a:buChar char=""/>
                <a:defRPr/>
              </a:pPr>
              <a:r>
                <a:rPr lang="en-US" sz="1350" dirty="0">
                  <a:solidFill>
                    <a:prstClr val="black"/>
                  </a:solidFill>
                  <a:ea typeface="Adobe Gothic Std B"/>
                </a:rPr>
                <a:t>Noisy environments</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Low lighting</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Lack of translators</a:t>
              </a:r>
              <a:endParaRPr lang="en-US" sz="1350" dirty="0">
                <a:solidFill>
                  <a:prstClr val="black"/>
                </a:solidFill>
                <a:latin typeface="Arial" panose="020B0604020202020204" pitchFamily="34" charset="0"/>
              </a:endParaRPr>
            </a:p>
          </p:txBody>
        </p:sp>
        <p:sp>
          <p:nvSpPr>
            <p:cNvPr id="13" name="Rectangle 12">
              <a:extLst>
                <a:ext uri="{FF2B5EF4-FFF2-40B4-BE49-F238E27FC236}">
                  <a16:creationId xmlns:a16="http://schemas.microsoft.com/office/drawing/2014/main" id="{299B0714-D504-405E-A7B2-063B40073E51}"/>
                </a:ext>
              </a:extLst>
            </p:cNvPr>
            <p:cNvSpPr/>
            <p:nvPr/>
          </p:nvSpPr>
          <p:spPr>
            <a:xfrm>
              <a:off x="336320" y="3757520"/>
              <a:ext cx="1953542" cy="626812"/>
            </a:xfrm>
            <a:prstGeom prst="rect">
              <a:avLst/>
            </a:prstGeom>
          </p:spPr>
          <p:txBody>
            <a:bodyPr>
              <a:spAutoFit/>
            </a:bodyPr>
            <a:lstStyle/>
            <a:p>
              <a:pPr algn="ctr" defTabSz="685791">
                <a:defRPr/>
              </a:pPr>
              <a:r>
                <a:rPr lang="en-US" sz="1650" b="1" i="1" dirty="0">
                  <a:solidFill>
                    <a:srgbClr val="FF0000"/>
                  </a:solidFill>
                  <a:latin typeface="Calibri"/>
                  <a:ea typeface="Adobe Gothic Std B"/>
                </a:rPr>
                <a:t>Environmental Barriers</a:t>
              </a:r>
              <a:endParaRPr lang="en-US" sz="1650" i="1" dirty="0">
                <a:solidFill>
                  <a:srgbClr val="FF0000"/>
                </a:solidFill>
                <a:latin typeface="Calibri"/>
              </a:endParaRPr>
            </a:p>
          </p:txBody>
        </p:sp>
        <p:sp>
          <p:nvSpPr>
            <p:cNvPr id="17" name="Rectangle 16">
              <a:extLst>
                <a:ext uri="{FF2B5EF4-FFF2-40B4-BE49-F238E27FC236}">
                  <a16:creationId xmlns:a16="http://schemas.microsoft.com/office/drawing/2014/main" id="{A7AC935E-9F9B-499C-9537-C78518479996}"/>
                </a:ext>
              </a:extLst>
            </p:cNvPr>
            <p:cNvSpPr/>
            <p:nvPr/>
          </p:nvSpPr>
          <p:spPr>
            <a:xfrm>
              <a:off x="1930055" y="5662420"/>
              <a:ext cx="9735967" cy="7714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685791">
                <a:defRPr/>
              </a:pPr>
              <a:r>
                <a:rPr lang="en-US" sz="2100" dirty="0">
                  <a:solidFill>
                    <a:prstClr val="black"/>
                  </a:solidFill>
                  <a:ea typeface="Adobe Gothic Std B"/>
                </a:rPr>
                <a:t>Difficulties doing activities at school, work, and the community</a:t>
              </a:r>
              <a:endParaRPr lang="en-US" sz="2100" dirty="0">
                <a:solidFill>
                  <a:prstClr val="black"/>
                </a:solidFill>
                <a:ea typeface="Calibri"/>
              </a:endParaRPr>
            </a:p>
          </p:txBody>
        </p:sp>
        <p:sp>
          <p:nvSpPr>
            <p:cNvPr id="18" name="Down Arrow 17">
              <a:extLst>
                <a:ext uri="{FF2B5EF4-FFF2-40B4-BE49-F238E27FC236}">
                  <a16:creationId xmlns:a16="http://schemas.microsoft.com/office/drawing/2014/main" id="{E5DF1AD9-AE4D-45DC-B31B-6F0063ECC5E2}"/>
                </a:ext>
              </a:extLst>
            </p:cNvPr>
            <p:cNvSpPr>
              <a:spLocks noChangeArrowheads="1"/>
            </p:cNvSpPr>
            <p:nvPr/>
          </p:nvSpPr>
          <p:spPr bwMode="auto">
            <a:xfrm>
              <a:off x="3688879" y="5217943"/>
              <a:ext cx="239165" cy="334416"/>
            </a:xfrm>
            <a:prstGeom prst="downArrow">
              <a:avLst>
                <a:gd name="adj1" fmla="val 50000"/>
                <a:gd name="adj2" fmla="val 49998"/>
              </a:avLst>
            </a:prstGeom>
            <a:ln w="38100">
              <a:headEnd/>
              <a:tailEnd/>
            </a:ln>
          </p:spPr>
          <p:style>
            <a:lnRef idx="2">
              <a:schemeClr val="accent5"/>
            </a:lnRef>
            <a:fillRef idx="1">
              <a:schemeClr val="lt1"/>
            </a:fillRef>
            <a:effectRef idx="0">
              <a:schemeClr val="accent5"/>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19" name="Down Arrow 18">
              <a:extLst>
                <a:ext uri="{FF2B5EF4-FFF2-40B4-BE49-F238E27FC236}">
                  <a16:creationId xmlns:a16="http://schemas.microsoft.com/office/drawing/2014/main" id="{58C36C08-B155-4E14-8F7B-192CC69A5E20}"/>
                </a:ext>
              </a:extLst>
            </p:cNvPr>
            <p:cNvSpPr>
              <a:spLocks noChangeArrowheads="1"/>
            </p:cNvSpPr>
            <p:nvPr/>
          </p:nvSpPr>
          <p:spPr bwMode="auto">
            <a:xfrm>
              <a:off x="6973710" y="5217943"/>
              <a:ext cx="237050" cy="334416"/>
            </a:xfrm>
            <a:prstGeom prst="downArrow">
              <a:avLst>
                <a:gd name="adj1" fmla="val 50000"/>
                <a:gd name="adj2" fmla="val 49998"/>
              </a:avLst>
            </a:prstGeom>
            <a:ln w="38100">
              <a:headEnd/>
              <a:tailEnd/>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20" name="Down Arrow 19">
              <a:extLst>
                <a:ext uri="{FF2B5EF4-FFF2-40B4-BE49-F238E27FC236}">
                  <a16:creationId xmlns:a16="http://schemas.microsoft.com/office/drawing/2014/main" id="{D428B5A3-333B-4F5E-8A09-19BAC65A8CDA}"/>
                </a:ext>
              </a:extLst>
            </p:cNvPr>
            <p:cNvSpPr>
              <a:spLocks noChangeArrowheads="1"/>
            </p:cNvSpPr>
            <p:nvPr/>
          </p:nvSpPr>
          <p:spPr bwMode="auto">
            <a:xfrm>
              <a:off x="10311453" y="5217943"/>
              <a:ext cx="239167" cy="334416"/>
            </a:xfrm>
            <a:prstGeom prst="downArrow">
              <a:avLst>
                <a:gd name="adj1" fmla="val 50000"/>
                <a:gd name="adj2" fmla="val 49998"/>
              </a:avLst>
            </a:prstGeom>
            <a:ln w="38100">
              <a:headEnd/>
              <a:tailEnd/>
            </a:ln>
          </p:spPr>
          <p:style>
            <a:lnRef idx="2">
              <a:schemeClr val="accent2"/>
            </a:lnRef>
            <a:fillRef idx="1">
              <a:schemeClr val="lt1"/>
            </a:fillRef>
            <a:effectRef idx="0">
              <a:schemeClr val="accent2"/>
            </a:effectRef>
            <a:fontRef idx="minor">
              <a:schemeClr val="dk1"/>
            </a:fontRef>
          </p:style>
          <p:txBody>
            <a:bodyPr lIns="68580" tIns="34290" rIns="68580" bIns="34290" anchor="ctr"/>
            <a:lstStyle/>
            <a:p>
              <a:pPr defTabSz="685791">
                <a:defRPr/>
              </a:pPr>
              <a:endParaRPr lang="en-US" sz="1350">
                <a:solidFill>
                  <a:prstClr val="black"/>
                </a:solidFill>
              </a:endParaRPr>
            </a:p>
          </p:txBody>
        </p:sp>
      </p:grpSp>
      <p:sp>
        <p:nvSpPr>
          <p:cNvPr id="26628" name="TextBox 21">
            <a:extLst>
              <a:ext uri="{FF2B5EF4-FFF2-40B4-BE49-F238E27FC236}">
                <a16:creationId xmlns:a16="http://schemas.microsoft.com/office/drawing/2014/main" id="{A65B6241-CE41-432D-9C00-FE934622F27E}"/>
              </a:ext>
            </a:extLst>
          </p:cNvPr>
          <p:cNvSpPr txBox="1">
            <a:spLocks noChangeArrowheads="1"/>
          </p:cNvSpPr>
          <p:nvPr/>
        </p:nvSpPr>
        <p:spPr bwMode="auto">
          <a:xfrm>
            <a:off x="8077201" y="6604289"/>
            <a:ext cx="3122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cs typeface="Calibri" panose="020F0502020204030204" pitchFamily="34" charset="0"/>
              </a:rPr>
              <a:t>Kramer &amp; Rosenfeld, 2018</a:t>
            </a:r>
          </a:p>
        </p:txBody>
      </p:sp>
    </p:spTree>
    <p:extLst>
      <p:ext uri="{BB962C8B-B14F-4D97-AF65-F5344CB8AC3E}">
        <p14:creationId xmlns:p14="http://schemas.microsoft.com/office/powerpoint/2010/main" val="80896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3BFB277-C819-4994-B948-A0E24BDBBE6E}"/>
              </a:ext>
            </a:extLst>
          </p:cNvPr>
          <p:cNvSpPr>
            <a:spLocks noGrp="1"/>
          </p:cNvSpPr>
          <p:nvPr>
            <p:ph type="title"/>
          </p:nvPr>
        </p:nvSpPr>
        <p:spPr>
          <a:xfrm>
            <a:off x="1795463" y="198439"/>
            <a:ext cx="8710612" cy="993775"/>
          </a:xfrm>
        </p:spPr>
        <p:txBody>
          <a:bodyPr>
            <a:noAutofit/>
          </a:bodyPr>
          <a:lstStyle/>
          <a:p>
            <a:pPr defTabSz="685791">
              <a:defRPr/>
            </a:pPr>
            <a:r>
              <a:rPr lang="en-US" sz="2550" b="1" i="1" u="sng" dirty="0"/>
              <a:t>Environmental approach </a:t>
            </a:r>
            <a:r>
              <a:rPr lang="en-US" sz="2550" b="1" dirty="0"/>
              <a:t>to</a:t>
            </a:r>
            <a:r>
              <a:rPr lang="en-US" sz="2550" b="1" dirty="0">
                <a:solidFill>
                  <a:srgbClr val="FF0000"/>
                </a:solidFill>
              </a:rPr>
              <a:t> </a:t>
            </a:r>
            <a:r>
              <a:rPr lang="en-US" sz="2550" b="1" i="1" u="sng" dirty="0">
                <a:solidFill>
                  <a:srgbClr val="FF0000"/>
                </a:solidFill>
              </a:rPr>
              <a:t>resolving</a:t>
            </a:r>
            <a:r>
              <a:rPr lang="en-US" sz="2550" b="1" i="1" dirty="0">
                <a:solidFill>
                  <a:srgbClr val="FF0000"/>
                </a:solidFill>
              </a:rPr>
              <a:t> </a:t>
            </a:r>
            <a:r>
              <a:rPr lang="en-US" sz="2550" b="1" dirty="0"/>
              <a:t>participation challenges</a:t>
            </a:r>
          </a:p>
        </p:txBody>
      </p:sp>
      <p:grpSp>
        <p:nvGrpSpPr>
          <p:cNvPr id="28675" name="Group 20">
            <a:extLst>
              <a:ext uri="{FF2B5EF4-FFF2-40B4-BE49-F238E27FC236}">
                <a16:creationId xmlns:a16="http://schemas.microsoft.com/office/drawing/2014/main" id="{CEBA169D-6563-4F8B-9AF2-AA045E419587}"/>
              </a:ext>
            </a:extLst>
          </p:cNvPr>
          <p:cNvGrpSpPr>
            <a:grpSpLocks/>
          </p:cNvGrpSpPr>
          <p:nvPr/>
        </p:nvGrpSpPr>
        <p:grpSpPr bwMode="auto">
          <a:xfrm>
            <a:off x="1743076" y="1192214"/>
            <a:ext cx="8677275" cy="5326789"/>
            <a:chOff x="337491" y="1099127"/>
            <a:chExt cx="11569814" cy="5259499"/>
          </a:xfrm>
        </p:grpSpPr>
        <p:sp>
          <p:nvSpPr>
            <p:cNvPr id="16" name="Rounded Rectangle 15">
              <a:extLst>
                <a:ext uri="{FF2B5EF4-FFF2-40B4-BE49-F238E27FC236}">
                  <a16:creationId xmlns:a16="http://schemas.microsoft.com/office/drawing/2014/main" id="{97F7F405-A2E2-4858-ADCE-23BE9C1BD399}"/>
                </a:ext>
              </a:extLst>
            </p:cNvPr>
            <p:cNvSpPr/>
            <p:nvPr/>
          </p:nvSpPr>
          <p:spPr>
            <a:xfrm>
              <a:off x="406609" y="3569970"/>
              <a:ext cx="11500696" cy="1672188"/>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anchor="ctr"/>
            <a:lstStyle/>
            <a:p>
              <a:pPr algn="ctr" defTabSz="685791">
                <a:defRPr/>
              </a:pPr>
              <a:endParaRPr lang="en-US" sz="1350">
                <a:solidFill>
                  <a:prstClr val="white"/>
                </a:solidFill>
              </a:endParaRPr>
            </a:p>
          </p:txBody>
        </p:sp>
        <p:sp>
          <p:nvSpPr>
            <p:cNvPr id="4" name="TextBox 3">
              <a:extLst>
                <a:ext uri="{FF2B5EF4-FFF2-40B4-BE49-F238E27FC236}">
                  <a16:creationId xmlns:a16="http://schemas.microsoft.com/office/drawing/2014/main" id="{46815FC4-EED2-48AA-9031-DC38103559E1}"/>
                </a:ext>
              </a:extLst>
            </p:cNvPr>
            <p:cNvSpPr txBox="1"/>
            <p:nvPr/>
          </p:nvSpPr>
          <p:spPr>
            <a:xfrm>
              <a:off x="2289077" y="1099127"/>
              <a:ext cx="2846945" cy="1845937"/>
            </a:xfrm>
            <a:prstGeom prst="rect">
              <a:avLst/>
            </a:prstGeom>
            <a:ln w="38100"/>
          </p:spPr>
          <p:style>
            <a:lnRef idx="2">
              <a:schemeClr val="accent5"/>
            </a:lnRef>
            <a:fillRef idx="1">
              <a:schemeClr val="lt1"/>
            </a:fillRef>
            <a:effectRef idx="0">
              <a:schemeClr val="accent5"/>
            </a:effectRef>
            <a:fontRef idx="minor">
              <a:schemeClr val="dk1"/>
            </a:fontRef>
          </p:style>
          <p:txBody>
            <a:bodyPr>
              <a:spAutoFit/>
            </a:bodyPr>
            <a:lstStyle/>
            <a:p>
              <a:pPr algn="ctr" defTabSz="685791" fontAlgn="b">
                <a:defRPr/>
              </a:pPr>
              <a:r>
                <a:rPr lang="en-US" sz="1500" b="1" dirty="0">
                  <a:solidFill>
                    <a:srgbClr val="4472C4">
                      <a:lumMod val="75000"/>
                    </a:srgbClr>
                  </a:solidFill>
                  <a:ea typeface="Adobe Gothic Std B"/>
                </a:rPr>
                <a:t>Physical Impairments and Disabilities</a:t>
              </a:r>
              <a:endParaRPr lang="en-US" sz="1500" dirty="0">
                <a:solidFill>
                  <a:srgbClr val="4472C4">
                    <a:lumMod val="75000"/>
                  </a:srgbClr>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moving around</a:t>
              </a:r>
              <a:endParaRPr lang="en-US" sz="1500" dirty="0">
                <a:solidFill>
                  <a:prstClr val="black"/>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using hands to work with things</a:t>
              </a:r>
              <a:endParaRPr lang="en-US" sz="1500" dirty="0">
                <a:solidFill>
                  <a:prstClr val="black"/>
                </a:solidFill>
                <a:latin typeface="Arial" panose="020B0604020202020204" pitchFamily="34" charset="0"/>
              </a:endParaRPr>
            </a:p>
          </p:txBody>
        </p:sp>
        <p:sp>
          <p:nvSpPr>
            <p:cNvPr id="5" name="TextBox 4">
              <a:extLst>
                <a:ext uri="{FF2B5EF4-FFF2-40B4-BE49-F238E27FC236}">
                  <a16:creationId xmlns:a16="http://schemas.microsoft.com/office/drawing/2014/main" id="{5A4F92BB-6CA8-4F74-9093-9A719A971EA5}"/>
                </a:ext>
              </a:extLst>
            </p:cNvPr>
            <p:cNvSpPr txBox="1"/>
            <p:nvPr/>
          </p:nvSpPr>
          <p:spPr>
            <a:xfrm>
              <a:off x="5286306" y="1099127"/>
              <a:ext cx="3018396" cy="1572624"/>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p>
              <a:pPr algn="ctr" defTabSz="685791" fontAlgn="b">
                <a:defRPr/>
              </a:pPr>
              <a:r>
                <a:rPr lang="en-US" sz="1500" b="1" dirty="0">
                  <a:solidFill>
                    <a:srgbClr val="70AD47"/>
                  </a:solidFill>
                </a:rPr>
                <a:t>Sensory Impairments and Disabilities</a:t>
              </a:r>
              <a:endParaRPr lang="en-US" sz="1500" dirty="0">
                <a:solidFill>
                  <a:srgbClr val="70AD47"/>
                </a:solidFill>
              </a:endParaRPr>
            </a:p>
            <a:p>
              <a:pPr marL="257172" indent="-257172" defTabSz="685791" fontAlgn="t">
                <a:buFont typeface="Arial" panose="020B0604020202020204" pitchFamily="34" charset="0"/>
                <a:buChar char="•"/>
                <a:defRPr/>
              </a:pPr>
              <a:r>
                <a:rPr lang="en-US" sz="1350" dirty="0">
                  <a:solidFill>
                    <a:prstClr val="black"/>
                  </a:solidFill>
                </a:rPr>
                <a:t>Difficulties hearing</a:t>
              </a:r>
            </a:p>
            <a:p>
              <a:pPr marL="257172" indent="-257172" defTabSz="685791" fontAlgn="t">
                <a:buFont typeface="Arial" panose="020B0604020202020204" pitchFamily="34" charset="0"/>
                <a:buChar char="•"/>
                <a:defRPr/>
              </a:pPr>
              <a:r>
                <a:rPr lang="en-US" sz="1350" dirty="0">
                  <a:solidFill>
                    <a:prstClr val="black"/>
                  </a:solidFill>
                </a:rPr>
                <a:t>Difficulties seeing</a:t>
              </a:r>
            </a:p>
            <a:p>
              <a:pPr marL="257172" indent="-257172" defTabSz="685791" fontAlgn="t">
                <a:buFont typeface="Arial" panose="020B0604020202020204" pitchFamily="34" charset="0"/>
                <a:buChar char="•"/>
                <a:defRPr/>
              </a:pPr>
              <a:r>
                <a:rPr lang="en-US" sz="1350" dirty="0">
                  <a:solidFill>
                    <a:prstClr val="black"/>
                  </a:solidFill>
                </a:rPr>
                <a:t>Difficulties communicating with others</a:t>
              </a:r>
            </a:p>
          </p:txBody>
        </p:sp>
        <p:sp>
          <p:nvSpPr>
            <p:cNvPr id="6" name="TextBox 5">
              <a:extLst>
                <a:ext uri="{FF2B5EF4-FFF2-40B4-BE49-F238E27FC236}">
                  <a16:creationId xmlns:a16="http://schemas.microsoft.com/office/drawing/2014/main" id="{41C8B63B-9DB6-45AD-AA02-F1999180C560}"/>
                </a:ext>
              </a:extLst>
            </p:cNvPr>
            <p:cNvSpPr txBox="1"/>
            <p:nvPr/>
          </p:nvSpPr>
          <p:spPr>
            <a:xfrm>
              <a:off x="8448638" y="1099127"/>
              <a:ext cx="3354950" cy="1572624"/>
            </a:xfrm>
            <a:prstGeom prst="rect">
              <a:avLst/>
            </a:prstGeom>
            <a:ln w="38100"/>
          </p:spPr>
          <p:style>
            <a:lnRef idx="2">
              <a:schemeClr val="accent2"/>
            </a:lnRef>
            <a:fillRef idx="1">
              <a:schemeClr val="lt1"/>
            </a:fillRef>
            <a:effectRef idx="0">
              <a:schemeClr val="accent2"/>
            </a:effectRef>
            <a:fontRef idx="minor">
              <a:schemeClr val="dk1"/>
            </a:fontRef>
          </p:style>
          <p:txBody>
            <a:bodyPr>
              <a:spAutoFit/>
            </a:bodyPr>
            <a:lstStyle/>
            <a:p>
              <a:pPr algn="ctr" defTabSz="685791" fontAlgn="b">
                <a:defRPr/>
              </a:pPr>
              <a:r>
                <a:rPr lang="en-US" sz="1500" b="1" dirty="0">
                  <a:solidFill>
                    <a:srgbClr val="ED7D31"/>
                  </a:solidFill>
                  <a:ea typeface="Adobe Gothic Std B"/>
                </a:rPr>
                <a:t>Cognitive Impairments and Disabilities</a:t>
              </a:r>
              <a:endParaRPr lang="en-US" sz="1500" dirty="0">
                <a:solidFill>
                  <a:srgbClr val="ED7D31"/>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with attention and memory</a:t>
              </a:r>
              <a:endParaRPr lang="en-US" sz="1350" dirty="0">
                <a:solidFill>
                  <a:prstClr val="black"/>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understanding</a:t>
              </a:r>
              <a:endParaRPr lang="en-US" sz="1350" dirty="0">
                <a:solidFill>
                  <a:prstClr val="black"/>
                </a:solidFill>
                <a:latin typeface="Arial" panose="020B0604020202020204" pitchFamily="34" charset="0"/>
              </a:endParaRPr>
            </a:p>
            <a:p>
              <a:pPr marL="260601" indent="-260601" defTabSz="685791" fontAlgn="t">
                <a:buFont typeface="Arial" panose="020B0604020202020204" pitchFamily="34" charset="0"/>
                <a:buChar char="•"/>
                <a:defRPr/>
              </a:pPr>
              <a:r>
                <a:rPr lang="en-US" sz="1350" dirty="0">
                  <a:solidFill>
                    <a:srgbClr val="000000"/>
                  </a:solidFill>
                  <a:ea typeface="Calibri" panose="020F0502020204030204" pitchFamily="34" charset="0"/>
                  <a:cs typeface="Arial" panose="020B0604020202020204" pitchFamily="34" charset="0"/>
                </a:rPr>
                <a:t>Difficulties communicating with others</a:t>
              </a:r>
              <a:endParaRPr lang="en-US" sz="1350" dirty="0">
                <a:solidFill>
                  <a:prstClr val="black"/>
                </a:solidFill>
                <a:latin typeface="Arial" panose="020B0604020202020204" pitchFamily="34" charset="0"/>
              </a:endParaRPr>
            </a:p>
          </p:txBody>
        </p:sp>
        <p:sp>
          <p:nvSpPr>
            <p:cNvPr id="7" name="Down Arrow 6">
              <a:extLst>
                <a:ext uri="{FF2B5EF4-FFF2-40B4-BE49-F238E27FC236}">
                  <a16:creationId xmlns:a16="http://schemas.microsoft.com/office/drawing/2014/main" id="{172470B2-7A45-4A74-BDBA-5AC20C828252}"/>
                </a:ext>
              </a:extLst>
            </p:cNvPr>
            <p:cNvSpPr>
              <a:spLocks noChangeArrowheads="1"/>
            </p:cNvSpPr>
            <p:nvPr/>
          </p:nvSpPr>
          <p:spPr bwMode="auto">
            <a:xfrm>
              <a:off x="3679741" y="3209677"/>
              <a:ext cx="239185" cy="334470"/>
            </a:xfrm>
            <a:prstGeom prst="downArrow">
              <a:avLst>
                <a:gd name="adj1" fmla="val 50000"/>
                <a:gd name="adj2" fmla="val 49998"/>
              </a:avLst>
            </a:prstGeom>
            <a:ln w="38100">
              <a:headEnd/>
              <a:tailEnd/>
            </a:ln>
          </p:spPr>
          <p:style>
            <a:lnRef idx="2">
              <a:schemeClr val="accent5"/>
            </a:lnRef>
            <a:fillRef idx="1">
              <a:schemeClr val="lt1"/>
            </a:fillRef>
            <a:effectRef idx="0">
              <a:schemeClr val="accent5"/>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8" name="Down Arrow 7">
              <a:extLst>
                <a:ext uri="{FF2B5EF4-FFF2-40B4-BE49-F238E27FC236}">
                  <a16:creationId xmlns:a16="http://schemas.microsoft.com/office/drawing/2014/main" id="{B3F0C018-FBD9-4B3F-B805-78707282B43A}"/>
                </a:ext>
              </a:extLst>
            </p:cNvPr>
            <p:cNvSpPr>
              <a:spLocks noChangeArrowheads="1"/>
            </p:cNvSpPr>
            <p:nvPr/>
          </p:nvSpPr>
          <p:spPr bwMode="auto">
            <a:xfrm>
              <a:off x="6973307" y="3222378"/>
              <a:ext cx="237069" cy="334470"/>
            </a:xfrm>
            <a:prstGeom prst="downArrow">
              <a:avLst>
                <a:gd name="adj1" fmla="val 50000"/>
                <a:gd name="adj2" fmla="val 49998"/>
              </a:avLst>
            </a:prstGeom>
            <a:ln w="38100">
              <a:headEnd/>
              <a:tailEnd/>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9" name="Down Arrow 8">
              <a:extLst>
                <a:ext uri="{FF2B5EF4-FFF2-40B4-BE49-F238E27FC236}">
                  <a16:creationId xmlns:a16="http://schemas.microsoft.com/office/drawing/2014/main" id="{3A5E30FC-37E9-4751-AB54-BACAF4F46104}"/>
                </a:ext>
              </a:extLst>
            </p:cNvPr>
            <p:cNvSpPr>
              <a:spLocks noChangeArrowheads="1"/>
            </p:cNvSpPr>
            <p:nvPr/>
          </p:nvSpPr>
          <p:spPr bwMode="auto">
            <a:xfrm>
              <a:off x="10311323" y="3209677"/>
              <a:ext cx="239186" cy="334470"/>
            </a:xfrm>
            <a:prstGeom prst="downArrow">
              <a:avLst>
                <a:gd name="adj1" fmla="val 50000"/>
                <a:gd name="adj2" fmla="val 49998"/>
              </a:avLst>
            </a:prstGeom>
            <a:ln w="38100">
              <a:headEnd/>
              <a:tailEnd/>
            </a:ln>
          </p:spPr>
          <p:style>
            <a:lnRef idx="2">
              <a:schemeClr val="accent2"/>
            </a:lnRef>
            <a:fillRef idx="1">
              <a:schemeClr val="lt1"/>
            </a:fillRef>
            <a:effectRef idx="0">
              <a:schemeClr val="accent2"/>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10" name="TextBox 9">
              <a:extLst>
                <a:ext uri="{FF2B5EF4-FFF2-40B4-BE49-F238E27FC236}">
                  <a16:creationId xmlns:a16="http://schemas.microsoft.com/office/drawing/2014/main" id="{469B18FF-9D1C-4869-8F58-5B760BCACAC4}"/>
                </a:ext>
              </a:extLst>
            </p:cNvPr>
            <p:cNvSpPr txBox="1"/>
            <p:nvPr/>
          </p:nvSpPr>
          <p:spPr>
            <a:xfrm>
              <a:off x="2289077" y="3681745"/>
              <a:ext cx="2846945" cy="1321915"/>
            </a:xfrm>
            <a:prstGeom prst="rect">
              <a:avLst/>
            </a:prstGeom>
            <a:ln w="38100"/>
          </p:spPr>
          <p:style>
            <a:lnRef idx="2">
              <a:schemeClr val="accent5"/>
            </a:lnRef>
            <a:fillRef idx="1">
              <a:schemeClr val="lt1"/>
            </a:fillRef>
            <a:effectRef idx="0">
              <a:schemeClr val="accent5"/>
            </a:effectRef>
            <a:fontRef idx="minor">
              <a:schemeClr val="dk1"/>
            </a:fontRef>
          </p:style>
          <p:txBody>
            <a:bodyPr>
              <a:spAutoFit/>
            </a:bodyPr>
            <a:lstStyle/>
            <a:p>
              <a:pPr marL="257172" indent="-257172" defTabSz="685791">
                <a:buFont typeface="Symbol"/>
                <a:buChar char=""/>
                <a:defRPr/>
              </a:pPr>
              <a:r>
                <a:rPr lang="en-US" sz="1350" dirty="0">
                  <a:solidFill>
                    <a:prstClr val="black"/>
                  </a:solidFill>
                  <a:ea typeface="Adobe Gothic Std B"/>
                </a:rPr>
                <a:t>Ramps, elevators, and curb cuts</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Specialized technology</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Spacious rooms and hallways</a:t>
              </a:r>
              <a:endParaRPr lang="en-US" sz="1350" dirty="0">
                <a:solidFill>
                  <a:prstClr val="black"/>
                </a:solidFill>
                <a:ea typeface="Calibri"/>
              </a:endParaRPr>
            </a:p>
          </p:txBody>
        </p:sp>
        <p:sp>
          <p:nvSpPr>
            <p:cNvPr id="11" name="TextBox 10">
              <a:extLst>
                <a:ext uri="{FF2B5EF4-FFF2-40B4-BE49-F238E27FC236}">
                  <a16:creationId xmlns:a16="http://schemas.microsoft.com/office/drawing/2014/main" id="{59E4B6CB-F170-4297-BA16-4EA86BD1675E}"/>
                </a:ext>
              </a:extLst>
            </p:cNvPr>
            <p:cNvSpPr txBox="1"/>
            <p:nvPr/>
          </p:nvSpPr>
          <p:spPr>
            <a:xfrm>
              <a:off x="8448638" y="3688096"/>
              <a:ext cx="3354950" cy="1116791"/>
            </a:xfrm>
            <a:prstGeom prst="rect">
              <a:avLst/>
            </a:prstGeom>
            <a:ln w="38100"/>
          </p:spPr>
          <p:style>
            <a:lnRef idx="2">
              <a:schemeClr val="accent2"/>
            </a:lnRef>
            <a:fillRef idx="1">
              <a:schemeClr val="lt1"/>
            </a:fillRef>
            <a:effectRef idx="0">
              <a:schemeClr val="accent2"/>
            </a:effectRef>
            <a:fontRef idx="minor">
              <a:schemeClr val="dk1"/>
            </a:fontRef>
          </p:style>
          <p:txBody>
            <a:bodyPr>
              <a:spAutoFit/>
            </a:bodyPr>
            <a:lstStyle/>
            <a:p>
              <a:pPr marL="257172" indent="-257172" defTabSz="685791">
                <a:buFont typeface="Symbol"/>
                <a:buChar char=""/>
                <a:defRPr/>
              </a:pPr>
              <a:r>
                <a:rPr lang="en-US" sz="1350" dirty="0">
                  <a:solidFill>
                    <a:prstClr val="black"/>
                  </a:solidFill>
                  <a:ea typeface="Adobe Gothic Std B"/>
                </a:rPr>
                <a:t>Directions written in clear language with pictures</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Speaking at a slower pace</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Providing extra time or breaks</a:t>
              </a:r>
              <a:endParaRPr lang="en-US" sz="1350" dirty="0">
                <a:solidFill>
                  <a:prstClr val="black"/>
                </a:solidFill>
                <a:ea typeface="Calibri"/>
              </a:endParaRPr>
            </a:p>
          </p:txBody>
        </p:sp>
        <p:sp>
          <p:nvSpPr>
            <p:cNvPr id="12" name="TextBox 11">
              <a:extLst>
                <a:ext uri="{FF2B5EF4-FFF2-40B4-BE49-F238E27FC236}">
                  <a16:creationId xmlns:a16="http://schemas.microsoft.com/office/drawing/2014/main" id="{8B564817-B691-4FF6-BDEC-472488590CCE}"/>
                </a:ext>
              </a:extLst>
            </p:cNvPr>
            <p:cNvSpPr txBox="1"/>
            <p:nvPr/>
          </p:nvSpPr>
          <p:spPr>
            <a:xfrm>
              <a:off x="5284190" y="3688096"/>
              <a:ext cx="3018396" cy="1116791"/>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p>
              <a:pPr marL="257172" indent="-257172" defTabSz="685791">
                <a:buFont typeface="Symbol"/>
                <a:buChar char=""/>
                <a:defRPr/>
              </a:pPr>
              <a:r>
                <a:rPr lang="en-US" sz="1350" dirty="0">
                  <a:solidFill>
                    <a:prstClr val="black"/>
                  </a:solidFill>
                  <a:ea typeface="Adobe Gothic Std B"/>
                </a:rPr>
                <a:t>One person talks at a time</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Individualized lighting</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Translators </a:t>
              </a:r>
              <a:endParaRPr lang="en-US" sz="1350" dirty="0">
                <a:solidFill>
                  <a:prstClr val="black"/>
                </a:solidFill>
                <a:ea typeface="Calibri"/>
              </a:endParaRPr>
            </a:p>
            <a:p>
              <a:pPr marL="257172" indent="-257172" defTabSz="685791">
                <a:buFont typeface="Symbol"/>
                <a:buChar char=""/>
                <a:defRPr/>
              </a:pPr>
              <a:r>
                <a:rPr lang="en-US" sz="1350" dirty="0">
                  <a:solidFill>
                    <a:prstClr val="black"/>
                  </a:solidFill>
                  <a:ea typeface="Adobe Gothic Std B"/>
                </a:rPr>
                <a:t>Materials in braille</a:t>
              </a:r>
              <a:endParaRPr lang="en-US" sz="1350" dirty="0">
                <a:solidFill>
                  <a:prstClr val="black"/>
                </a:solidFill>
                <a:ea typeface="Calibri"/>
              </a:endParaRPr>
            </a:p>
          </p:txBody>
        </p:sp>
        <p:sp>
          <p:nvSpPr>
            <p:cNvPr id="13" name="Rectangle 12">
              <a:extLst>
                <a:ext uri="{FF2B5EF4-FFF2-40B4-BE49-F238E27FC236}">
                  <a16:creationId xmlns:a16="http://schemas.microsoft.com/office/drawing/2014/main" id="{9F20591F-E497-4BCF-AEE0-0AA229B68FB5}"/>
                </a:ext>
              </a:extLst>
            </p:cNvPr>
            <p:cNvSpPr/>
            <p:nvPr/>
          </p:nvSpPr>
          <p:spPr>
            <a:xfrm>
              <a:off x="337491" y="3986579"/>
              <a:ext cx="1951586" cy="592583"/>
            </a:xfrm>
            <a:prstGeom prst="rect">
              <a:avLst/>
            </a:prstGeom>
          </p:spPr>
          <p:txBody>
            <a:bodyPr>
              <a:spAutoFit/>
            </a:bodyPr>
            <a:lstStyle/>
            <a:p>
              <a:pPr algn="ctr" defTabSz="685791">
                <a:defRPr/>
              </a:pPr>
              <a:r>
                <a:rPr lang="en-US" sz="1650" b="1" i="1" dirty="0">
                  <a:solidFill>
                    <a:srgbClr val="FF0000"/>
                  </a:solidFill>
                  <a:latin typeface="Calibri"/>
                  <a:ea typeface="Adobe Gothic Std B"/>
                </a:rPr>
                <a:t>Environmental Supports</a:t>
              </a:r>
            </a:p>
          </p:txBody>
        </p:sp>
        <p:sp>
          <p:nvSpPr>
            <p:cNvPr id="17" name="Rectangle 16">
              <a:extLst>
                <a:ext uri="{FF2B5EF4-FFF2-40B4-BE49-F238E27FC236}">
                  <a16:creationId xmlns:a16="http://schemas.microsoft.com/office/drawing/2014/main" id="{872DC0CE-0138-495C-9D02-CDB61A67BF4C}"/>
                </a:ext>
              </a:extLst>
            </p:cNvPr>
            <p:cNvSpPr/>
            <p:nvPr/>
          </p:nvSpPr>
          <p:spPr>
            <a:xfrm>
              <a:off x="2483813" y="5629293"/>
              <a:ext cx="8712286" cy="72933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685791">
                <a:defRPr/>
              </a:pPr>
              <a:r>
                <a:rPr lang="en-US" sz="2100" dirty="0">
                  <a:solidFill>
                    <a:prstClr val="black"/>
                  </a:solidFill>
                  <a:ea typeface="Adobe Gothic Std B"/>
                </a:rPr>
                <a:t>Able to do activities at school, work, and the community</a:t>
              </a:r>
              <a:endParaRPr lang="en-US" sz="2100" dirty="0">
                <a:solidFill>
                  <a:prstClr val="black"/>
                </a:solidFill>
                <a:ea typeface="Calibri"/>
              </a:endParaRPr>
            </a:p>
          </p:txBody>
        </p:sp>
        <p:sp>
          <p:nvSpPr>
            <p:cNvPr id="18" name="Down Arrow 17">
              <a:extLst>
                <a:ext uri="{FF2B5EF4-FFF2-40B4-BE49-F238E27FC236}">
                  <a16:creationId xmlns:a16="http://schemas.microsoft.com/office/drawing/2014/main" id="{6A2D343A-4F99-4C93-B030-9D1411238584}"/>
                </a:ext>
              </a:extLst>
            </p:cNvPr>
            <p:cNvSpPr>
              <a:spLocks noChangeArrowheads="1"/>
            </p:cNvSpPr>
            <p:nvPr/>
          </p:nvSpPr>
          <p:spPr bwMode="auto">
            <a:xfrm>
              <a:off x="3679741" y="5269420"/>
              <a:ext cx="239185" cy="334470"/>
            </a:xfrm>
            <a:prstGeom prst="downArrow">
              <a:avLst>
                <a:gd name="adj1" fmla="val 50000"/>
                <a:gd name="adj2" fmla="val 49998"/>
              </a:avLst>
            </a:prstGeom>
            <a:ln w="38100">
              <a:headEnd/>
              <a:tailEnd/>
            </a:ln>
          </p:spPr>
          <p:style>
            <a:lnRef idx="2">
              <a:schemeClr val="accent5"/>
            </a:lnRef>
            <a:fillRef idx="1">
              <a:schemeClr val="lt1"/>
            </a:fillRef>
            <a:effectRef idx="0">
              <a:schemeClr val="accent5"/>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19" name="Down Arrow 18">
              <a:extLst>
                <a:ext uri="{FF2B5EF4-FFF2-40B4-BE49-F238E27FC236}">
                  <a16:creationId xmlns:a16="http://schemas.microsoft.com/office/drawing/2014/main" id="{84C8BEF6-4D2A-486C-9EA4-C95B137E845B}"/>
                </a:ext>
              </a:extLst>
            </p:cNvPr>
            <p:cNvSpPr>
              <a:spLocks noChangeArrowheads="1"/>
            </p:cNvSpPr>
            <p:nvPr/>
          </p:nvSpPr>
          <p:spPr bwMode="auto">
            <a:xfrm>
              <a:off x="6973307" y="5269420"/>
              <a:ext cx="237069" cy="334470"/>
            </a:xfrm>
            <a:prstGeom prst="downArrow">
              <a:avLst>
                <a:gd name="adj1" fmla="val 50000"/>
                <a:gd name="adj2" fmla="val 49998"/>
              </a:avLst>
            </a:prstGeom>
            <a:ln w="38100">
              <a:headEnd/>
              <a:tailEnd/>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defTabSz="685791">
                <a:defRPr/>
              </a:pPr>
              <a:endParaRPr lang="en-US" sz="1350">
                <a:solidFill>
                  <a:prstClr val="black"/>
                </a:solidFill>
              </a:endParaRPr>
            </a:p>
          </p:txBody>
        </p:sp>
        <p:sp>
          <p:nvSpPr>
            <p:cNvPr id="20" name="Down Arrow 19">
              <a:extLst>
                <a:ext uri="{FF2B5EF4-FFF2-40B4-BE49-F238E27FC236}">
                  <a16:creationId xmlns:a16="http://schemas.microsoft.com/office/drawing/2014/main" id="{4624E1A2-5CF7-4D50-B846-6CDF229E70B8}"/>
                </a:ext>
              </a:extLst>
            </p:cNvPr>
            <p:cNvSpPr>
              <a:spLocks noChangeArrowheads="1"/>
            </p:cNvSpPr>
            <p:nvPr/>
          </p:nvSpPr>
          <p:spPr bwMode="auto">
            <a:xfrm>
              <a:off x="10311323" y="5269420"/>
              <a:ext cx="239186" cy="334470"/>
            </a:xfrm>
            <a:prstGeom prst="downArrow">
              <a:avLst>
                <a:gd name="adj1" fmla="val 50000"/>
                <a:gd name="adj2" fmla="val 49998"/>
              </a:avLst>
            </a:prstGeom>
            <a:ln w="38100">
              <a:headEnd/>
              <a:tailEnd/>
            </a:ln>
          </p:spPr>
          <p:style>
            <a:lnRef idx="2">
              <a:schemeClr val="accent2"/>
            </a:lnRef>
            <a:fillRef idx="1">
              <a:schemeClr val="lt1"/>
            </a:fillRef>
            <a:effectRef idx="0">
              <a:schemeClr val="accent2"/>
            </a:effectRef>
            <a:fontRef idx="minor">
              <a:schemeClr val="dk1"/>
            </a:fontRef>
          </p:style>
          <p:txBody>
            <a:bodyPr lIns="68580" tIns="34290" rIns="68580" bIns="34290" anchor="ctr"/>
            <a:lstStyle/>
            <a:p>
              <a:pPr defTabSz="685791">
                <a:defRPr/>
              </a:pPr>
              <a:endParaRPr lang="en-US" sz="1350">
                <a:solidFill>
                  <a:prstClr val="black"/>
                </a:solidFill>
              </a:endParaRPr>
            </a:p>
          </p:txBody>
        </p:sp>
      </p:grpSp>
      <p:sp>
        <p:nvSpPr>
          <p:cNvPr id="21" name="TextBox 21">
            <a:extLst>
              <a:ext uri="{FF2B5EF4-FFF2-40B4-BE49-F238E27FC236}">
                <a16:creationId xmlns:a16="http://schemas.microsoft.com/office/drawing/2014/main" id="{62DEBA85-6308-4234-BAF3-C87FE500D444}"/>
              </a:ext>
            </a:extLst>
          </p:cNvPr>
          <p:cNvSpPr txBox="1">
            <a:spLocks noChangeArrowheads="1"/>
          </p:cNvSpPr>
          <p:nvPr/>
        </p:nvSpPr>
        <p:spPr bwMode="auto">
          <a:xfrm>
            <a:off x="8001001" y="6506630"/>
            <a:ext cx="3122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cs typeface="Calibri" panose="020F0502020204030204" pitchFamily="34" charset="0"/>
              </a:rPr>
              <a:t>Kramer &amp; Rosenfeld, 2018</a:t>
            </a:r>
          </a:p>
        </p:txBody>
      </p:sp>
    </p:spTree>
    <p:extLst>
      <p:ext uri="{BB962C8B-B14F-4D97-AF65-F5344CB8AC3E}">
        <p14:creationId xmlns:p14="http://schemas.microsoft.com/office/powerpoint/2010/main" val="2466987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1E8D-B8B4-48D6-89FF-AA7DE41B7A24}"/>
              </a:ext>
            </a:extLst>
          </p:cNvPr>
          <p:cNvSpPr>
            <a:spLocks noGrp="1"/>
          </p:cNvSpPr>
          <p:nvPr>
            <p:ph type="title"/>
          </p:nvPr>
        </p:nvSpPr>
        <p:spPr>
          <a:xfrm>
            <a:off x="1152437" y="641058"/>
            <a:ext cx="8763000" cy="1143000"/>
          </a:xfrm>
        </p:spPr>
        <p:txBody>
          <a:bodyPr rtlCol="0" anchor="t">
            <a:normAutofit/>
          </a:bodyPr>
          <a:lstStyle/>
          <a:p>
            <a:pPr>
              <a:defRPr/>
            </a:pPr>
            <a:r>
              <a:rPr lang="en-US" sz="3200" dirty="0">
                <a:solidFill>
                  <a:schemeClr val="tx1"/>
                </a:solidFill>
              </a:rPr>
              <a:t>Tips for Staying Healthy: Individual/Lifestyle Perspective</a:t>
            </a:r>
          </a:p>
        </p:txBody>
      </p:sp>
      <p:sp>
        <p:nvSpPr>
          <p:cNvPr id="3" name="Content Placeholder 2">
            <a:extLst>
              <a:ext uri="{FF2B5EF4-FFF2-40B4-BE49-F238E27FC236}">
                <a16:creationId xmlns:a16="http://schemas.microsoft.com/office/drawing/2014/main" id="{250846C2-47B8-4A0E-A3D4-31930A6FAFE0}"/>
              </a:ext>
            </a:extLst>
          </p:cNvPr>
          <p:cNvSpPr>
            <a:spLocks noGrp="1"/>
          </p:cNvSpPr>
          <p:nvPr>
            <p:ph idx="1"/>
          </p:nvPr>
        </p:nvSpPr>
        <p:spPr>
          <a:xfrm>
            <a:off x="1152437" y="1909894"/>
            <a:ext cx="9144000" cy="5105400"/>
          </a:xfrm>
        </p:spPr>
        <p:txBody>
          <a:bodyPr rtlCol="0">
            <a:normAutofit/>
          </a:bodyPr>
          <a:lstStyle/>
          <a:p>
            <a:pPr marL="0" indent="0">
              <a:spcAft>
                <a:spcPts val="0"/>
              </a:spcAft>
              <a:buNone/>
              <a:defRPr/>
            </a:pPr>
            <a:r>
              <a:rPr lang="en-US" dirty="0">
                <a:solidFill>
                  <a:schemeClr val="tx1"/>
                </a:solidFill>
              </a:rPr>
              <a:t>1. Don’t smoke.  If you do, stop.</a:t>
            </a:r>
          </a:p>
          <a:p>
            <a:pPr marL="0" indent="0">
              <a:spcAft>
                <a:spcPts val="0"/>
              </a:spcAft>
              <a:buNone/>
              <a:defRPr/>
            </a:pPr>
            <a:r>
              <a:rPr lang="en-US" dirty="0">
                <a:solidFill>
                  <a:schemeClr val="tx1"/>
                </a:solidFill>
              </a:rPr>
              <a:t>2. Eat a balanced diet, include fruits/vegetables.</a:t>
            </a:r>
          </a:p>
          <a:p>
            <a:pPr marL="0" indent="0">
              <a:spcAft>
                <a:spcPts val="0"/>
              </a:spcAft>
              <a:buNone/>
              <a:defRPr/>
            </a:pPr>
            <a:r>
              <a:rPr lang="en-US" dirty="0">
                <a:solidFill>
                  <a:schemeClr val="tx1"/>
                </a:solidFill>
              </a:rPr>
              <a:t>3. Keep physically active.</a:t>
            </a:r>
          </a:p>
          <a:p>
            <a:pPr marL="0" indent="0">
              <a:spcAft>
                <a:spcPts val="0"/>
              </a:spcAft>
              <a:buNone/>
              <a:defRPr/>
            </a:pPr>
            <a:r>
              <a:rPr lang="en-US" dirty="0">
                <a:solidFill>
                  <a:schemeClr val="tx1"/>
                </a:solidFill>
              </a:rPr>
              <a:t>4. If you drink, do so in moderation.</a:t>
            </a:r>
          </a:p>
          <a:p>
            <a:pPr marL="0" indent="0">
              <a:spcAft>
                <a:spcPts val="0"/>
              </a:spcAft>
              <a:buNone/>
              <a:defRPr/>
            </a:pPr>
            <a:r>
              <a:rPr lang="en-US" dirty="0">
                <a:solidFill>
                  <a:schemeClr val="tx1"/>
                </a:solidFill>
              </a:rPr>
              <a:t>5. Cover up in the sun and protect your children.</a:t>
            </a:r>
          </a:p>
          <a:p>
            <a:pPr marL="0" indent="0">
              <a:spcAft>
                <a:spcPts val="0"/>
              </a:spcAft>
              <a:buNone/>
              <a:defRPr/>
            </a:pPr>
            <a:r>
              <a:rPr lang="en-US" dirty="0">
                <a:solidFill>
                  <a:schemeClr val="tx1"/>
                </a:solidFill>
              </a:rPr>
              <a:t>6. Practice safe sex.</a:t>
            </a:r>
          </a:p>
          <a:p>
            <a:pPr marL="0" indent="0">
              <a:spcAft>
                <a:spcPts val="0"/>
              </a:spcAft>
              <a:buNone/>
              <a:defRPr/>
            </a:pPr>
            <a:r>
              <a:rPr lang="en-US" dirty="0">
                <a:solidFill>
                  <a:schemeClr val="tx1"/>
                </a:solidFill>
              </a:rPr>
              <a:t>7. Participate in appropriate health screenings.</a:t>
            </a:r>
          </a:p>
          <a:p>
            <a:pPr marL="0" indent="0">
              <a:spcAft>
                <a:spcPts val="0"/>
              </a:spcAft>
              <a:buNone/>
              <a:defRPr/>
            </a:pPr>
            <a:r>
              <a:rPr lang="en-US" dirty="0">
                <a:solidFill>
                  <a:schemeClr val="tx1"/>
                </a:solidFill>
              </a:rPr>
              <a:t>8. Drive defensively; don’t drink and drive.</a:t>
            </a:r>
          </a:p>
          <a:p>
            <a:pPr marL="0" indent="0">
              <a:spcAft>
                <a:spcPts val="0"/>
              </a:spcAft>
              <a:buNone/>
              <a:defRPr/>
            </a:pPr>
            <a:r>
              <a:rPr lang="en-US" dirty="0">
                <a:solidFill>
                  <a:schemeClr val="tx1"/>
                </a:solidFill>
              </a:rPr>
              <a:t>9. Manage your stress.</a:t>
            </a:r>
          </a:p>
          <a:p>
            <a:pPr marL="0" indent="0">
              <a:spcAft>
                <a:spcPts val="0"/>
              </a:spcAft>
              <a:buNone/>
              <a:defRPr/>
            </a:pPr>
            <a:r>
              <a:rPr lang="en-US" dirty="0">
                <a:solidFill>
                  <a:schemeClr val="tx1"/>
                </a:solidFill>
              </a:rPr>
              <a:t>10. Maintain social ties.</a:t>
            </a:r>
          </a:p>
        </p:txBody>
      </p:sp>
      <p:sp>
        <p:nvSpPr>
          <p:cNvPr id="32772" name="Footer Placeholder 10">
            <a:extLst>
              <a:ext uri="{FF2B5EF4-FFF2-40B4-BE49-F238E27FC236}">
                <a16:creationId xmlns:a16="http://schemas.microsoft.com/office/drawing/2014/main" id="{7D7A2A0F-A42B-4162-B217-EBF225CA9CBF}"/>
              </a:ext>
            </a:extLst>
          </p:cNvPr>
          <p:cNvSpPr txBox="1">
            <a:spLocks noGrp="1" noChangeArrowheads="1"/>
          </p:cNvSpPr>
          <p:nvPr/>
        </p:nvSpPr>
        <p:spPr bwMode="auto">
          <a:xfrm>
            <a:off x="10090558" y="5036889"/>
            <a:ext cx="16764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t>Adapted from Southern Jamaica Plain Health Center, Boston, MA</a:t>
            </a:r>
          </a:p>
        </p:txBody>
      </p:sp>
    </p:spTree>
    <p:extLst>
      <p:ext uri="{BB962C8B-B14F-4D97-AF65-F5344CB8AC3E}">
        <p14:creationId xmlns:p14="http://schemas.microsoft.com/office/powerpoint/2010/main" val="399292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E703-A36C-437D-8947-E22CD31B7F70}"/>
              </a:ext>
            </a:extLst>
          </p:cNvPr>
          <p:cNvSpPr>
            <a:spLocks noGrp="1"/>
          </p:cNvSpPr>
          <p:nvPr>
            <p:ph type="title"/>
          </p:nvPr>
        </p:nvSpPr>
        <p:spPr>
          <a:xfrm>
            <a:off x="1196829" y="565557"/>
            <a:ext cx="8610600" cy="1066800"/>
          </a:xfrm>
        </p:spPr>
        <p:txBody>
          <a:bodyPr rtlCol="0" anchor="t">
            <a:normAutofit/>
          </a:bodyPr>
          <a:lstStyle/>
          <a:p>
            <a:pPr>
              <a:defRPr/>
            </a:pPr>
            <a:r>
              <a:rPr lang="en-US" sz="3200" dirty="0">
                <a:solidFill>
                  <a:schemeClr val="tx1"/>
                </a:solidFill>
              </a:rPr>
              <a:t>Tips for Staying Healthy: A Social Determinants Perspective</a:t>
            </a:r>
          </a:p>
        </p:txBody>
      </p:sp>
      <p:sp>
        <p:nvSpPr>
          <p:cNvPr id="3" name="Content Placeholder 2">
            <a:extLst>
              <a:ext uri="{FF2B5EF4-FFF2-40B4-BE49-F238E27FC236}">
                <a16:creationId xmlns:a16="http://schemas.microsoft.com/office/drawing/2014/main" id="{8C85411A-3788-43B4-8311-5F6B440892BF}"/>
              </a:ext>
            </a:extLst>
          </p:cNvPr>
          <p:cNvSpPr>
            <a:spLocks noGrp="1"/>
          </p:cNvSpPr>
          <p:nvPr>
            <p:ph idx="1"/>
          </p:nvPr>
        </p:nvSpPr>
        <p:spPr>
          <a:xfrm>
            <a:off x="1196829" y="1981200"/>
            <a:ext cx="9144000" cy="4876800"/>
          </a:xfrm>
        </p:spPr>
        <p:txBody>
          <a:bodyPr rtlCol="0">
            <a:normAutofit/>
          </a:bodyPr>
          <a:lstStyle/>
          <a:p>
            <a:pPr marL="0" indent="0">
              <a:spcAft>
                <a:spcPts val="0"/>
              </a:spcAft>
              <a:buNone/>
              <a:defRPr/>
            </a:pPr>
            <a:r>
              <a:rPr lang="en-US" dirty="0">
                <a:solidFill>
                  <a:schemeClr val="tx1"/>
                </a:solidFill>
              </a:rPr>
              <a:t>1. Don’t be poor.  If you can, stop.  If you can’t, try not too be poor for too long.</a:t>
            </a:r>
          </a:p>
          <a:p>
            <a:pPr marL="0" indent="0">
              <a:spcAft>
                <a:spcPts val="0"/>
              </a:spcAft>
              <a:buNone/>
              <a:defRPr/>
            </a:pPr>
            <a:r>
              <a:rPr lang="en-US" dirty="0">
                <a:solidFill>
                  <a:schemeClr val="tx1"/>
                </a:solidFill>
              </a:rPr>
              <a:t>2. Don’t have poor parents.</a:t>
            </a:r>
          </a:p>
          <a:p>
            <a:pPr marL="0" indent="0">
              <a:spcAft>
                <a:spcPts val="0"/>
              </a:spcAft>
              <a:buNone/>
              <a:defRPr/>
            </a:pPr>
            <a:r>
              <a:rPr lang="en-US" dirty="0">
                <a:solidFill>
                  <a:schemeClr val="tx1"/>
                </a:solidFill>
              </a:rPr>
              <a:t>3. Don’t live in a poor neighborhood.</a:t>
            </a:r>
          </a:p>
          <a:p>
            <a:pPr marL="0" indent="0">
              <a:spcAft>
                <a:spcPts val="0"/>
              </a:spcAft>
              <a:buNone/>
              <a:defRPr/>
            </a:pPr>
            <a:r>
              <a:rPr lang="en-US" dirty="0">
                <a:solidFill>
                  <a:schemeClr val="tx1"/>
                </a:solidFill>
              </a:rPr>
              <a:t>4. Own a car – but use only for weekends and walk to work.</a:t>
            </a:r>
          </a:p>
          <a:p>
            <a:pPr marL="0" indent="0">
              <a:spcAft>
                <a:spcPts val="0"/>
              </a:spcAft>
              <a:buNone/>
              <a:defRPr/>
            </a:pPr>
            <a:r>
              <a:rPr lang="en-US" dirty="0">
                <a:solidFill>
                  <a:schemeClr val="tx1"/>
                </a:solidFill>
              </a:rPr>
              <a:t>5. Practice not losing your job and don’t become unemployed.</a:t>
            </a:r>
          </a:p>
          <a:p>
            <a:pPr marL="0" indent="0">
              <a:spcAft>
                <a:spcPts val="0"/>
              </a:spcAft>
              <a:buNone/>
              <a:defRPr/>
            </a:pPr>
            <a:r>
              <a:rPr lang="en-US" dirty="0">
                <a:solidFill>
                  <a:schemeClr val="tx1"/>
                </a:solidFill>
              </a:rPr>
              <a:t>6. Don’t be illiterate.</a:t>
            </a:r>
          </a:p>
          <a:p>
            <a:pPr marL="0" indent="0">
              <a:spcAft>
                <a:spcPts val="0"/>
              </a:spcAft>
              <a:buNone/>
              <a:defRPr/>
            </a:pPr>
            <a:r>
              <a:rPr lang="en-US" dirty="0">
                <a:solidFill>
                  <a:schemeClr val="tx1"/>
                </a:solidFill>
              </a:rPr>
              <a:t>7. Avoid social isolation.</a:t>
            </a:r>
          </a:p>
          <a:p>
            <a:pPr marL="0" indent="0">
              <a:spcAft>
                <a:spcPts val="0"/>
              </a:spcAft>
              <a:buNone/>
              <a:defRPr/>
            </a:pPr>
            <a:r>
              <a:rPr lang="en-US" dirty="0">
                <a:solidFill>
                  <a:schemeClr val="tx1"/>
                </a:solidFill>
              </a:rPr>
              <a:t>8. Try not to be part of a socially marginalized group.</a:t>
            </a:r>
            <a:br>
              <a:rPr lang="en-US" dirty="0">
                <a:solidFill>
                  <a:schemeClr val="tx1"/>
                </a:solidFill>
              </a:rPr>
            </a:br>
            <a:endParaRPr lang="en-US" dirty="0">
              <a:solidFill>
                <a:schemeClr val="tx1"/>
              </a:solidFill>
            </a:endParaRPr>
          </a:p>
        </p:txBody>
      </p:sp>
      <p:sp>
        <p:nvSpPr>
          <p:cNvPr id="34820" name="Footer Placeholder 10">
            <a:extLst>
              <a:ext uri="{FF2B5EF4-FFF2-40B4-BE49-F238E27FC236}">
                <a16:creationId xmlns:a16="http://schemas.microsoft.com/office/drawing/2014/main" id="{6737B4C6-00F9-41F2-BC6F-4F9A94E57392}"/>
              </a:ext>
            </a:extLst>
          </p:cNvPr>
          <p:cNvSpPr txBox="1">
            <a:spLocks noGrp="1" noChangeArrowheads="1"/>
          </p:cNvSpPr>
          <p:nvPr/>
        </p:nvSpPr>
        <p:spPr bwMode="auto">
          <a:xfrm>
            <a:off x="10156971" y="5036889"/>
            <a:ext cx="16764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t>Adapted from Southern Jamaica Plain Health Center, Boston, MA</a:t>
            </a:r>
          </a:p>
        </p:txBody>
      </p:sp>
    </p:spTree>
    <p:extLst>
      <p:ext uri="{BB962C8B-B14F-4D97-AF65-F5344CB8AC3E}">
        <p14:creationId xmlns:p14="http://schemas.microsoft.com/office/powerpoint/2010/main" val="3429894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42DAD1C-FB27-463F-A4C0-E015FFDA1422}"/>
              </a:ext>
            </a:extLst>
          </p:cNvPr>
          <p:cNvSpPr>
            <a:spLocks noGrp="1"/>
          </p:cNvSpPr>
          <p:nvPr>
            <p:ph type="title"/>
          </p:nvPr>
        </p:nvSpPr>
        <p:spPr>
          <a:xfrm>
            <a:off x="1097280" y="263527"/>
            <a:ext cx="10058400" cy="1450757"/>
          </a:xfrm>
        </p:spPr>
        <p:txBody>
          <a:bodyPr/>
          <a:lstStyle/>
          <a:p>
            <a:r>
              <a:rPr lang="en-US" altLang="en-US" dirty="0">
                <a:solidFill>
                  <a:schemeClr val="tx1"/>
                </a:solidFill>
              </a:rPr>
              <a:t>Example: Respite Hours</a:t>
            </a:r>
          </a:p>
        </p:txBody>
      </p:sp>
      <p:sp>
        <p:nvSpPr>
          <p:cNvPr id="36867" name="Content Placeholder 2">
            <a:extLst>
              <a:ext uri="{FF2B5EF4-FFF2-40B4-BE49-F238E27FC236}">
                <a16:creationId xmlns:a16="http://schemas.microsoft.com/office/drawing/2014/main" id="{272500F5-8438-46BB-9AAF-EC4069A96D02}"/>
              </a:ext>
            </a:extLst>
          </p:cNvPr>
          <p:cNvSpPr>
            <a:spLocks noGrp="1"/>
          </p:cNvSpPr>
          <p:nvPr>
            <p:ph idx="1"/>
          </p:nvPr>
        </p:nvSpPr>
        <p:spPr/>
        <p:txBody>
          <a:bodyPr/>
          <a:lstStyle/>
          <a:p>
            <a:pPr marL="0" indent="0">
              <a:buNone/>
            </a:pPr>
            <a:r>
              <a:rPr lang="en-US" altLang="en-US" b="1" dirty="0">
                <a:solidFill>
                  <a:schemeClr val="tx1"/>
                </a:solidFill>
              </a:rPr>
              <a:t>Problem: </a:t>
            </a:r>
            <a:r>
              <a:rPr lang="en-US" altLang="en-US" dirty="0">
                <a:solidFill>
                  <a:schemeClr val="tx1"/>
                </a:solidFill>
              </a:rPr>
              <a:t>Families describe receiving different respite benefits, despite same needs.</a:t>
            </a:r>
          </a:p>
          <a:p>
            <a:pPr marL="0" indent="0">
              <a:buNone/>
            </a:pPr>
            <a:r>
              <a:rPr lang="en-US" altLang="en-US" b="1" dirty="0">
                <a:solidFill>
                  <a:schemeClr val="tx1"/>
                </a:solidFill>
              </a:rPr>
              <a:t>Solution 1:</a:t>
            </a:r>
            <a:r>
              <a:rPr lang="en-US" altLang="en-US" dirty="0">
                <a:solidFill>
                  <a:schemeClr val="tx1"/>
                </a:solidFill>
              </a:rPr>
              <a:t> Tell families what they must say or do to get more hours.</a:t>
            </a:r>
          </a:p>
          <a:p>
            <a:pPr marL="0" indent="0">
              <a:buNone/>
            </a:pPr>
            <a:r>
              <a:rPr lang="en-US" altLang="en-US" b="1" dirty="0">
                <a:solidFill>
                  <a:schemeClr val="tx1"/>
                </a:solidFill>
              </a:rPr>
              <a:t>Solution 2:</a:t>
            </a:r>
            <a:r>
              <a:rPr lang="en-US" altLang="en-US" dirty="0">
                <a:solidFill>
                  <a:schemeClr val="tx1"/>
                </a:solidFill>
              </a:rPr>
              <a:t> Work with home health care, insurance providers, etc. to discuss family coverage needs and figure out inequities in receipt of services. Create systems changes. </a:t>
            </a:r>
          </a:p>
        </p:txBody>
      </p:sp>
    </p:spTree>
    <p:extLst>
      <p:ext uri="{BB962C8B-B14F-4D97-AF65-F5344CB8AC3E}">
        <p14:creationId xmlns:p14="http://schemas.microsoft.com/office/powerpoint/2010/main" val="3775249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Roadmap</a:t>
            </a:r>
          </a:p>
        </p:txBody>
      </p:sp>
      <p:sp>
        <p:nvSpPr>
          <p:cNvPr id="3" name="Content Placeholder 2"/>
          <p:cNvSpPr>
            <a:spLocks noGrp="1"/>
          </p:cNvSpPr>
          <p:nvPr>
            <p:ph idx="1"/>
          </p:nvPr>
        </p:nvSpPr>
        <p:spPr>
          <a:xfrm>
            <a:off x="1097280" y="1875322"/>
            <a:ext cx="8229600" cy="4570240"/>
          </a:xfrm>
        </p:spPr>
        <p:txBody>
          <a:bodyPr>
            <a:normAutofit/>
          </a:bodyPr>
          <a:lstStyle/>
          <a:p>
            <a:pPr marL="0" marR="0">
              <a:spcBef>
                <a:spcPts val="0"/>
              </a:spcBef>
              <a:spcAft>
                <a:spcPts val="0"/>
              </a:spcAft>
            </a:pPr>
            <a:r>
              <a:rPr lang="en-US" altLang="en-US" dirty="0">
                <a:solidFill>
                  <a:schemeClr val="tx1"/>
                </a:solidFill>
              </a:rPr>
              <a:t>Introductions (5 min)</a:t>
            </a:r>
          </a:p>
          <a:p>
            <a:pPr>
              <a:defRPr/>
            </a:pPr>
            <a:r>
              <a:rPr lang="en-US" dirty="0">
                <a:solidFill>
                  <a:schemeClr val="tx1"/>
                </a:solidFill>
              </a:rPr>
              <a:t>Frameworks (15 min)</a:t>
            </a:r>
          </a:p>
          <a:p>
            <a:pPr lvl="1">
              <a:defRPr/>
            </a:pPr>
            <a:r>
              <a:rPr lang="en-US" dirty="0">
                <a:solidFill>
                  <a:schemeClr val="tx1"/>
                </a:solidFill>
              </a:rPr>
              <a:t>Social Ecological/Multi-level</a:t>
            </a:r>
          </a:p>
          <a:p>
            <a:pPr lvl="1">
              <a:defRPr/>
            </a:pPr>
            <a:r>
              <a:rPr lang="en-US" dirty="0">
                <a:solidFill>
                  <a:schemeClr val="tx1"/>
                </a:solidFill>
              </a:rPr>
              <a:t>Social Determinants of Health</a:t>
            </a:r>
          </a:p>
          <a:p>
            <a:pPr lvl="1">
              <a:defRPr/>
            </a:pPr>
            <a:r>
              <a:rPr lang="en-US" dirty="0">
                <a:solidFill>
                  <a:schemeClr val="tx1"/>
                </a:solidFill>
              </a:rPr>
              <a:t>Life Course</a:t>
            </a:r>
          </a:p>
          <a:p>
            <a:pPr lvl="1">
              <a:defRPr/>
            </a:pPr>
            <a:r>
              <a:rPr lang="en-US" dirty="0">
                <a:solidFill>
                  <a:schemeClr val="tx1"/>
                </a:solidFill>
              </a:rPr>
              <a:t>Health Literacy</a:t>
            </a:r>
          </a:p>
          <a:p>
            <a:pPr lvl="1">
              <a:defRPr/>
            </a:pPr>
            <a:r>
              <a:rPr lang="en-US" dirty="0">
                <a:solidFill>
                  <a:schemeClr val="tx1"/>
                </a:solidFill>
              </a:rPr>
              <a:t>Racial Equity</a:t>
            </a:r>
          </a:p>
          <a:p>
            <a:pPr lvl="1">
              <a:defRPr/>
            </a:pPr>
            <a:r>
              <a:rPr lang="en-US" dirty="0">
                <a:solidFill>
                  <a:schemeClr val="tx1"/>
                </a:solidFill>
              </a:rPr>
              <a:t>Family Engagement</a:t>
            </a:r>
          </a:p>
          <a:p>
            <a:pPr lvl="1">
              <a:defRPr/>
            </a:pPr>
            <a:r>
              <a:rPr lang="en-US" dirty="0">
                <a:solidFill>
                  <a:schemeClr val="tx1"/>
                </a:solidFill>
              </a:rPr>
              <a:t>ICF-CY</a:t>
            </a:r>
          </a:p>
          <a:p>
            <a:pPr lvl="1">
              <a:defRPr/>
            </a:pPr>
            <a:r>
              <a:rPr lang="en-US" i="1" dirty="0">
                <a:solidFill>
                  <a:schemeClr val="tx1"/>
                </a:solidFill>
              </a:rPr>
              <a:t>Example:</a:t>
            </a:r>
            <a:r>
              <a:rPr lang="en-US" dirty="0">
                <a:solidFill>
                  <a:schemeClr val="tx1"/>
                </a:solidFill>
              </a:rPr>
              <a:t> Participation, PREPARED</a:t>
            </a:r>
          </a:p>
          <a:p>
            <a:pPr>
              <a:defRPr/>
            </a:pPr>
            <a:r>
              <a:rPr lang="en-US" dirty="0">
                <a:solidFill>
                  <a:srgbClr val="FF0000"/>
                </a:solidFill>
              </a:rPr>
              <a:t>Case Study - Breakouts (20 min)</a:t>
            </a:r>
          </a:p>
          <a:p>
            <a:pPr>
              <a:defRPr/>
            </a:pPr>
            <a:r>
              <a:rPr lang="en-US" dirty="0">
                <a:solidFill>
                  <a:schemeClr val="tx1"/>
                </a:solidFill>
              </a:rPr>
              <a:t>Large Group Debrief / Questions (20 min)</a:t>
            </a:r>
          </a:p>
        </p:txBody>
      </p:sp>
      <p:pic>
        <p:nvPicPr>
          <p:cNvPr id="4" name="Picture 3"/>
          <p:cNvPicPr>
            <a:picLocks noChangeAspect="1"/>
          </p:cNvPicPr>
          <p:nvPr/>
        </p:nvPicPr>
        <p:blipFill>
          <a:blip r:embed="rId2"/>
          <a:stretch>
            <a:fillRect/>
          </a:stretch>
        </p:blipFill>
        <p:spPr>
          <a:xfrm>
            <a:off x="6553200" y="1752600"/>
            <a:ext cx="2984500" cy="2717800"/>
          </a:xfrm>
          <a:prstGeom prst="rect">
            <a:avLst/>
          </a:prstGeom>
        </p:spPr>
      </p:pic>
    </p:spTree>
    <p:extLst>
      <p:ext uri="{BB962C8B-B14F-4D97-AF65-F5344CB8AC3E}">
        <p14:creationId xmlns:p14="http://schemas.microsoft.com/office/powerpoint/2010/main" val="3207490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a:extLst>
              <a:ext uri="{FF2B5EF4-FFF2-40B4-BE49-F238E27FC236}">
                <a16:creationId xmlns:a16="http://schemas.microsoft.com/office/drawing/2014/main" id="{D6DFD484-5D02-4DCF-8B89-309D5940019B}"/>
              </a:ext>
            </a:extLst>
          </p:cNvPr>
          <p:cNvSpPr>
            <a:spLocks noGrp="1"/>
          </p:cNvSpPr>
          <p:nvPr>
            <p:ph idx="1"/>
          </p:nvPr>
        </p:nvSpPr>
        <p:spPr>
          <a:xfrm>
            <a:off x="184558" y="1812925"/>
            <a:ext cx="11862033" cy="5045075"/>
          </a:xfrm>
        </p:spPr>
        <p:txBody>
          <a:bodyPr>
            <a:normAutofit/>
          </a:bodyPr>
          <a:lstStyle/>
          <a:p>
            <a:pPr marL="0" indent="0">
              <a:buNone/>
            </a:pPr>
            <a:r>
              <a:rPr lang="en-US" sz="1500" dirty="0">
                <a:solidFill>
                  <a:schemeClr val="tx1"/>
                </a:solidFill>
                <a:latin typeface="Calibri" panose="020F0502020204030204" pitchFamily="34" charset="0"/>
              </a:rPr>
              <a:t>  </a:t>
            </a:r>
            <a:r>
              <a:rPr lang="en-US" sz="1500" b="1" i="0" u="none" strike="noStrike" baseline="0" dirty="0">
                <a:solidFill>
                  <a:schemeClr val="tx1"/>
                </a:solidFill>
                <a:latin typeface="Calibri" panose="020F0502020204030204" pitchFamily="34" charset="0"/>
              </a:rPr>
              <a:t>Case Study: Finding a Preschool </a:t>
            </a:r>
            <a:r>
              <a:rPr lang="en-US" sz="1500" b="0" i="0" u="none" strike="noStrike" baseline="0" dirty="0">
                <a:solidFill>
                  <a:schemeClr val="tx1"/>
                </a:solidFill>
                <a:latin typeface="Calibri" panose="020F0502020204030204" pitchFamily="34" charset="0"/>
              </a:rPr>
              <a:t>(Adapted from PREPARED, Kramer &amp; Rosenfeld, 2016) </a:t>
            </a:r>
          </a:p>
          <a:p>
            <a:r>
              <a:rPr lang="en-US" sz="1500" b="0" i="0" u="none" strike="noStrike" baseline="0" dirty="0">
                <a:solidFill>
                  <a:schemeClr val="tx1"/>
                </a:solidFill>
                <a:latin typeface="Calibri" panose="020F0502020204030204" pitchFamily="34" charset="0"/>
              </a:rPr>
              <a:t>Ms. Martin has a two-and-a-half-year-old son, Daniel. Daniel will not get Early Intervention once he turns three in a couple of months. Mom wants Daniel to keep trying new activities and learning new skills. Daniel is working on getting dressed without help, playing with other kids, and paying attention. He is starting to enjoy playing with other kids. Another one of Daniel’s IFSP* goals in Early Intervention is to be “preschool ready.” </a:t>
            </a:r>
          </a:p>
          <a:p>
            <a:r>
              <a:rPr lang="en-US" sz="1500" b="0" i="0" u="none" strike="noStrike" baseline="0" dirty="0">
                <a:solidFill>
                  <a:schemeClr val="tx1"/>
                </a:solidFill>
                <a:latin typeface="Calibri" panose="020F0502020204030204" pitchFamily="34" charset="0"/>
              </a:rPr>
              <a:t>Mom is thinking about putting Daniel in pre-school after he finishes up Early Intervention. She would really like Daniel to go to the private preschool down the street where all the neighborhood kids go. Mom’s friend, whose kids went to the neighborhood preschool, said she’s never seen any children with disabilities in this preschool. </a:t>
            </a:r>
          </a:p>
          <a:p>
            <a:r>
              <a:rPr lang="en-US" sz="1500" b="0" i="0" u="none" strike="noStrike" baseline="0" dirty="0">
                <a:solidFill>
                  <a:schemeClr val="tx1"/>
                </a:solidFill>
                <a:latin typeface="Calibri" panose="020F0502020204030204" pitchFamily="34" charset="0"/>
              </a:rPr>
              <a:t>Mom asks Daniel’s Early Intervention coordinator how to apply to preschool. Mom is most worried about her son getting his medicine during the day. Mom also wants to find out if the preschool knows how to work with children with disabilities. The coordinator says Mom should call the preschool to get information. </a:t>
            </a:r>
          </a:p>
          <a:p>
            <a:r>
              <a:rPr lang="en-US" sz="1500" b="0" i="0" u="none" strike="noStrike" baseline="0" dirty="0">
                <a:solidFill>
                  <a:schemeClr val="tx1"/>
                </a:solidFill>
                <a:latin typeface="Calibri" panose="020F0502020204030204" pitchFamily="34" charset="0"/>
              </a:rPr>
              <a:t>Mom calls the preschool. The preschool says Mom needs to fill out application forms before they can answer all of her questions. The application forms are long and confusing. The preschool tells her to hurry up with her forms because there are not many spaces left in the classroom. </a:t>
            </a:r>
          </a:p>
          <a:p>
            <a:r>
              <a:rPr lang="en-US" sz="1500" b="0" i="0" u="none" strike="noStrike" baseline="0" dirty="0">
                <a:solidFill>
                  <a:schemeClr val="tx1"/>
                </a:solidFill>
                <a:latin typeface="Calibri" panose="020F0502020204030204" pitchFamily="34" charset="0"/>
              </a:rPr>
              <a:t>Mom meets again with the coordinator. She tells the coordinator that she tried, but couldn’t get information about the preschool. The coordinator asks if Mom might feel more comfortable keeping her son at home for another year. Mom is worried, but really wants her son to go to preschool. </a:t>
            </a:r>
          </a:p>
          <a:p>
            <a:r>
              <a:rPr lang="en-US" sz="1300" b="0" i="0" u="none" strike="noStrike" baseline="0" dirty="0">
                <a:solidFill>
                  <a:schemeClr val="tx1"/>
                </a:solidFill>
                <a:latin typeface="Calibri" panose="020F0502020204030204" pitchFamily="34" charset="0"/>
              </a:rPr>
              <a:t>* IFSP (Individualized Family Service Plan): The IFSP is developed together by parents and early intervention service providers to meet the special needs of young children. </a:t>
            </a:r>
            <a:endParaRPr lang="en-US" altLang="en-US" sz="1300" dirty="0">
              <a:solidFill>
                <a:schemeClr val="tx1"/>
              </a:solidFill>
            </a:endParaRPr>
          </a:p>
          <a:p>
            <a:pPr eaLnBrk="1" hangingPunct="1">
              <a:buFont typeface="Arial" panose="020B0604020202020204" pitchFamily="34" charset="0"/>
              <a:buNone/>
            </a:pPr>
            <a:endParaRPr lang="en-US" altLang="en-US" sz="1000" dirty="0">
              <a:solidFill>
                <a:schemeClr val="tx1"/>
              </a:solidFill>
            </a:endParaRPr>
          </a:p>
          <a:p>
            <a:pPr eaLnBrk="1" hangingPunct="1"/>
            <a:endParaRPr lang="en-US" altLang="en-US" sz="1000" dirty="0">
              <a:solidFill>
                <a:schemeClr val="tx1"/>
              </a:solidFill>
            </a:endParaRPr>
          </a:p>
          <a:p>
            <a:pPr eaLnBrk="1" hangingPunct="1"/>
            <a:endParaRPr lang="en-US" altLang="en-US" sz="1000" i="1" u="sng" dirty="0">
              <a:solidFill>
                <a:schemeClr val="tx1"/>
              </a:solidFill>
            </a:endParaRPr>
          </a:p>
        </p:txBody>
      </p:sp>
      <p:sp>
        <p:nvSpPr>
          <p:cNvPr id="38915" name="Title 2">
            <a:extLst>
              <a:ext uri="{FF2B5EF4-FFF2-40B4-BE49-F238E27FC236}">
                <a16:creationId xmlns:a16="http://schemas.microsoft.com/office/drawing/2014/main" id="{FBE47725-4E98-4CCF-AB05-26FF6173BD49}"/>
              </a:ext>
            </a:extLst>
          </p:cNvPr>
          <p:cNvSpPr>
            <a:spLocks noGrp="1"/>
          </p:cNvSpPr>
          <p:nvPr>
            <p:ph type="title"/>
          </p:nvPr>
        </p:nvSpPr>
        <p:spPr>
          <a:xfrm>
            <a:off x="1140619" y="181194"/>
            <a:ext cx="10058400" cy="1450757"/>
          </a:xfrm>
        </p:spPr>
        <p:txBody>
          <a:bodyPr/>
          <a:lstStyle/>
          <a:p>
            <a:pPr algn="ctr" defTabSz="912813"/>
            <a:r>
              <a:rPr lang="en-US" altLang="en-US" dirty="0">
                <a:solidFill>
                  <a:schemeClr val="tx1"/>
                </a:solidFill>
              </a:rPr>
              <a:t>Case Study: Finding a Preschool</a:t>
            </a:r>
          </a:p>
        </p:txBody>
      </p:sp>
    </p:spTree>
    <p:extLst>
      <p:ext uri="{BB962C8B-B14F-4D97-AF65-F5344CB8AC3E}">
        <p14:creationId xmlns:p14="http://schemas.microsoft.com/office/powerpoint/2010/main" val="116388172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FF0D252E-8CC9-4487-B4C3-C9B9AE8DEB7D}"/>
              </a:ext>
            </a:extLst>
          </p:cNvPr>
          <p:cNvSpPr>
            <a:spLocks noGrp="1"/>
          </p:cNvSpPr>
          <p:nvPr>
            <p:ph idx="1"/>
          </p:nvPr>
        </p:nvSpPr>
        <p:spPr>
          <a:xfrm>
            <a:off x="1671638" y="1631951"/>
            <a:ext cx="8996362" cy="5045075"/>
          </a:xfrm>
        </p:spPr>
        <p:txBody>
          <a:bodyPr/>
          <a:lstStyle/>
          <a:p>
            <a:pPr eaLnBrk="1" hangingPunct="1"/>
            <a:endParaRPr lang="en-US" altLang="en-US" sz="1600" dirty="0"/>
          </a:p>
          <a:p>
            <a:pPr eaLnBrk="1" hangingPunct="1">
              <a:buFont typeface="Arial" panose="020B0604020202020204" pitchFamily="34" charset="0"/>
              <a:buNone/>
            </a:pPr>
            <a:endParaRPr lang="en-US" altLang="en-US" sz="1000" dirty="0"/>
          </a:p>
          <a:p>
            <a:pPr eaLnBrk="1" hangingPunct="1"/>
            <a:endParaRPr lang="en-US" altLang="en-US" sz="1000" dirty="0"/>
          </a:p>
          <a:p>
            <a:pPr eaLnBrk="1" hangingPunct="1"/>
            <a:endParaRPr lang="en-US" altLang="en-US" sz="1000" i="1" u="sng" dirty="0"/>
          </a:p>
        </p:txBody>
      </p:sp>
      <p:sp>
        <p:nvSpPr>
          <p:cNvPr id="39939" name="Title 2">
            <a:extLst>
              <a:ext uri="{FF2B5EF4-FFF2-40B4-BE49-F238E27FC236}">
                <a16:creationId xmlns:a16="http://schemas.microsoft.com/office/drawing/2014/main" id="{C34E56FB-5BEF-43FF-999B-527B7853F502}"/>
              </a:ext>
            </a:extLst>
          </p:cNvPr>
          <p:cNvSpPr>
            <a:spLocks noGrp="1"/>
          </p:cNvSpPr>
          <p:nvPr>
            <p:ph type="title"/>
          </p:nvPr>
        </p:nvSpPr>
        <p:spPr>
          <a:xfrm>
            <a:off x="1150952" y="488951"/>
            <a:ext cx="8229600" cy="1143000"/>
          </a:xfrm>
        </p:spPr>
        <p:txBody>
          <a:bodyPr/>
          <a:lstStyle/>
          <a:p>
            <a:pPr defTabSz="912813"/>
            <a:r>
              <a:rPr lang="en-US" altLang="en-US" dirty="0">
                <a:solidFill>
                  <a:schemeClr val="tx1"/>
                </a:solidFill>
              </a:rPr>
              <a:t>Case Study Questions</a:t>
            </a:r>
          </a:p>
        </p:txBody>
      </p:sp>
      <p:sp>
        <p:nvSpPr>
          <p:cNvPr id="58372" name="TextBox 3">
            <a:extLst>
              <a:ext uri="{FF2B5EF4-FFF2-40B4-BE49-F238E27FC236}">
                <a16:creationId xmlns:a16="http://schemas.microsoft.com/office/drawing/2014/main" id="{AE1A105C-B10F-439D-9696-CB3F7CC1F517}"/>
              </a:ext>
            </a:extLst>
          </p:cNvPr>
          <p:cNvSpPr txBox="1">
            <a:spLocks noChangeArrowheads="1"/>
          </p:cNvSpPr>
          <p:nvPr/>
        </p:nvSpPr>
        <p:spPr bwMode="auto">
          <a:xfrm>
            <a:off x="1150952" y="1720840"/>
            <a:ext cx="8152439" cy="3018940"/>
          </a:xfrm>
          <a:prstGeom prst="rect">
            <a:avLst/>
          </a:prstGeom>
          <a:noFill/>
          <a:ln>
            <a:noFill/>
          </a:ln>
        </p:spPr>
        <p:txBody>
          <a:bodyPr wrap="square">
            <a:spAutoFit/>
          </a:bodyPr>
          <a:lstStyle/>
          <a:p>
            <a:pPr marL="342900" indent="-342900">
              <a:buFontTx/>
              <a:buChar char="-"/>
              <a:defRPr/>
            </a:pPr>
            <a:r>
              <a:rPr lang="en-US" altLang="en-US" sz="2400" dirty="0">
                <a:latin typeface="Calibri" panose="020F0502020204030204" pitchFamily="34" charset="0"/>
                <a:cs typeface="Calibri" panose="020F0502020204030204" pitchFamily="34" charset="0"/>
              </a:rPr>
              <a:t>Join your assigned breakout rooms. </a:t>
            </a:r>
          </a:p>
          <a:p>
            <a:pPr marL="342900" indent="-342900">
              <a:buFontTx/>
              <a:buChar char="-"/>
              <a:defRPr/>
            </a:pPr>
            <a:r>
              <a:rPr lang="en-US" altLang="en-US" sz="2400" dirty="0">
                <a:latin typeface="Calibri" panose="020F0502020204030204" pitchFamily="34" charset="0"/>
                <a:cs typeface="Calibri" panose="020F0502020204030204" pitchFamily="34" charset="0"/>
              </a:rPr>
              <a:t>Use the </a:t>
            </a:r>
            <a:r>
              <a:rPr lang="en-US" altLang="en-US" sz="2400" dirty="0" err="1">
                <a:latin typeface="Calibri" panose="020F0502020204030204" pitchFamily="34" charset="0"/>
                <a:cs typeface="Calibri" panose="020F0502020204030204" pitchFamily="34" charset="0"/>
              </a:rPr>
              <a:t>Jamboard</a:t>
            </a:r>
            <a:r>
              <a:rPr lang="en-US" altLang="en-US" sz="2400" dirty="0">
                <a:latin typeface="Calibri" panose="020F0502020204030204" pitchFamily="34" charset="0"/>
                <a:cs typeface="Calibri" panose="020F0502020204030204" pitchFamily="34" charset="0"/>
              </a:rPr>
              <a:t> to take notes. Questions to work on are in the  </a:t>
            </a:r>
            <a:r>
              <a:rPr lang="en-US" altLang="en-US" sz="2400" dirty="0" err="1">
                <a:latin typeface="Calibri" panose="020F0502020204030204" pitchFamily="34" charset="0"/>
                <a:cs typeface="Calibri" panose="020F0502020204030204" pitchFamily="34" charset="0"/>
              </a:rPr>
              <a:t>Jamboard</a:t>
            </a:r>
            <a:r>
              <a:rPr lang="en-US" altLang="en-US" sz="2400" dirty="0">
                <a:latin typeface="Calibri" panose="020F0502020204030204" pitchFamily="34" charset="0"/>
                <a:cs typeface="Calibri" panose="020F0502020204030204" pitchFamily="34" charset="0"/>
              </a:rPr>
              <a:t> [Slide 1 = Breakout Room 1]</a:t>
            </a:r>
          </a:p>
          <a:p>
            <a:pPr marL="342900" indent="-342900">
              <a:buFontTx/>
              <a:buChar char="-"/>
              <a:defRPr/>
            </a:pPr>
            <a:r>
              <a:rPr lang="en-US" altLang="en-US" sz="2400" dirty="0">
                <a:latin typeface="Calibri" panose="020F0502020204030204" pitchFamily="34" charset="0"/>
                <a:cs typeface="Calibri" panose="020F0502020204030204" pitchFamily="34" charset="0"/>
              </a:rPr>
              <a:t>Go through the questions and use frameworks to help you explore the questions. </a:t>
            </a:r>
          </a:p>
          <a:p>
            <a:pPr marL="342900" indent="-342900">
              <a:buFontTx/>
              <a:buChar char="-"/>
              <a:defRPr/>
            </a:pPr>
            <a:r>
              <a:rPr lang="en-US" altLang="en-US" sz="2400" dirty="0">
                <a:latin typeface="Calibri" panose="020F0502020204030204" pitchFamily="34" charset="0"/>
                <a:cs typeface="Calibri" panose="020F0502020204030204" pitchFamily="34" charset="0"/>
              </a:rPr>
              <a:t>Levels: Child, Home/Family, Community, Policy</a:t>
            </a:r>
            <a:br>
              <a:rPr lang="en-US" alt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a:defRPr/>
            </a:pPr>
            <a:r>
              <a:rPr lang="en-US" sz="2400" b="1" i="1" dirty="0">
                <a:latin typeface="Calibri" panose="020F0502020204030204" pitchFamily="34" charset="0"/>
                <a:cs typeface="Calibri" panose="020F0502020204030204" pitchFamily="34" charset="0"/>
              </a:rPr>
              <a:t>Frameworks</a:t>
            </a:r>
          </a:p>
        </p:txBody>
      </p:sp>
      <p:graphicFrame>
        <p:nvGraphicFramePr>
          <p:cNvPr id="2" name="Table 1">
            <a:extLst>
              <a:ext uri="{FF2B5EF4-FFF2-40B4-BE49-F238E27FC236}">
                <a16:creationId xmlns:a16="http://schemas.microsoft.com/office/drawing/2014/main" id="{26CAE601-C974-AB41-A94C-726BA5086992}"/>
              </a:ext>
            </a:extLst>
          </p:cNvPr>
          <p:cNvGraphicFramePr>
            <a:graphicFrameLocks noGrp="1"/>
          </p:cNvGraphicFramePr>
          <p:nvPr>
            <p:extLst>
              <p:ext uri="{D42A27DB-BD31-4B8C-83A1-F6EECF244321}">
                <p14:modId xmlns:p14="http://schemas.microsoft.com/office/powerpoint/2010/main" val="4071925686"/>
              </p:ext>
            </p:extLst>
          </p:nvPr>
        </p:nvGraphicFramePr>
        <p:xfrm>
          <a:off x="1275135" y="4856717"/>
          <a:ext cx="7930376" cy="1112520"/>
        </p:xfrm>
        <a:graphic>
          <a:graphicData uri="http://schemas.openxmlformats.org/drawingml/2006/table">
            <a:tbl>
              <a:tblPr firstRow="1" bandRow="1">
                <a:tableStyleId>{69CF1AB2-1976-4502-BF36-3FF5EA218861}</a:tableStyleId>
              </a:tblPr>
              <a:tblGrid>
                <a:gridCol w="3965188">
                  <a:extLst>
                    <a:ext uri="{9D8B030D-6E8A-4147-A177-3AD203B41FA5}">
                      <a16:colId xmlns:a16="http://schemas.microsoft.com/office/drawing/2014/main" val="4239431201"/>
                    </a:ext>
                  </a:extLst>
                </a:gridCol>
                <a:gridCol w="3965188">
                  <a:extLst>
                    <a:ext uri="{9D8B030D-6E8A-4147-A177-3AD203B41FA5}">
                      <a16:colId xmlns:a16="http://schemas.microsoft.com/office/drawing/2014/main" val="31878273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Social Determinants of Health</a:t>
                      </a:r>
                      <a:endParaRPr lang="en-US" sz="1800" b="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Racial Equity</a:t>
                      </a:r>
                      <a:endParaRPr lang="en-US" sz="18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8628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Life Course</a:t>
                      </a:r>
                      <a:endParaRPr lang="en-US" sz="18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Family Engagement</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579498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Health Literacy</a:t>
                      </a:r>
                      <a:endParaRPr lang="en-US" sz="18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ICF-CY (Disability)</a:t>
                      </a:r>
                      <a:endParaRPr lang="en-US" alt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18542089"/>
                  </a:ext>
                </a:extLst>
              </a:tr>
            </a:tbl>
          </a:graphicData>
        </a:graphic>
      </p:graphicFrame>
    </p:spTree>
    <p:extLst>
      <p:ext uri="{BB962C8B-B14F-4D97-AF65-F5344CB8AC3E}">
        <p14:creationId xmlns:p14="http://schemas.microsoft.com/office/powerpoint/2010/main" val="276419315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Roadmap</a:t>
            </a:r>
          </a:p>
        </p:txBody>
      </p:sp>
      <p:sp>
        <p:nvSpPr>
          <p:cNvPr id="3" name="Content Placeholder 2"/>
          <p:cNvSpPr>
            <a:spLocks noGrp="1"/>
          </p:cNvSpPr>
          <p:nvPr>
            <p:ph idx="1"/>
          </p:nvPr>
        </p:nvSpPr>
        <p:spPr>
          <a:xfrm>
            <a:off x="1097280" y="1875322"/>
            <a:ext cx="8229600" cy="4570240"/>
          </a:xfrm>
        </p:spPr>
        <p:txBody>
          <a:bodyPr>
            <a:normAutofit/>
          </a:bodyPr>
          <a:lstStyle/>
          <a:p>
            <a:pPr marL="0" marR="0">
              <a:spcBef>
                <a:spcPts val="0"/>
              </a:spcBef>
              <a:spcAft>
                <a:spcPts val="0"/>
              </a:spcAft>
            </a:pPr>
            <a:r>
              <a:rPr lang="en-US" altLang="en-US" dirty="0">
                <a:solidFill>
                  <a:schemeClr val="tx1"/>
                </a:solidFill>
              </a:rPr>
              <a:t>Introductions (5 min)</a:t>
            </a:r>
          </a:p>
          <a:p>
            <a:pPr>
              <a:defRPr/>
            </a:pPr>
            <a:r>
              <a:rPr lang="en-US" dirty="0">
                <a:solidFill>
                  <a:schemeClr val="tx1"/>
                </a:solidFill>
              </a:rPr>
              <a:t>Frameworks (15 min)</a:t>
            </a:r>
          </a:p>
          <a:p>
            <a:pPr lvl="1">
              <a:defRPr/>
            </a:pPr>
            <a:r>
              <a:rPr lang="en-US" dirty="0">
                <a:solidFill>
                  <a:schemeClr val="tx1"/>
                </a:solidFill>
              </a:rPr>
              <a:t>Social Ecological/Multi-level</a:t>
            </a:r>
          </a:p>
          <a:p>
            <a:pPr lvl="1">
              <a:defRPr/>
            </a:pPr>
            <a:r>
              <a:rPr lang="en-US" dirty="0">
                <a:solidFill>
                  <a:schemeClr val="tx1"/>
                </a:solidFill>
              </a:rPr>
              <a:t>Social Determinants of Health</a:t>
            </a:r>
          </a:p>
          <a:p>
            <a:pPr lvl="1">
              <a:defRPr/>
            </a:pPr>
            <a:r>
              <a:rPr lang="en-US" dirty="0">
                <a:solidFill>
                  <a:schemeClr val="tx1"/>
                </a:solidFill>
              </a:rPr>
              <a:t>Life Course</a:t>
            </a:r>
          </a:p>
          <a:p>
            <a:pPr lvl="1">
              <a:defRPr/>
            </a:pPr>
            <a:r>
              <a:rPr lang="en-US" dirty="0">
                <a:solidFill>
                  <a:schemeClr val="tx1"/>
                </a:solidFill>
              </a:rPr>
              <a:t>Health Literacy</a:t>
            </a:r>
          </a:p>
          <a:p>
            <a:pPr lvl="1">
              <a:defRPr/>
            </a:pPr>
            <a:r>
              <a:rPr lang="en-US" dirty="0">
                <a:solidFill>
                  <a:schemeClr val="tx1"/>
                </a:solidFill>
              </a:rPr>
              <a:t>Racial Equity</a:t>
            </a:r>
          </a:p>
          <a:p>
            <a:pPr lvl="1">
              <a:defRPr/>
            </a:pPr>
            <a:r>
              <a:rPr lang="en-US" dirty="0">
                <a:solidFill>
                  <a:schemeClr val="tx1"/>
                </a:solidFill>
              </a:rPr>
              <a:t>Family Engagement</a:t>
            </a:r>
          </a:p>
          <a:p>
            <a:pPr lvl="1">
              <a:defRPr/>
            </a:pPr>
            <a:r>
              <a:rPr lang="en-US" dirty="0">
                <a:solidFill>
                  <a:schemeClr val="tx1"/>
                </a:solidFill>
              </a:rPr>
              <a:t>ICF-CY</a:t>
            </a:r>
          </a:p>
          <a:p>
            <a:pPr lvl="1">
              <a:defRPr/>
            </a:pPr>
            <a:r>
              <a:rPr lang="en-US" i="1" dirty="0">
                <a:solidFill>
                  <a:schemeClr val="tx1"/>
                </a:solidFill>
              </a:rPr>
              <a:t>Example:</a:t>
            </a:r>
            <a:r>
              <a:rPr lang="en-US" dirty="0">
                <a:solidFill>
                  <a:schemeClr val="tx1"/>
                </a:solidFill>
              </a:rPr>
              <a:t> Participation, PREPARED</a:t>
            </a:r>
          </a:p>
          <a:p>
            <a:pPr>
              <a:defRPr/>
            </a:pPr>
            <a:r>
              <a:rPr lang="en-US" dirty="0">
                <a:solidFill>
                  <a:schemeClr val="tx1"/>
                </a:solidFill>
              </a:rPr>
              <a:t>Case Study - Breakouts (20 min)</a:t>
            </a:r>
          </a:p>
          <a:p>
            <a:pPr>
              <a:defRPr/>
            </a:pPr>
            <a:r>
              <a:rPr lang="en-US" dirty="0">
                <a:solidFill>
                  <a:srgbClr val="FF0000"/>
                </a:solidFill>
              </a:rPr>
              <a:t>Large Group Debrief / Questions (20 min)</a:t>
            </a:r>
          </a:p>
        </p:txBody>
      </p:sp>
      <p:pic>
        <p:nvPicPr>
          <p:cNvPr id="4" name="Picture 3"/>
          <p:cNvPicPr>
            <a:picLocks noChangeAspect="1"/>
          </p:cNvPicPr>
          <p:nvPr/>
        </p:nvPicPr>
        <p:blipFill>
          <a:blip r:embed="rId2"/>
          <a:stretch>
            <a:fillRect/>
          </a:stretch>
        </p:blipFill>
        <p:spPr>
          <a:xfrm>
            <a:off x="6553200" y="1752600"/>
            <a:ext cx="2984500" cy="2717800"/>
          </a:xfrm>
          <a:prstGeom prst="rect">
            <a:avLst/>
          </a:prstGeom>
        </p:spPr>
      </p:pic>
    </p:spTree>
    <p:extLst>
      <p:ext uri="{BB962C8B-B14F-4D97-AF65-F5344CB8AC3E}">
        <p14:creationId xmlns:p14="http://schemas.microsoft.com/office/powerpoint/2010/main" val="422185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524" y="703976"/>
            <a:ext cx="9914389" cy="4267200"/>
          </a:xfrm>
        </p:spPr>
        <p:txBody>
          <a:bodyPr>
            <a:normAutofit fontScale="85000" lnSpcReduction="20000"/>
          </a:bodyPr>
          <a:lstStyle/>
          <a:p>
            <a:pPr marL="109728" indent="0">
              <a:buNone/>
            </a:pPr>
            <a:endParaRPr lang="en-US" dirty="0">
              <a:solidFill>
                <a:schemeClr val="tx1"/>
              </a:solidFill>
            </a:endParaRPr>
          </a:p>
          <a:p>
            <a:pPr marL="109728" indent="0">
              <a:buNone/>
            </a:pPr>
            <a:r>
              <a:rPr lang="en-US" sz="4800" dirty="0">
                <a:solidFill>
                  <a:schemeClr val="tx1"/>
                </a:solidFill>
              </a:rPr>
              <a:t>Zoom &amp; Group Expectations</a:t>
            </a:r>
            <a:endParaRPr lang="en-US" dirty="0">
              <a:solidFill>
                <a:schemeClr val="tx1"/>
              </a:solidFill>
            </a:endParaRPr>
          </a:p>
          <a:p>
            <a:pPr marL="385763" indent="-385763">
              <a:buFont typeface="Arial" panose="020B0604020202020204" pitchFamily="34" charset="0"/>
              <a:buAutoNum type="arabicPeriod"/>
            </a:pPr>
            <a:endParaRPr lang="en-US" altLang="en-US" dirty="0">
              <a:solidFill>
                <a:schemeClr val="tx1"/>
              </a:solidFill>
            </a:endParaRPr>
          </a:p>
          <a:p>
            <a:pPr marL="385763" indent="-385763">
              <a:buFont typeface="Arial" panose="020B0604020202020204" pitchFamily="34" charset="0"/>
              <a:buAutoNum type="arabicPeriod"/>
            </a:pPr>
            <a:r>
              <a:rPr lang="en-US" altLang="en-US" dirty="0">
                <a:solidFill>
                  <a:schemeClr val="tx1"/>
                </a:solidFill>
              </a:rPr>
              <a:t>Keep yourself muted unless participating in that moment. </a:t>
            </a:r>
          </a:p>
          <a:p>
            <a:pPr marL="385763" indent="-385763">
              <a:buFont typeface="Arial" panose="020B0604020202020204" pitchFamily="34" charset="0"/>
              <a:buAutoNum type="arabicPeriod"/>
            </a:pPr>
            <a:r>
              <a:rPr lang="en-US" altLang="en-US" dirty="0">
                <a:solidFill>
                  <a:schemeClr val="tx1"/>
                </a:solidFill>
              </a:rPr>
              <a:t>Use the chat feature to engage with other participants. </a:t>
            </a:r>
          </a:p>
          <a:p>
            <a:pPr marL="385763" indent="-385763">
              <a:buFont typeface="Arial" panose="020B0604020202020204" pitchFamily="34" charset="0"/>
              <a:buAutoNum type="arabicPeriod"/>
            </a:pPr>
            <a:r>
              <a:rPr lang="en-US" altLang="en-US" dirty="0">
                <a:solidFill>
                  <a:schemeClr val="tx1"/>
                </a:solidFill>
              </a:rPr>
              <a:t>Use the “raise hand” or chat feature to ask questions of the presenters. If we don’t respond in a timely manner, please unmute and ask your question / share your comment (in case we aren’t able to keep up with the chat!).</a:t>
            </a:r>
          </a:p>
          <a:p>
            <a:pPr marL="385763" indent="-385763">
              <a:buFont typeface="Arial" panose="020B0604020202020204" pitchFamily="34" charset="0"/>
              <a:buAutoNum type="arabicPeriod"/>
            </a:pPr>
            <a:r>
              <a:rPr lang="en-US" altLang="en-US" dirty="0">
                <a:solidFill>
                  <a:schemeClr val="tx1"/>
                </a:solidFill>
              </a:rPr>
              <a:t>Respect for group / individual ideas.</a:t>
            </a:r>
          </a:p>
          <a:p>
            <a:pPr marL="385763" indent="-385763">
              <a:buFont typeface="Arial" panose="020B0604020202020204" pitchFamily="34" charset="0"/>
              <a:buAutoNum type="arabicPeriod"/>
            </a:pPr>
            <a:r>
              <a:rPr lang="en-US" altLang="en-US" dirty="0">
                <a:solidFill>
                  <a:schemeClr val="tx1"/>
                </a:solidFill>
              </a:rPr>
              <a:t>Respect for each person in the Zoom room.</a:t>
            </a:r>
          </a:p>
          <a:p>
            <a:pPr marL="385763" indent="-385763">
              <a:buFont typeface="Arial" panose="020B0604020202020204" pitchFamily="34" charset="0"/>
              <a:buAutoNum type="arabicPeriod"/>
            </a:pPr>
            <a:r>
              <a:rPr lang="en-US" altLang="en-US" dirty="0">
                <a:solidFill>
                  <a:schemeClr val="tx1"/>
                </a:solidFill>
              </a:rPr>
              <a:t>Meet people where they are.</a:t>
            </a:r>
          </a:p>
          <a:p>
            <a:pPr marL="385763" indent="-385763">
              <a:buFont typeface="Arial" panose="020B0604020202020204" pitchFamily="34" charset="0"/>
              <a:buAutoNum type="arabicPeriod"/>
            </a:pPr>
            <a:r>
              <a:rPr lang="en-US" altLang="en-US" dirty="0">
                <a:solidFill>
                  <a:schemeClr val="tx1"/>
                </a:solidFill>
              </a:rPr>
              <a:t>Use video whenever possible to engage in active listening and foster collaboration/community. </a:t>
            </a:r>
          </a:p>
          <a:p>
            <a:pPr marL="109728" indent="0">
              <a:buNone/>
            </a:pPr>
            <a:endParaRPr lang="en-US" dirty="0">
              <a:solidFill>
                <a:schemeClr val="tx1"/>
              </a:solidFill>
            </a:endParaRPr>
          </a:p>
          <a:p>
            <a:pPr marL="109728"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10993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CD1EC042-0D4C-456C-B9E6-6C7990A1D061}"/>
              </a:ext>
            </a:extLst>
          </p:cNvPr>
          <p:cNvSpPr>
            <a:spLocks noGrp="1"/>
          </p:cNvSpPr>
          <p:nvPr>
            <p:ph idx="1"/>
          </p:nvPr>
        </p:nvSpPr>
        <p:spPr/>
        <p:txBody>
          <a:bodyPr>
            <a:normAutofit/>
          </a:bodyPr>
          <a:lstStyle/>
          <a:p>
            <a:r>
              <a:rPr lang="en-US" altLang="en-US" sz="3200" dirty="0">
                <a:solidFill>
                  <a:schemeClr val="tx1"/>
                </a:solidFill>
              </a:rPr>
              <a:t>- What was the experience like?</a:t>
            </a:r>
          </a:p>
          <a:p>
            <a:r>
              <a:rPr lang="en-US" altLang="en-US" sz="3200" dirty="0">
                <a:solidFill>
                  <a:schemeClr val="tx1"/>
                </a:solidFill>
              </a:rPr>
              <a:t>- What do you want to know more about for teaching or clinical application?</a:t>
            </a:r>
          </a:p>
          <a:p>
            <a:r>
              <a:rPr lang="en-US" altLang="en-US" sz="3200" dirty="0">
                <a:solidFill>
                  <a:schemeClr val="tx1"/>
                </a:solidFill>
              </a:rPr>
              <a:t>- Other questions?</a:t>
            </a:r>
          </a:p>
          <a:p>
            <a:endParaRPr lang="en-US" altLang="en-US" dirty="0">
              <a:solidFill>
                <a:schemeClr val="tx1"/>
              </a:solidFill>
            </a:endParaRPr>
          </a:p>
          <a:p>
            <a:endParaRPr lang="en-US" altLang="en-US" dirty="0">
              <a:solidFill>
                <a:schemeClr val="tx1"/>
              </a:solidFill>
            </a:endParaRPr>
          </a:p>
          <a:p>
            <a:endParaRPr lang="en-US" altLang="en-US" dirty="0">
              <a:solidFill>
                <a:schemeClr val="tx1"/>
              </a:solidFill>
            </a:endParaRPr>
          </a:p>
          <a:p>
            <a:endParaRPr lang="en-US" altLang="en-US" dirty="0">
              <a:solidFill>
                <a:schemeClr val="tx1"/>
              </a:solidFill>
            </a:endParaRPr>
          </a:p>
        </p:txBody>
      </p:sp>
      <p:sp>
        <p:nvSpPr>
          <p:cNvPr id="41987" name="Title 2">
            <a:extLst>
              <a:ext uri="{FF2B5EF4-FFF2-40B4-BE49-F238E27FC236}">
                <a16:creationId xmlns:a16="http://schemas.microsoft.com/office/drawing/2014/main" id="{DA0F1BF6-F36F-4960-96F2-547B37547F5A}"/>
              </a:ext>
            </a:extLst>
          </p:cNvPr>
          <p:cNvSpPr>
            <a:spLocks noGrp="1"/>
          </p:cNvSpPr>
          <p:nvPr>
            <p:ph type="title"/>
          </p:nvPr>
        </p:nvSpPr>
        <p:spPr/>
        <p:txBody>
          <a:bodyPr/>
          <a:lstStyle/>
          <a:p>
            <a:r>
              <a:rPr lang="en-US" altLang="en-US" dirty="0">
                <a:solidFill>
                  <a:schemeClr val="tx1"/>
                </a:solidFill>
              </a:rPr>
              <a:t>Large Group Debrief / Discussion</a:t>
            </a:r>
          </a:p>
        </p:txBody>
      </p:sp>
    </p:spTree>
    <p:extLst>
      <p:ext uri="{BB962C8B-B14F-4D97-AF65-F5344CB8AC3E}">
        <p14:creationId xmlns:p14="http://schemas.microsoft.com/office/powerpoint/2010/main" val="296688859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285742-DC90-4724-A853-175C1A9D995D}"/>
              </a:ext>
            </a:extLst>
          </p:cNvPr>
          <p:cNvSpPr>
            <a:spLocks noGrp="1"/>
          </p:cNvSpPr>
          <p:nvPr>
            <p:ph idx="1"/>
          </p:nvPr>
        </p:nvSpPr>
        <p:spPr>
          <a:xfrm>
            <a:off x="1180052" y="1812925"/>
            <a:ext cx="9144000" cy="5045075"/>
          </a:xfrm>
        </p:spPr>
        <p:txBody>
          <a:bodyPr numCol="2">
            <a:noAutofit/>
          </a:bodyPr>
          <a:lstStyle/>
          <a:p>
            <a:pPr marL="45715" indent="0" defTabSz="914305">
              <a:spcAft>
                <a:spcPts val="0"/>
              </a:spcAft>
              <a:buNone/>
              <a:defRPr/>
            </a:pPr>
            <a:r>
              <a:rPr lang="en-US" sz="1600" b="1" u="sng" dirty="0">
                <a:solidFill>
                  <a:schemeClr val="tx1"/>
                </a:solidFill>
              </a:rPr>
              <a:t>As a professional:</a:t>
            </a:r>
            <a:r>
              <a:rPr lang="en-US" sz="1600" dirty="0">
                <a:solidFill>
                  <a:schemeClr val="tx1"/>
                </a:solidFill>
              </a:rPr>
              <a:t>			           </a:t>
            </a:r>
            <a:endParaRPr lang="en-US" sz="1600" b="1" u="sng" dirty="0">
              <a:solidFill>
                <a:schemeClr val="tx1"/>
              </a:solidFill>
            </a:endParaRPr>
          </a:p>
          <a:p>
            <a:pPr marL="201237" indent="-155522" defTabSz="914305">
              <a:spcAft>
                <a:spcPts val="0"/>
              </a:spcAft>
              <a:defRPr/>
            </a:pPr>
            <a:r>
              <a:rPr lang="en-US" sz="1600" dirty="0">
                <a:solidFill>
                  <a:schemeClr val="tx1"/>
                </a:solidFill>
              </a:rPr>
              <a:t>Consider how to apply a systems and equity approach universally</a:t>
            </a:r>
          </a:p>
          <a:p>
            <a:pPr marL="201237" indent="-155522" defTabSz="914305">
              <a:spcAft>
                <a:spcPts val="0"/>
              </a:spcAft>
              <a:defRPr/>
            </a:pPr>
            <a:r>
              <a:rPr lang="en-US" sz="1600" dirty="0">
                <a:solidFill>
                  <a:schemeClr val="tx1"/>
                </a:solidFill>
              </a:rPr>
              <a:t>Share something you learned – benefits and challenges</a:t>
            </a:r>
          </a:p>
          <a:p>
            <a:pPr marL="474841" lvl="1" indent="-155522" defTabSz="914305">
              <a:spcAft>
                <a:spcPts val="0"/>
              </a:spcAft>
              <a:defRPr/>
            </a:pPr>
            <a:r>
              <a:rPr lang="en-US" sz="1600" dirty="0">
                <a:solidFill>
                  <a:schemeClr val="tx1"/>
                </a:solidFill>
              </a:rPr>
              <a:t>Talk to one colleague</a:t>
            </a:r>
          </a:p>
          <a:p>
            <a:pPr marL="474841" lvl="1" indent="-155522" defTabSz="914305">
              <a:spcAft>
                <a:spcPts val="0"/>
              </a:spcAft>
              <a:defRPr/>
            </a:pPr>
            <a:r>
              <a:rPr lang="en-US" sz="1600" dirty="0">
                <a:solidFill>
                  <a:schemeClr val="tx1"/>
                </a:solidFill>
              </a:rPr>
              <a:t>Plan a lunch seminar</a:t>
            </a:r>
          </a:p>
          <a:p>
            <a:pPr marL="474841" lvl="1" indent="-155522" defTabSz="914305">
              <a:spcAft>
                <a:spcPts val="0"/>
              </a:spcAft>
              <a:defRPr/>
            </a:pPr>
            <a:r>
              <a:rPr lang="en-US" sz="1600" dirty="0">
                <a:solidFill>
                  <a:schemeClr val="tx1"/>
                </a:solidFill>
              </a:rPr>
              <a:t>Plan a day-long professional development training</a:t>
            </a:r>
          </a:p>
          <a:p>
            <a:pPr marL="201237" indent="-155522" defTabSz="914305">
              <a:spcAft>
                <a:spcPts val="0"/>
              </a:spcAft>
              <a:defRPr/>
            </a:pPr>
            <a:r>
              <a:rPr lang="en-US" sz="1600" dirty="0">
                <a:solidFill>
                  <a:schemeClr val="tx1"/>
                </a:solidFill>
              </a:rPr>
              <a:t>Plan a short-term action to one assignment or one question raised in a meeting</a:t>
            </a:r>
          </a:p>
          <a:p>
            <a:pPr marL="201237" indent="-155522" defTabSz="914305">
              <a:spcAft>
                <a:spcPts val="0"/>
              </a:spcAft>
              <a:defRPr/>
            </a:pPr>
            <a:r>
              <a:rPr lang="en-US" sz="1600" dirty="0">
                <a:solidFill>
                  <a:schemeClr val="tx1"/>
                </a:solidFill>
              </a:rPr>
              <a:t>Plan a long-term action, e.g. infuse a course or department/clinic</a:t>
            </a:r>
          </a:p>
          <a:p>
            <a:pPr marL="201237" indent="-155522" defTabSz="914305">
              <a:spcAft>
                <a:spcPts val="0"/>
              </a:spcAft>
              <a:defRPr/>
            </a:pPr>
            <a:r>
              <a:rPr lang="en-US" sz="1600" dirty="0">
                <a:solidFill>
                  <a:schemeClr val="tx1"/>
                </a:solidFill>
              </a:rPr>
              <a:t>Create classroom and clinic materials that account for issues across levels, experiences, disability</a:t>
            </a:r>
          </a:p>
          <a:p>
            <a:pPr marL="45715" indent="0" defTabSz="914305">
              <a:spcAft>
                <a:spcPts val="0"/>
              </a:spcAft>
              <a:buNone/>
              <a:defRPr/>
            </a:pPr>
            <a:endParaRPr lang="en-US" sz="1600" dirty="0">
              <a:solidFill>
                <a:schemeClr val="tx1"/>
              </a:solidFill>
            </a:endParaRPr>
          </a:p>
          <a:p>
            <a:pPr marL="45715" indent="0" defTabSz="914305">
              <a:spcAft>
                <a:spcPts val="0"/>
              </a:spcAft>
              <a:buNone/>
              <a:defRPr/>
            </a:pPr>
            <a:endParaRPr lang="en-US" sz="1600" dirty="0">
              <a:solidFill>
                <a:schemeClr val="tx1"/>
              </a:solidFill>
            </a:endParaRPr>
          </a:p>
          <a:p>
            <a:pPr marL="45715" indent="0" defTabSz="914305">
              <a:spcAft>
                <a:spcPts val="0"/>
              </a:spcAft>
              <a:buNone/>
              <a:defRPr/>
            </a:pPr>
            <a:endParaRPr lang="en-US" sz="1600" dirty="0">
              <a:solidFill>
                <a:schemeClr val="tx1"/>
              </a:solidFill>
            </a:endParaRPr>
          </a:p>
          <a:p>
            <a:pPr marL="201237" indent="-155522" defTabSz="914305">
              <a:spcAft>
                <a:spcPts val="0"/>
              </a:spcAft>
              <a:defRPr/>
            </a:pPr>
            <a:r>
              <a:rPr lang="en-US" sz="1600" dirty="0">
                <a:solidFill>
                  <a:schemeClr val="tx1"/>
                </a:solidFill>
              </a:rPr>
              <a:t>Strive and check for clarity/understanding (print and oral/aural); pilot materials &amp; processes</a:t>
            </a:r>
          </a:p>
          <a:p>
            <a:pPr marL="201237" indent="-155522" defTabSz="914305">
              <a:spcAft>
                <a:spcPts val="0"/>
              </a:spcAft>
              <a:defRPr/>
            </a:pPr>
            <a:r>
              <a:rPr lang="en-US" sz="1600" dirty="0">
                <a:solidFill>
                  <a:schemeClr val="tx1"/>
                </a:solidFill>
              </a:rPr>
              <a:t>Remove institutional barriers</a:t>
            </a:r>
          </a:p>
          <a:p>
            <a:pPr marL="201237" indent="-155522" defTabSz="914305">
              <a:spcAft>
                <a:spcPts val="0"/>
              </a:spcAft>
              <a:defRPr/>
            </a:pPr>
            <a:r>
              <a:rPr lang="en-US" altLang="en-US" sz="1600" dirty="0">
                <a:solidFill>
                  <a:schemeClr val="tx1"/>
                </a:solidFill>
              </a:rPr>
              <a:t>Make time to talk about how it is going – practice &amp; rethink strategy</a:t>
            </a:r>
          </a:p>
          <a:p>
            <a:pPr marL="201237" indent="-155522" defTabSz="914305">
              <a:spcAft>
                <a:spcPts val="0"/>
              </a:spcAft>
              <a:defRPr/>
            </a:pPr>
            <a:r>
              <a:rPr lang="en-US" sz="1600" dirty="0">
                <a:solidFill>
                  <a:schemeClr val="tx1"/>
                </a:solidFill>
              </a:rPr>
              <a:t>Advocate – be a champion, find a partner: a “universal precautions lens” is crucial for</a:t>
            </a:r>
          </a:p>
          <a:p>
            <a:pPr marL="630364" lvl="1" indent="-311045" defTabSz="914305">
              <a:spcAft>
                <a:spcPts val="0"/>
              </a:spcAft>
              <a:defRPr/>
            </a:pPr>
            <a:r>
              <a:rPr lang="en-US" sz="1600" dirty="0">
                <a:solidFill>
                  <a:schemeClr val="tx1"/>
                </a:solidFill>
              </a:rPr>
              <a:t>Colleague collaboration</a:t>
            </a:r>
          </a:p>
          <a:p>
            <a:pPr marL="630364" lvl="1" indent="-311045" defTabSz="914305">
              <a:spcAft>
                <a:spcPts val="0"/>
              </a:spcAft>
              <a:defRPr/>
            </a:pPr>
            <a:r>
              <a:rPr lang="en-US" sz="1600" dirty="0">
                <a:solidFill>
                  <a:schemeClr val="tx1"/>
                </a:solidFill>
              </a:rPr>
              <a:t>Patient/family engagement</a:t>
            </a:r>
          </a:p>
          <a:p>
            <a:pPr marL="630364" lvl="1" indent="-311045" defTabSz="914305">
              <a:spcAft>
                <a:spcPts val="0"/>
              </a:spcAft>
              <a:defRPr/>
            </a:pPr>
            <a:r>
              <a:rPr lang="en-US" sz="1600" dirty="0">
                <a:solidFill>
                  <a:schemeClr val="tx1"/>
                </a:solidFill>
              </a:rPr>
              <a:t>Racial equity, ICF-CY, life course, social determinants of health</a:t>
            </a:r>
          </a:p>
          <a:p>
            <a:pPr marL="630364" lvl="1" indent="-311045" defTabSz="914305">
              <a:spcAft>
                <a:spcPts val="0"/>
              </a:spcAft>
              <a:defRPr/>
            </a:pPr>
            <a:r>
              <a:rPr lang="en-US" sz="1600" dirty="0">
                <a:solidFill>
                  <a:schemeClr val="tx1"/>
                </a:solidFill>
              </a:rPr>
              <a:t>Adherence to treatment and recovery plans</a:t>
            </a:r>
          </a:p>
          <a:p>
            <a:pPr marL="630364" lvl="1" indent="-311045" defTabSz="914305">
              <a:spcAft>
                <a:spcPts val="0"/>
              </a:spcAft>
              <a:defRPr/>
            </a:pPr>
            <a:r>
              <a:rPr lang="en-US" sz="1600" dirty="0">
                <a:solidFill>
                  <a:schemeClr val="tx1"/>
                </a:solidFill>
              </a:rPr>
              <a:t>Continuous quality improvement</a:t>
            </a:r>
          </a:p>
          <a:p>
            <a:pPr eaLnBrk="1" hangingPunct="1">
              <a:defRPr/>
            </a:pPr>
            <a:endParaRPr lang="en-US" altLang="en-US" sz="1600" dirty="0">
              <a:solidFill>
                <a:schemeClr val="tx1"/>
              </a:solidFill>
            </a:endParaRPr>
          </a:p>
          <a:p>
            <a:pPr marL="45715" indent="0" defTabSz="914305">
              <a:spcAft>
                <a:spcPts val="0"/>
              </a:spcAft>
              <a:buNone/>
              <a:defRPr/>
            </a:pPr>
            <a:endParaRPr lang="en-US" sz="1600" dirty="0">
              <a:solidFill>
                <a:schemeClr val="tx1"/>
              </a:solidFill>
            </a:endParaRPr>
          </a:p>
          <a:p>
            <a:pPr marL="356760" indent="-311045" defTabSz="914305">
              <a:spcAft>
                <a:spcPts val="0"/>
              </a:spcAft>
              <a:defRPr/>
            </a:pPr>
            <a:endParaRPr lang="en-US" sz="1600" dirty="0">
              <a:solidFill>
                <a:schemeClr val="tx1"/>
              </a:solidFill>
            </a:endParaRPr>
          </a:p>
          <a:p>
            <a:pPr marL="274292" indent="-228577" defTabSz="914305">
              <a:spcAft>
                <a:spcPts val="0"/>
              </a:spcAft>
              <a:defRPr/>
            </a:pPr>
            <a:endParaRPr lang="en-US" sz="1600" i="1" u="sng" dirty="0">
              <a:solidFill>
                <a:schemeClr val="tx1"/>
              </a:solidFill>
            </a:endParaRPr>
          </a:p>
        </p:txBody>
      </p:sp>
      <p:sp>
        <p:nvSpPr>
          <p:cNvPr id="43011" name="Title 2">
            <a:extLst>
              <a:ext uri="{FF2B5EF4-FFF2-40B4-BE49-F238E27FC236}">
                <a16:creationId xmlns:a16="http://schemas.microsoft.com/office/drawing/2014/main" id="{ACB59155-8D85-46DB-AA5B-D86B44E17ACB}"/>
              </a:ext>
            </a:extLst>
          </p:cNvPr>
          <p:cNvSpPr>
            <a:spLocks noGrp="1"/>
          </p:cNvSpPr>
          <p:nvPr>
            <p:ph type="title"/>
          </p:nvPr>
        </p:nvSpPr>
        <p:spPr>
          <a:xfrm>
            <a:off x="1180052" y="249471"/>
            <a:ext cx="9144000" cy="1249363"/>
          </a:xfrm>
        </p:spPr>
        <p:txBody>
          <a:bodyPr>
            <a:normAutofit fontScale="90000"/>
          </a:bodyPr>
          <a:lstStyle/>
          <a:p>
            <a:pPr defTabSz="912813"/>
            <a:r>
              <a:rPr lang="en-US" altLang="en-US" dirty="0">
                <a:solidFill>
                  <a:schemeClr val="tx1"/>
                </a:solidFill>
              </a:rPr>
              <a:t>Pick an action – for tomorrow, next week, next month</a:t>
            </a:r>
          </a:p>
        </p:txBody>
      </p:sp>
    </p:spTree>
    <p:extLst>
      <p:ext uri="{BB962C8B-B14F-4D97-AF65-F5344CB8AC3E}">
        <p14:creationId xmlns:p14="http://schemas.microsoft.com/office/powerpoint/2010/main" val="191160682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130157-0484-40B4-B4B7-ECC05850DB04}"/>
              </a:ext>
            </a:extLst>
          </p:cNvPr>
          <p:cNvSpPr>
            <a:spLocks noGrp="1"/>
          </p:cNvSpPr>
          <p:nvPr>
            <p:ph idx="1"/>
          </p:nvPr>
        </p:nvSpPr>
        <p:spPr>
          <a:xfrm>
            <a:off x="1242183" y="1799439"/>
            <a:ext cx="10359791" cy="5197475"/>
          </a:xfrm>
        </p:spPr>
        <p:txBody>
          <a:bodyPr>
            <a:noAutofit/>
          </a:bodyPr>
          <a:lstStyle/>
          <a:p>
            <a:pPr eaLnBrk="1" hangingPunct="1">
              <a:buFont typeface="Wingdings" panose="05000000000000000000" pitchFamily="2" charset="2"/>
              <a:buNone/>
              <a:defRPr/>
            </a:pPr>
            <a:r>
              <a:rPr lang="en-US" altLang="en-US" sz="2400" b="1" i="1" u="sng" dirty="0">
                <a:solidFill>
                  <a:schemeClr val="tx1"/>
                </a:solidFill>
              </a:rPr>
              <a:t>As a community member: </a:t>
            </a:r>
            <a:endParaRPr lang="en-US" altLang="en-US" sz="700" b="1" i="1" u="sng" dirty="0">
              <a:solidFill>
                <a:schemeClr val="tx1"/>
              </a:solidFill>
            </a:endParaRPr>
          </a:p>
          <a:p>
            <a:pPr eaLnBrk="1" hangingPunct="1">
              <a:defRPr/>
            </a:pPr>
            <a:r>
              <a:rPr lang="en-US" altLang="en-US" sz="2100" dirty="0">
                <a:solidFill>
                  <a:schemeClr val="tx1"/>
                </a:solidFill>
              </a:rPr>
              <a:t>Support education and health care; community and adult education</a:t>
            </a:r>
          </a:p>
          <a:p>
            <a:pPr eaLnBrk="1" hangingPunct="1">
              <a:defRPr/>
            </a:pPr>
            <a:r>
              <a:rPr lang="en-US" altLang="en-US" sz="2100" dirty="0">
                <a:solidFill>
                  <a:schemeClr val="tx1"/>
                </a:solidFill>
              </a:rPr>
              <a:t>Support clearer signage </a:t>
            </a:r>
          </a:p>
          <a:p>
            <a:pPr eaLnBrk="1" hangingPunct="1">
              <a:defRPr/>
            </a:pPr>
            <a:r>
              <a:rPr lang="en-US" altLang="en-US" sz="2100" dirty="0">
                <a:solidFill>
                  <a:schemeClr val="tx1"/>
                </a:solidFill>
              </a:rPr>
              <a:t>Support good community and building design</a:t>
            </a:r>
          </a:p>
          <a:p>
            <a:pPr eaLnBrk="1" hangingPunct="1">
              <a:defRPr/>
            </a:pPr>
            <a:r>
              <a:rPr lang="en-US" altLang="en-US" sz="2100" dirty="0">
                <a:solidFill>
                  <a:schemeClr val="tx1"/>
                </a:solidFill>
              </a:rPr>
              <a:t>Ask questions about how equity and systems are being considered – are they?</a:t>
            </a:r>
          </a:p>
          <a:p>
            <a:pPr eaLnBrk="1" hangingPunct="1">
              <a:defRPr/>
            </a:pPr>
            <a:r>
              <a:rPr lang="en-US" altLang="en-US" sz="2100" dirty="0">
                <a:solidFill>
                  <a:schemeClr val="tx1"/>
                </a:solidFill>
              </a:rPr>
              <a:t>Ask questions about racial equity, family engagement, life course, children and disabilities, social determinants of health</a:t>
            </a:r>
          </a:p>
          <a:p>
            <a:pPr eaLnBrk="1" hangingPunct="1">
              <a:defRPr/>
            </a:pPr>
            <a:r>
              <a:rPr lang="en-US" altLang="en-US" sz="2100" dirty="0">
                <a:solidFill>
                  <a:schemeClr val="tx1"/>
                </a:solidFill>
              </a:rPr>
              <a:t>Tell everyone about the interconnections between health and all of these things – it affects us all</a:t>
            </a:r>
          </a:p>
          <a:p>
            <a:pPr eaLnBrk="1" hangingPunct="1">
              <a:defRPr/>
            </a:pPr>
            <a:r>
              <a:rPr lang="en-US" altLang="en-US" sz="2100" dirty="0">
                <a:solidFill>
                  <a:schemeClr val="tx1"/>
                </a:solidFill>
              </a:rPr>
              <a:t>Vote! Write op-eds! Join local government!</a:t>
            </a:r>
          </a:p>
          <a:p>
            <a:pPr eaLnBrk="1" hangingPunct="1">
              <a:buFont typeface="Arial" panose="020B0604020202020204" pitchFamily="34" charset="0"/>
              <a:buNone/>
              <a:defRPr/>
            </a:pPr>
            <a:endParaRPr lang="en-US" altLang="en-US" sz="2400" dirty="0"/>
          </a:p>
          <a:p>
            <a:pPr eaLnBrk="1" hangingPunct="1">
              <a:buFont typeface="Arial" panose="020B0604020202020204" pitchFamily="34" charset="0"/>
              <a:buNone/>
              <a:defRPr/>
            </a:pPr>
            <a:endParaRPr lang="en-US" altLang="en-US" sz="2400" dirty="0"/>
          </a:p>
          <a:p>
            <a:pPr marL="0" indent="0">
              <a:buNone/>
              <a:defRPr/>
            </a:pPr>
            <a:endParaRPr lang="en-US" altLang="en-US" sz="2400" dirty="0"/>
          </a:p>
        </p:txBody>
      </p:sp>
      <p:sp>
        <p:nvSpPr>
          <p:cNvPr id="44035" name="Title 2">
            <a:extLst>
              <a:ext uri="{FF2B5EF4-FFF2-40B4-BE49-F238E27FC236}">
                <a16:creationId xmlns:a16="http://schemas.microsoft.com/office/drawing/2014/main" id="{028C7FD0-D795-4552-B69D-57FEDA645697}"/>
              </a:ext>
            </a:extLst>
          </p:cNvPr>
          <p:cNvSpPr>
            <a:spLocks noGrp="1"/>
          </p:cNvSpPr>
          <p:nvPr>
            <p:ph type="title"/>
          </p:nvPr>
        </p:nvSpPr>
        <p:spPr>
          <a:xfrm>
            <a:off x="1134255" y="530902"/>
            <a:ext cx="9144000" cy="990600"/>
          </a:xfrm>
        </p:spPr>
        <p:txBody>
          <a:bodyPr>
            <a:normAutofit fontScale="90000"/>
          </a:bodyPr>
          <a:lstStyle/>
          <a:p>
            <a:pPr defTabSz="912813"/>
            <a:r>
              <a:rPr lang="en-US" altLang="en-US" dirty="0">
                <a:solidFill>
                  <a:schemeClr val="tx1"/>
                </a:solidFill>
              </a:rPr>
              <a:t>Pick an action – for tomorrow, next week, next month</a:t>
            </a:r>
          </a:p>
        </p:txBody>
      </p:sp>
    </p:spTree>
    <p:extLst>
      <p:ext uri="{BB962C8B-B14F-4D97-AF65-F5344CB8AC3E}">
        <p14:creationId xmlns:p14="http://schemas.microsoft.com/office/powerpoint/2010/main" val="333411407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36" y="1702964"/>
            <a:ext cx="11339117" cy="2478859"/>
          </a:xfrm>
        </p:spPr>
        <p:txBody>
          <a:bodyPr>
            <a:noAutofit/>
          </a:bodyPr>
          <a:lstStyle/>
          <a:p>
            <a:pPr marL="46038" algn="ctr"/>
            <a:r>
              <a:rPr lang="en-US" sz="4400" dirty="0">
                <a:solidFill>
                  <a:schemeClr val="accent2">
                    <a:lumMod val="60000"/>
                    <a:lumOff val="40000"/>
                  </a:schemeClr>
                </a:solidFill>
              </a:rPr>
              <a:t>THANK YOU!</a:t>
            </a:r>
            <a:br>
              <a:rPr lang="en-US" sz="4400" dirty="0">
                <a:solidFill>
                  <a:schemeClr val="accent2">
                    <a:lumMod val="60000"/>
                    <a:lumOff val="40000"/>
                  </a:schemeClr>
                </a:solidFill>
              </a:rPr>
            </a:br>
            <a:r>
              <a:rPr lang="en-US" sz="4400" dirty="0">
                <a:solidFill>
                  <a:schemeClr val="accent2">
                    <a:lumMod val="60000"/>
                    <a:lumOff val="40000"/>
                  </a:schemeClr>
                </a:solidFill>
              </a:rPr>
              <a:t>We’re happy to plan and strategize with you!</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altLang="en-US" sz="2400" dirty="0">
                <a:solidFill>
                  <a:schemeClr val="tx1"/>
                </a:solidFill>
              </a:rPr>
              <a:t>Lindsay Rosenfeld, ScD, </a:t>
            </a:r>
            <a:r>
              <a:rPr lang="en-US" altLang="en-US" sz="2400" dirty="0" err="1">
                <a:solidFill>
                  <a:schemeClr val="tx1"/>
                </a:solidFill>
              </a:rPr>
              <a:t>ScM</a:t>
            </a:r>
            <a:r>
              <a:rPr lang="en-US" altLang="en-US" sz="2400" dirty="0">
                <a:solidFill>
                  <a:schemeClr val="tx1"/>
                </a:solidFill>
              </a:rPr>
              <a:t/>
            </a:r>
            <a:br>
              <a:rPr lang="en-US" altLang="en-US" sz="2400" dirty="0">
                <a:solidFill>
                  <a:schemeClr val="tx1"/>
                </a:solidFill>
              </a:rPr>
            </a:br>
            <a:r>
              <a:rPr lang="en-US" altLang="en-US" sz="2400" dirty="0">
                <a:solidFill>
                  <a:schemeClr val="tx1"/>
                </a:solidFill>
                <a:hlinkClick r:id="rId2">
                  <a:extLst>
                    <a:ext uri="{A12FA001-AC4F-418D-AE19-62706E023703}">
                      <ahyp:hlinkClr xmlns:ahyp="http://schemas.microsoft.com/office/drawing/2018/hyperlinkcolor" xmlns="" val="tx"/>
                    </a:ext>
                  </a:extLst>
                </a:hlinkClick>
              </a:rPr>
              <a:t>Lindsay.Rosenfeld@childrens.harvard.edu</a:t>
            </a:r>
            <a:r>
              <a:rPr lang="en-US" altLang="en-US" sz="2400" dirty="0">
                <a:solidFill>
                  <a:schemeClr val="tx1"/>
                </a:solidFill>
              </a:rPr>
              <a:t> </a:t>
            </a:r>
            <a:br>
              <a:rPr lang="en-US" altLang="en-US" sz="2400" dirty="0">
                <a:solidFill>
                  <a:schemeClr val="tx1"/>
                </a:solidFill>
              </a:rPr>
            </a:br>
            <a:r>
              <a:rPr lang="en-US" altLang="en-US" sz="2400" dirty="0">
                <a:solidFill>
                  <a:schemeClr val="tx1"/>
                </a:solidFill>
              </a:rPr>
              <a:t/>
            </a:r>
            <a:br>
              <a:rPr lang="en-US" altLang="en-US" sz="2400" dirty="0">
                <a:solidFill>
                  <a:schemeClr val="tx1"/>
                </a:solidFill>
              </a:rPr>
            </a:br>
            <a:r>
              <a:rPr lang="en-US" altLang="en-US" sz="2400" dirty="0">
                <a:solidFill>
                  <a:schemeClr val="tx1"/>
                </a:solidFill>
              </a:rPr>
              <a:t>Jonathan </a:t>
            </a:r>
            <a:r>
              <a:rPr lang="en-US" altLang="en-US" sz="2400" dirty="0" err="1">
                <a:solidFill>
                  <a:schemeClr val="tx1"/>
                </a:solidFill>
              </a:rPr>
              <a:t>Litt</a:t>
            </a:r>
            <a:r>
              <a:rPr lang="en-US" altLang="en-US" sz="2400" dirty="0">
                <a:solidFill>
                  <a:schemeClr val="tx1"/>
                </a:solidFill>
              </a:rPr>
              <a:t>, MD, ScD, </a:t>
            </a:r>
            <a:r>
              <a:rPr lang="en-US" altLang="en-US" sz="2400" dirty="0" err="1">
                <a:solidFill>
                  <a:schemeClr val="tx1"/>
                </a:solidFill>
              </a:rPr>
              <a:t>ScM</a:t>
            </a:r>
            <a:r>
              <a:rPr lang="en-US" altLang="en-US" sz="2400" dirty="0">
                <a:solidFill>
                  <a:schemeClr val="tx1"/>
                </a:solidFill>
              </a:rPr>
              <a:t/>
            </a:r>
            <a:br>
              <a:rPr lang="en-US" altLang="en-US" sz="2400" dirty="0">
                <a:solidFill>
                  <a:schemeClr val="tx1"/>
                </a:solidFill>
              </a:rPr>
            </a:br>
            <a:r>
              <a:rPr lang="en-US" altLang="en-US" sz="2400" dirty="0">
                <a:solidFill>
                  <a:schemeClr val="tx1"/>
                </a:solidFill>
                <a:hlinkClick r:id="rId3">
                  <a:extLst>
                    <a:ext uri="{A12FA001-AC4F-418D-AE19-62706E023703}">
                      <ahyp:hlinkClr xmlns:ahyp="http://schemas.microsoft.com/office/drawing/2018/hyperlinkcolor" xmlns="" val="tx"/>
                    </a:ext>
                  </a:extLst>
                </a:hlinkClick>
              </a:rPr>
              <a:t>Jonathan.Litt@childrens.harvard.edu</a:t>
            </a:r>
            <a:r>
              <a:rPr lang="en-US" altLang="en-US" sz="2400" dirty="0">
                <a:solidFill>
                  <a:schemeClr val="tx1"/>
                </a:solidFill>
              </a:rPr>
              <a:t> </a:t>
            </a:r>
            <a:br>
              <a:rPr lang="en-US" altLang="en-US" sz="2400" dirty="0">
                <a:solidFill>
                  <a:schemeClr val="tx1"/>
                </a:solidFill>
              </a:rPr>
            </a:br>
            <a:endParaRPr lang="en-US" sz="2400" dirty="0">
              <a:solidFill>
                <a:schemeClr val="tx1"/>
              </a:solidFill>
            </a:endParaRPr>
          </a:p>
        </p:txBody>
      </p:sp>
      <p:pic>
        <p:nvPicPr>
          <p:cNvPr id="4" name="Picture 3"/>
          <p:cNvPicPr>
            <a:picLocks noChangeAspect="1"/>
          </p:cNvPicPr>
          <p:nvPr/>
        </p:nvPicPr>
        <p:blipFill>
          <a:blip r:embed="rId4"/>
          <a:stretch>
            <a:fillRect/>
          </a:stretch>
        </p:blipFill>
        <p:spPr>
          <a:xfrm>
            <a:off x="3131891" y="4469236"/>
            <a:ext cx="6453329" cy="1371600"/>
          </a:xfrm>
          <a:prstGeom prst="rect">
            <a:avLst/>
          </a:prstGeom>
        </p:spPr>
      </p:pic>
    </p:spTree>
    <p:extLst>
      <p:ext uri="{BB962C8B-B14F-4D97-AF65-F5344CB8AC3E}">
        <p14:creationId xmlns:p14="http://schemas.microsoft.com/office/powerpoint/2010/main" val="394869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805" y="502640"/>
            <a:ext cx="9914389" cy="4267200"/>
          </a:xfrm>
        </p:spPr>
        <p:txBody>
          <a:bodyPr>
            <a:normAutofit lnSpcReduction="10000"/>
          </a:bodyPr>
          <a:lstStyle/>
          <a:p>
            <a:pPr marL="109728" indent="0">
              <a:buNone/>
            </a:pPr>
            <a:endParaRPr lang="en-US" dirty="0">
              <a:solidFill>
                <a:schemeClr val="tx1"/>
              </a:solidFill>
            </a:endParaRPr>
          </a:p>
          <a:p>
            <a:pPr marL="109728" indent="0">
              <a:buNone/>
            </a:pPr>
            <a:r>
              <a:rPr lang="en-US" sz="4800" dirty="0">
                <a:solidFill>
                  <a:schemeClr val="tx1"/>
                </a:solidFill>
              </a:rPr>
              <a:t>Learning Objectives</a:t>
            </a:r>
            <a:endParaRPr lang="en-US" dirty="0">
              <a:solidFill>
                <a:schemeClr val="tx1"/>
              </a:solidFill>
            </a:endParaRPr>
          </a:p>
          <a:p>
            <a:pPr marL="0" indent="0">
              <a:buNone/>
            </a:pPr>
            <a:endParaRPr lang="en-US" altLang="en-US" dirty="0">
              <a:solidFill>
                <a:schemeClr val="tx1"/>
              </a:solidFill>
            </a:endParaRPr>
          </a:p>
          <a:p>
            <a:pPr marL="385763" indent="-385763">
              <a:buFont typeface="Arial" panose="020B0604020202020204" pitchFamily="34" charset="0"/>
              <a:buAutoNum type="arabicPeriod"/>
            </a:pPr>
            <a:r>
              <a:rPr lang="en-US" sz="2000" dirty="0">
                <a:solidFill>
                  <a:schemeClr val="tx1"/>
                </a:solidFill>
                <a:effectLst/>
                <a:ea typeface="Calibri" panose="020F0502020204030204" pitchFamily="34" charset="0"/>
                <a:cs typeface="Calibri" panose="020F0502020204030204" pitchFamily="34" charset="0"/>
              </a:rPr>
              <a:t>Participants will be able to define developmental disability, racial and health equity, literacy environment, life course, and family engagement.</a:t>
            </a:r>
            <a:endParaRPr lang="en-US" sz="2000" dirty="0">
              <a:solidFill>
                <a:schemeClr val="tx1"/>
              </a:solidFill>
              <a:effectLst/>
              <a:ea typeface="Calibri" panose="020F0502020204030204" pitchFamily="34" charset="0"/>
              <a:cs typeface="Times New Roman" panose="02020603050405020304" pitchFamily="18" charset="0"/>
            </a:endParaRPr>
          </a:p>
          <a:p>
            <a:pPr marL="385763" indent="-385763">
              <a:buFont typeface="Arial" panose="020B0604020202020204" pitchFamily="34" charset="0"/>
              <a:buAutoNum type="arabicPeriod"/>
            </a:pPr>
            <a:r>
              <a:rPr lang="en-US" sz="2000" dirty="0">
                <a:solidFill>
                  <a:schemeClr val="tx1"/>
                </a:solidFill>
                <a:effectLst/>
                <a:ea typeface="Calibri" panose="020F0502020204030204" pitchFamily="34" charset="0"/>
                <a:cs typeface="Calibri" panose="020F0502020204030204" pitchFamily="34" charset="0"/>
              </a:rPr>
              <a:t>Participants will be able to practice applying racial and health equity, (health) literacy environment and family engagement for teaching and clinical improvement purposes.</a:t>
            </a:r>
            <a:endParaRPr lang="en-US" dirty="0">
              <a:solidFill>
                <a:schemeClr val="tx1"/>
              </a:solidFill>
              <a:ea typeface="Calibri" panose="020F0502020204030204" pitchFamily="34" charset="0"/>
              <a:cs typeface="Times New Roman" panose="02020603050405020304" pitchFamily="18" charset="0"/>
            </a:endParaRPr>
          </a:p>
          <a:p>
            <a:pPr marL="385763" indent="-385763">
              <a:buFont typeface="Arial" panose="020B0604020202020204" pitchFamily="34" charset="0"/>
              <a:buAutoNum type="arabicPeriod"/>
            </a:pPr>
            <a:r>
              <a:rPr lang="en-US" sz="2000" dirty="0">
                <a:solidFill>
                  <a:schemeClr val="tx1"/>
                </a:solidFill>
                <a:effectLst/>
                <a:ea typeface="Calibri" panose="020F0502020204030204" pitchFamily="34" charset="0"/>
                <a:cs typeface="Calibri" panose="020F0502020204030204" pitchFamily="34" charset="0"/>
              </a:rPr>
              <a:t>Participants will be able to identify how this approach can help generate ideas for systems-change strategies </a:t>
            </a:r>
            <a:r>
              <a:rPr lang="en-US" dirty="0">
                <a:solidFill>
                  <a:schemeClr val="tx1"/>
                </a:solidFill>
                <a:ea typeface="Calibri" panose="020F0502020204030204" pitchFamily="34" charset="0"/>
                <a:cs typeface="Calibri" panose="020F0502020204030204" pitchFamily="34" charset="0"/>
              </a:rPr>
              <a:t>(whether for classroom work or for testing in</a:t>
            </a:r>
            <a:r>
              <a:rPr lang="en-US" sz="2000" dirty="0">
                <a:solidFill>
                  <a:schemeClr val="tx1"/>
                </a:solidFill>
                <a:effectLst/>
                <a:ea typeface="Calibri" panose="020F0502020204030204" pitchFamily="34" charset="0"/>
                <a:cs typeface="Calibri" panose="020F0502020204030204" pitchFamily="34" charset="0"/>
              </a:rPr>
              <a:t> programs and institutions).  </a:t>
            </a:r>
            <a:endParaRPr lang="en-US" sz="2000" dirty="0">
              <a:solidFill>
                <a:schemeClr val="tx1"/>
              </a:solidFill>
              <a:effectLst/>
              <a:ea typeface="Calibri" panose="020F0502020204030204" pitchFamily="34" charset="0"/>
              <a:cs typeface="Times New Roman" panose="02020603050405020304" pitchFamily="18" charset="0"/>
            </a:endParaRPr>
          </a:p>
          <a:p>
            <a:pPr marL="109728" indent="0">
              <a:buNone/>
            </a:pPr>
            <a:endParaRPr lang="en-US" dirty="0">
              <a:solidFill>
                <a:schemeClr val="tx1"/>
              </a:solidFill>
            </a:endParaRPr>
          </a:p>
          <a:p>
            <a:pPr marL="109728"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8545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Roadmap</a:t>
            </a:r>
          </a:p>
        </p:txBody>
      </p:sp>
      <p:sp>
        <p:nvSpPr>
          <p:cNvPr id="3" name="Content Placeholder 2"/>
          <p:cNvSpPr>
            <a:spLocks noGrp="1"/>
          </p:cNvSpPr>
          <p:nvPr>
            <p:ph idx="1"/>
          </p:nvPr>
        </p:nvSpPr>
        <p:spPr>
          <a:xfrm>
            <a:off x="1097280" y="1875322"/>
            <a:ext cx="8229600" cy="4570240"/>
          </a:xfrm>
        </p:spPr>
        <p:txBody>
          <a:bodyPr>
            <a:normAutofit/>
          </a:bodyPr>
          <a:lstStyle/>
          <a:p>
            <a:pPr marL="0" marR="0">
              <a:spcBef>
                <a:spcPts val="0"/>
              </a:spcBef>
              <a:spcAft>
                <a:spcPts val="0"/>
              </a:spcAft>
            </a:pPr>
            <a:r>
              <a:rPr lang="en-US" altLang="en-US" dirty="0">
                <a:solidFill>
                  <a:schemeClr val="tx1"/>
                </a:solidFill>
              </a:rPr>
              <a:t>Introductions (5 min)</a:t>
            </a:r>
          </a:p>
          <a:p>
            <a:pPr>
              <a:defRPr/>
            </a:pPr>
            <a:r>
              <a:rPr lang="en-US" dirty="0">
                <a:solidFill>
                  <a:schemeClr val="tx1"/>
                </a:solidFill>
              </a:rPr>
              <a:t>Frameworks (15 min)</a:t>
            </a:r>
          </a:p>
          <a:p>
            <a:pPr lvl="1">
              <a:defRPr/>
            </a:pPr>
            <a:r>
              <a:rPr lang="en-US" dirty="0">
                <a:solidFill>
                  <a:schemeClr val="tx1"/>
                </a:solidFill>
              </a:rPr>
              <a:t>Social Ecological/Multi-level</a:t>
            </a:r>
          </a:p>
          <a:p>
            <a:pPr lvl="1">
              <a:defRPr/>
            </a:pPr>
            <a:r>
              <a:rPr lang="en-US" dirty="0">
                <a:solidFill>
                  <a:schemeClr val="tx1"/>
                </a:solidFill>
              </a:rPr>
              <a:t>Social Determinants of Health</a:t>
            </a:r>
          </a:p>
          <a:p>
            <a:pPr lvl="1">
              <a:defRPr/>
            </a:pPr>
            <a:r>
              <a:rPr lang="en-US" dirty="0">
                <a:solidFill>
                  <a:schemeClr val="tx1"/>
                </a:solidFill>
              </a:rPr>
              <a:t>Life Course</a:t>
            </a:r>
          </a:p>
          <a:p>
            <a:pPr lvl="1">
              <a:defRPr/>
            </a:pPr>
            <a:r>
              <a:rPr lang="en-US" dirty="0">
                <a:solidFill>
                  <a:schemeClr val="tx1"/>
                </a:solidFill>
              </a:rPr>
              <a:t>Health Literacy</a:t>
            </a:r>
          </a:p>
          <a:p>
            <a:pPr lvl="1">
              <a:defRPr/>
            </a:pPr>
            <a:r>
              <a:rPr lang="en-US" dirty="0">
                <a:solidFill>
                  <a:schemeClr val="tx1"/>
                </a:solidFill>
              </a:rPr>
              <a:t>Racial Equity</a:t>
            </a:r>
          </a:p>
          <a:p>
            <a:pPr lvl="1">
              <a:defRPr/>
            </a:pPr>
            <a:r>
              <a:rPr lang="en-US" dirty="0">
                <a:solidFill>
                  <a:schemeClr val="tx1"/>
                </a:solidFill>
              </a:rPr>
              <a:t>Family Engagement</a:t>
            </a:r>
          </a:p>
          <a:p>
            <a:pPr lvl="1">
              <a:defRPr/>
            </a:pPr>
            <a:r>
              <a:rPr lang="en-US" dirty="0">
                <a:solidFill>
                  <a:schemeClr val="tx1"/>
                </a:solidFill>
              </a:rPr>
              <a:t>ICF-CY</a:t>
            </a:r>
          </a:p>
          <a:p>
            <a:pPr lvl="1">
              <a:defRPr/>
            </a:pPr>
            <a:r>
              <a:rPr lang="en-US" i="1" dirty="0">
                <a:solidFill>
                  <a:schemeClr val="tx1"/>
                </a:solidFill>
              </a:rPr>
              <a:t>Example:</a:t>
            </a:r>
            <a:r>
              <a:rPr lang="en-US" dirty="0">
                <a:solidFill>
                  <a:schemeClr val="tx1"/>
                </a:solidFill>
              </a:rPr>
              <a:t> Participation, PREPARED</a:t>
            </a:r>
          </a:p>
          <a:p>
            <a:pPr>
              <a:defRPr/>
            </a:pPr>
            <a:r>
              <a:rPr lang="en-US" dirty="0">
                <a:solidFill>
                  <a:schemeClr val="tx1"/>
                </a:solidFill>
              </a:rPr>
              <a:t>Case Study - Breakouts (20 min)</a:t>
            </a:r>
          </a:p>
          <a:p>
            <a:pPr>
              <a:defRPr/>
            </a:pPr>
            <a:r>
              <a:rPr lang="en-US" dirty="0">
                <a:solidFill>
                  <a:schemeClr val="tx1"/>
                </a:solidFill>
              </a:rPr>
              <a:t>Large Group Debrief / Questions (20 min)</a:t>
            </a:r>
          </a:p>
        </p:txBody>
      </p:sp>
      <p:pic>
        <p:nvPicPr>
          <p:cNvPr id="4" name="Picture 3"/>
          <p:cNvPicPr>
            <a:picLocks noChangeAspect="1"/>
          </p:cNvPicPr>
          <p:nvPr/>
        </p:nvPicPr>
        <p:blipFill>
          <a:blip r:embed="rId2"/>
          <a:stretch>
            <a:fillRect/>
          </a:stretch>
        </p:blipFill>
        <p:spPr>
          <a:xfrm>
            <a:off x="6553200" y="1752600"/>
            <a:ext cx="2984500" cy="2717800"/>
          </a:xfrm>
          <a:prstGeom prst="rect">
            <a:avLst/>
          </a:prstGeom>
        </p:spPr>
      </p:pic>
    </p:spTree>
    <p:extLst>
      <p:ext uri="{BB962C8B-B14F-4D97-AF65-F5344CB8AC3E}">
        <p14:creationId xmlns:p14="http://schemas.microsoft.com/office/powerpoint/2010/main" val="161805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Roadmap</a:t>
            </a:r>
          </a:p>
        </p:txBody>
      </p:sp>
      <p:sp>
        <p:nvSpPr>
          <p:cNvPr id="3" name="Content Placeholder 2"/>
          <p:cNvSpPr>
            <a:spLocks noGrp="1"/>
          </p:cNvSpPr>
          <p:nvPr>
            <p:ph idx="1"/>
          </p:nvPr>
        </p:nvSpPr>
        <p:spPr>
          <a:xfrm>
            <a:off x="1097280" y="1875322"/>
            <a:ext cx="8229600" cy="4570240"/>
          </a:xfrm>
        </p:spPr>
        <p:txBody>
          <a:bodyPr>
            <a:normAutofit/>
          </a:bodyPr>
          <a:lstStyle/>
          <a:p>
            <a:pPr marL="0" marR="0">
              <a:spcBef>
                <a:spcPts val="0"/>
              </a:spcBef>
              <a:spcAft>
                <a:spcPts val="0"/>
              </a:spcAft>
            </a:pPr>
            <a:r>
              <a:rPr lang="en-US" altLang="en-US" dirty="0">
                <a:solidFill>
                  <a:srgbClr val="FF0000"/>
                </a:solidFill>
              </a:rPr>
              <a:t>Introductions (5 min)</a:t>
            </a:r>
          </a:p>
          <a:p>
            <a:pPr>
              <a:defRPr/>
            </a:pPr>
            <a:r>
              <a:rPr lang="en-US" dirty="0">
                <a:solidFill>
                  <a:schemeClr val="tx1"/>
                </a:solidFill>
              </a:rPr>
              <a:t>Frameworks (15 min)</a:t>
            </a:r>
          </a:p>
          <a:p>
            <a:pPr lvl="1">
              <a:defRPr/>
            </a:pPr>
            <a:r>
              <a:rPr lang="en-US" dirty="0">
                <a:solidFill>
                  <a:schemeClr val="tx1"/>
                </a:solidFill>
              </a:rPr>
              <a:t>Social Ecological/Multi-level</a:t>
            </a:r>
          </a:p>
          <a:p>
            <a:pPr lvl="1">
              <a:defRPr/>
            </a:pPr>
            <a:r>
              <a:rPr lang="en-US" dirty="0">
                <a:solidFill>
                  <a:schemeClr val="tx1"/>
                </a:solidFill>
              </a:rPr>
              <a:t>Social Determinants of Health</a:t>
            </a:r>
          </a:p>
          <a:p>
            <a:pPr lvl="1">
              <a:defRPr/>
            </a:pPr>
            <a:r>
              <a:rPr lang="en-US" dirty="0">
                <a:solidFill>
                  <a:schemeClr val="tx1"/>
                </a:solidFill>
              </a:rPr>
              <a:t>Life Course</a:t>
            </a:r>
          </a:p>
          <a:p>
            <a:pPr lvl="1">
              <a:defRPr/>
            </a:pPr>
            <a:r>
              <a:rPr lang="en-US" dirty="0">
                <a:solidFill>
                  <a:schemeClr val="tx1"/>
                </a:solidFill>
              </a:rPr>
              <a:t>Health Literacy</a:t>
            </a:r>
          </a:p>
          <a:p>
            <a:pPr lvl="1">
              <a:defRPr/>
            </a:pPr>
            <a:r>
              <a:rPr lang="en-US" dirty="0">
                <a:solidFill>
                  <a:schemeClr val="tx1"/>
                </a:solidFill>
              </a:rPr>
              <a:t>Racial Equity</a:t>
            </a:r>
          </a:p>
          <a:p>
            <a:pPr lvl="1">
              <a:defRPr/>
            </a:pPr>
            <a:r>
              <a:rPr lang="en-US" dirty="0">
                <a:solidFill>
                  <a:schemeClr val="tx1"/>
                </a:solidFill>
              </a:rPr>
              <a:t>Family Engagement</a:t>
            </a:r>
          </a:p>
          <a:p>
            <a:pPr lvl="1">
              <a:defRPr/>
            </a:pPr>
            <a:r>
              <a:rPr lang="en-US" dirty="0">
                <a:solidFill>
                  <a:schemeClr val="tx1"/>
                </a:solidFill>
              </a:rPr>
              <a:t>ICF-CY</a:t>
            </a:r>
          </a:p>
          <a:p>
            <a:pPr lvl="1">
              <a:defRPr/>
            </a:pPr>
            <a:r>
              <a:rPr lang="en-US" i="1" dirty="0">
                <a:solidFill>
                  <a:schemeClr val="tx1"/>
                </a:solidFill>
              </a:rPr>
              <a:t>Example:</a:t>
            </a:r>
            <a:r>
              <a:rPr lang="en-US" dirty="0">
                <a:solidFill>
                  <a:schemeClr val="tx1"/>
                </a:solidFill>
              </a:rPr>
              <a:t> Participation, PREPARED</a:t>
            </a:r>
          </a:p>
          <a:p>
            <a:pPr>
              <a:defRPr/>
            </a:pPr>
            <a:r>
              <a:rPr lang="en-US" dirty="0">
                <a:solidFill>
                  <a:schemeClr val="tx1"/>
                </a:solidFill>
              </a:rPr>
              <a:t>Case Study - Breakouts (20 min)</a:t>
            </a:r>
          </a:p>
          <a:p>
            <a:pPr>
              <a:defRPr/>
            </a:pPr>
            <a:r>
              <a:rPr lang="en-US" dirty="0">
                <a:solidFill>
                  <a:schemeClr val="tx1"/>
                </a:solidFill>
              </a:rPr>
              <a:t>Large Group Debrief / Questions (20 min)</a:t>
            </a:r>
          </a:p>
        </p:txBody>
      </p:sp>
      <p:pic>
        <p:nvPicPr>
          <p:cNvPr id="4" name="Picture 3"/>
          <p:cNvPicPr>
            <a:picLocks noChangeAspect="1"/>
          </p:cNvPicPr>
          <p:nvPr/>
        </p:nvPicPr>
        <p:blipFill>
          <a:blip r:embed="rId2"/>
          <a:stretch>
            <a:fillRect/>
          </a:stretch>
        </p:blipFill>
        <p:spPr>
          <a:xfrm>
            <a:off x="6553200" y="1752600"/>
            <a:ext cx="2984500" cy="2717800"/>
          </a:xfrm>
          <a:prstGeom prst="rect">
            <a:avLst/>
          </a:prstGeom>
        </p:spPr>
      </p:pic>
    </p:spTree>
    <p:extLst>
      <p:ext uri="{BB962C8B-B14F-4D97-AF65-F5344CB8AC3E}">
        <p14:creationId xmlns:p14="http://schemas.microsoft.com/office/powerpoint/2010/main" val="173959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Introductions</a:t>
            </a:r>
          </a:p>
        </p:txBody>
      </p:sp>
      <p:sp>
        <p:nvSpPr>
          <p:cNvPr id="3" name="Content Placeholder 2"/>
          <p:cNvSpPr>
            <a:spLocks noGrp="1"/>
          </p:cNvSpPr>
          <p:nvPr>
            <p:ph idx="1"/>
          </p:nvPr>
        </p:nvSpPr>
        <p:spPr>
          <a:xfrm>
            <a:off x="1097279" y="1875322"/>
            <a:ext cx="10058399" cy="4570240"/>
          </a:xfrm>
        </p:spPr>
        <p:txBody>
          <a:bodyPr>
            <a:noAutofit/>
          </a:bodyPr>
          <a:lstStyle/>
          <a:p>
            <a:pPr marL="0" marR="0" indent="0">
              <a:spcBef>
                <a:spcPts val="0"/>
              </a:spcBef>
              <a:spcAft>
                <a:spcPts val="0"/>
              </a:spcAft>
              <a:buNone/>
            </a:pPr>
            <a:r>
              <a:rPr lang="en-US" sz="2400" dirty="0">
                <a:solidFill>
                  <a:schemeClr val="tx1"/>
                </a:solidFill>
              </a:rPr>
              <a:t>  </a:t>
            </a:r>
            <a:r>
              <a:rPr lang="en-US" sz="2400" b="1" dirty="0">
                <a:solidFill>
                  <a:schemeClr val="tx1"/>
                </a:solidFill>
              </a:rPr>
              <a:t>Jonathan </a:t>
            </a:r>
            <a:r>
              <a:rPr lang="en-US" sz="2400" b="1" dirty="0" err="1">
                <a:solidFill>
                  <a:schemeClr val="tx1"/>
                </a:solidFill>
              </a:rPr>
              <a:t>Litt</a:t>
            </a:r>
            <a:r>
              <a:rPr lang="en-US" sz="2400" b="1" dirty="0">
                <a:solidFill>
                  <a:schemeClr val="tx1"/>
                </a:solidFill>
              </a:rPr>
              <a:t> </a:t>
            </a:r>
            <a:r>
              <a:rPr lang="en-US" dirty="0">
                <a:solidFill>
                  <a:schemeClr val="tx1"/>
                </a:solidFill>
              </a:rPr>
              <a:t>(Jonathan.Litt@childrens.harvard.edu)</a:t>
            </a:r>
            <a:r>
              <a:rPr lang="en-US" sz="2400" dirty="0">
                <a:solidFill>
                  <a:schemeClr val="tx1"/>
                </a:solidFill>
              </a:rPr>
              <a:t/>
            </a:r>
            <a:br>
              <a:rPr lang="en-US" sz="2400" dirty="0">
                <a:solidFill>
                  <a:schemeClr val="tx1"/>
                </a:solidFill>
              </a:rPr>
            </a:br>
            <a:r>
              <a:rPr lang="en-US" sz="2400" dirty="0">
                <a:solidFill>
                  <a:schemeClr val="tx1"/>
                </a:solidFill>
              </a:rPr>
              <a:t>	Neonatologist, Social Epidemiologist</a:t>
            </a:r>
            <a:endParaRPr lang="en-US" sz="1000" dirty="0">
              <a:solidFill>
                <a:schemeClr val="tx1"/>
              </a:solidFill>
            </a:endParaRPr>
          </a:p>
          <a:p>
            <a:pPr marL="0" marR="0" indent="0">
              <a:spcBef>
                <a:spcPts val="0"/>
              </a:spcBef>
              <a:spcAft>
                <a:spcPts val="0"/>
              </a:spcAft>
              <a:buNone/>
            </a:pPr>
            <a:endParaRPr lang="en-US" sz="1000" dirty="0">
              <a:solidFill>
                <a:schemeClr val="tx1"/>
              </a:solidFill>
            </a:endParaRPr>
          </a:p>
          <a:p>
            <a:pPr marL="0" marR="0" indent="0">
              <a:spcBef>
                <a:spcPts val="0"/>
              </a:spcBef>
              <a:spcAft>
                <a:spcPts val="0"/>
              </a:spcAft>
              <a:buNone/>
            </a:pPr>
            <a:r>
              <a:rPr lang="en-US" sz="2400" dirty="0">
                <a:solidFill>
                  <a:schemeClr val="tx1"/>
                </a:solidFill>
              </a:rPr>
              <a:t>  </a:t>
            </a:r>
            <a:r>
              <a:rPr lang="en-US" sz="2400" b="1" dirty="0">
                <a:solidFill>
                  <a:schemeClr val="tx1"/>
                </a:solidFill>
              </a:rPr>
              <a:t>Lindsay Rosenfeld </a:t>
            </a:r>
            <a:r>
              <a:rPr lang="en-US" dirty="0">
                <a:solidFill>
                  <a:schemeClr val="tx1"/>
                </a:solidFill>
              </a:rPr>
              <a:t>(Lindsay.Rosenfeld@childrens.harvard.edu)</a:t>
            </a:r>
            <a:r>
              <a:rPr lang="en-US" b="1" dirty="0">
                <a:solidFill>
                  <a:schemeClr val="tx1"/>
                </a:solidFill>
              </a:rPr>
              <a:t> </a:t>
            </a:r>
            <a:r>
              <a:rPr lang="en-US" sz="2400" dirty="0">
                <a:solidFill>
                  <a:schemeClr val="tx1"/>
                </a:solidFill>
              </a:rPr>
              <a:t/>
            </a:r>
            <a:br>
              <a:rPr lang="en-US" sz="2400" dirty="0">
                <a:solidFill>
                  <a:schemeClr val="tx1"/>
                </a:solidFill>
              </a:rPr>
            </a:br>
            <a:r>
              <a:rPr lang="en-US" sz="2400" dirty="0">
                <a:solidFill>
                  <a:schemeClr val="tx1"/>
                </a:solidFill>
              </a:rPr>
              <a:t>	Social Epidemiologist </a:t>
            </a:r>
            <a:br>
              <a:rPr lang="en-US" sz="2400" dirty="0">
                <a:solidFill>
                  <a:schemeClr val="tx1"/>
                </a:solidFill>
              </a:rPr>
            </a:br>
            <a:r>
              <a:rPr lang="en-US" sz="2400" dirty="0">
                <a:solidFill>
                  <a:schemeClr val="tx1"/>
                </a:solidFill>
              </a:rPr>
              <a:t>	Parent of Former </a:t>
            </a:r>
            <a:r>
              <a:rPr lang="en-US" sz="2400" dirty="0" err="1">
                <a:solidFill>
                  <a:schemeClr val="tx1"/>
                </a:solidFill>
              </a:rPr>
              <a:t>Micropreemies</a:t>
            </a:r>
            <a:r>
              <a:rPr lang="en-US" sz="2400" dirty="0">
                <a:solidFill>
                  <a:schemeClr val="tx1"/>
                </a:solidFill>
              </a:rPr>
              <a:t> with Developmental and Medical </a:t>
            </a:r>
          </a:p>
          <a:p>
            <a:pPr marL="0" marR="0" indent="0">
              <a:spcBef>
                <a:spcPts val="0"/>
              </a:spcBef>
              <a:spcAft>
                <a:spcPts val="0"/>
              </a:spcAft>
              <a:buNone/>
            </a:pPr>
            <a:r>
              <a:rPr lang="en-US" sz="2400" dirty="0">
                <a:solidFill>
                  <a:schemeClr val="tx1"/>
                </a:solidFill>
              </a:rPr>
              <a:t>	Complexity</a:t>
            </a:r>
            <a:endParaRPr lang="en-US" sz="1000" dirty="0">
              <a:solidFill>
                <a:schemeClr val="tx1"/>
              </a:solidFill>
            </a:endParaRPr>
          </a:p>
          <a:p>
            <a:pPr marL="0" marR="0" indent="0">
              <a:spcBef>
                <a:spcPts val="0"/>
              </a:spcBef>
              <a:spcAft>
                <a:spcPts val="0"/>
              </a:spcAft>
              <a:buNone/>
            </a:pPr>
            <a:endParaRPr lang="en-US" sz="1000" dirty="0">
              <a:solidFill>
                <a:srgbClr val="000000"/>
              </a:solidFill>
              <a:latin typeface="Calibri" panose="020F0502020204030204" pitchFamily="34" charset="0"/>
              <a:ea typeface="Times New Roman" panose="02020603050405020304" pitchFamily="18" charset="0"/>
            </a:endParaRPr>
          </a:p>
          <a:p>
            <a:pPr marL="0" marR="0">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rPr>
              <a:t> </a:t>
            </a:r>
            <a:r>
              <a:rPr lang="en-US" sz="2400" b="1" i="1" dirty="0">
                <a:solidFill>
                  <a:srgbClr val="000000"/>
                </a:solidFill>
                <a:effectLst/>
                <a:latin typeface="Calibri" panose="020F0502020204030204" pitchFamily="34" charset="0"/>
                <a:ea typeface="Times New Roman" panose="02020603050405020304" pitchFamily="18" charset="0"/>
              </a:rPr>
              <a:t>Collaboration:</a:t>
            </a:r>
            <a:r>
              <a:rPr lang="en-US" sz="2400" i="1" dirty="0">
                <a:solidFill>
                  <a:srgbClr val="000000"/>
                </a:solidFill>
                <a:effectLst/>
                <a:latin typeface="Calibri" panose="020F0502020204030204" pitchFamily="34" charset="0"/>
                <a:ea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rPr>
              <a:t>Systems-Focused Approach</a:t>
            </a:r>
            <a:endParaRPr lang="en-US" sz="2400" dirty="0">
              <a:effectLst/>
              <a:latin typeface="Times New Roman" panose="02020603050405020304" pitchFamily="18" charset="0"/>
              <a:ea typeface="Times New Roman" panose="02020603050405020304" pitchFamily="18" charset="0"/>
            </a:endParaRPr>
          </a:p>
          <a:p>
            <a:pPr marL="635508" lvl="1" indent="-342900">
              <a:spcBef>
                <a:spcPts val="0"/>
              </a:spcBef>
              <a:spcAft>
                <a:spcPts val="0"/>
              </a:spcAft>
              <a:buFont typeface="Calibri" panose="020F050202020403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rPr>
              <a:t>Undergraduate and graduate classrooms (public health, public policy, health professional practice)</a:t>
            </a:r>
            <a:endParaRPr lang="en-US" sz="2400" dirty="0">
              <a:effectLst/>
              <a:latin typeface="Times New Roman" panose="02020603050405020304" pitchFamily="18" charset="0"/>
              <a:ea typeface="Times New Roman" panose="02020603050405020304" pitchFamily="18" charset="0"/>
            </a:endParaRPr>
          </a:p>
          <a:p>
            <a:pPr marL="635508" lvl="1" indent="-342900">
              <a:spcBef>
                <a:spcPts val="0"/>
              </a:spcBef>
              <a:spcAft>
                <a:spcPts val="0"/>
              </a:spcAft>
              <a:buFont typeface="Calibri" panose="020F050202020403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rPr>
              <a:t>Residency training (Rounds)</a:t>
            </a:r>
            <a:endParaRPr lang="en-US" sz="2400" dirty="0">
              <a:effectLst/>
              <a:latin typeface="Times New Roman" panose="02020603050405020304" pitchFamily="18" charset="0"/>
              <a:ea typeface="Times New Roman" panose="02020603050405020304" pitchFamily="18" charset="0"/>
            </a:endParaRPr>
          </a:p>
          <a:p>
            <a:pPr marL="635508" lvl="1" indent="-342900">
              <a:spcBef>
                <a:spcPts val="0"/>
              </a:spcBef>
              <a:spcAft>
                <a:spcPts val="0"/>
              </a:spcAft>
              <a:buFont typeface="Calibri" panose="020F050202020403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rPr>
              <a:t>Process improvement for clinical practice </a:t>
            </a:r>
            <a:endParaRPr lang="en-US" sz="2400" dirty="0">
              <a:effectLst/>
              <a:latin typeface="Times New Roman" panose="02020603050405020304" pitchFamily="18" charset="0"/>
              <a:ea typeface="Times New Roman" panose="02020603050405020304" pitchFamily="18" charset="0"/>
            </a:endParaRPr>
          </a:p>
          <a:p>
            <a:pPr>
              <a:defRPr/>
            </a:pPr>
            <a:endParaRPr lang="en-US" sz="2400" dirty="0">
              <a:solidFill>
                <a:schemeClr val="tx1"/>
              </a:solidFill>
            </a:endParaRPr>
          </a:p>
          <a:p>
            <a:pPr>
              <a:defRPr/>
            </a:pPr>
            <a:endParaRPr lang="en-US" sz="2400" dirty="0">
              <a:solidFill>
                <a:schemeClr val="tx1"/>
              </a:solidFill>
            </a:endParaRPr>
          </a:p>
          <a:p>
            <a:pPr>
              <a:defRPr/>
            </a:pPr>
            <a:endParaRPr lang="en-US" sz="2400" dirty="0">
              <a:solidFill>
                <a:schemeClr val="tx1"/>
              </a:solidFill>
            </a:endParaRPr>
          </a:p>
        </p:txBody>
      </p:sp>
    </p:spTree>
    <p:extLst>
      <p:ext uri="{BB962C8B-B14F-4D97-AF65-F5344CB8AC3E}">
        <p14:creationId xmlns:p14="http://schemas.microsoft.com/office/powerpoint/2010/main" val="116192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Roadmap</a:t>
            </a:r>
          </a:p>
        </p:txBody>
      </p:sp>
      <p:sp>
        <p:nvSpPr>
          <p:cNvPr id="3" name="Content Placeholder 2"/>
          <p:cNvSpPr>
            <a:spLocks noGrp="1"/>
          </p:cNvSpPr>
          <p:nvPr>
            <p:ph idx="1"/>
          </p:nvPr>
        </p:nvSpPr>
        <p:spPr>
          <a:xfrm>
            <a:off x="1097280" y="1875322"/>
            <a:ext cx="8229600" cy="4570240"/>
          </a:xfrm>
        </p:spPr>
        <p:txBody>
          <a:bodyPr>
            <a:normAutofit/>
          </a:bodyPr>
          <a:lstStyle/>
          <a:p>
            <a:pPr marL="0" marR="0">
              <a:spcBef>
                <a:spcPts val="0"/>
              </a:spcBef>
              <a:spcAft>
                <a:spcPts val="0"/>
              </a:spcAft>
            </a:pPr>
            <a:r>
              <a:rPr lang="en-US" altLang="en-US" dirty="0">
                <a:solidFill>
                  <a:schemeClr val="tx1"/>
                </a:solidFill>
              </a:rPr>
              <a:t>Introductions (5 min)</a:t>
            </a:r>
          </a:p>
          <a:p>
            <a:pPr>
              <a:defRPr/>
            </a:pPr>
            <a:r>
              <a:rPr lang="en-US" dirty="0">
                <a:solidFill>
                  <a:srgbClr val="FF0000"/>
                </a:solidFill>
              </a:rPr>
              <a:t>Frameworks (15 min)</a:t>
            </a:r>
          </a:p>
          <a:p>
            <a:pPr lvl="1">
              <a:defRPr/>
            </a:pPr>
            <a:r>
              <a:rPr lang="en-US" dirty="0">
                <a:solidFill>
                  <a:schemeClr val="tx1"/>
                </a:solidFill>
              </a:rPr>
              <a:t>Social Ecological/Multi-level</a:t>
            </a:r>
          </a:p>
          <a:p>
            <a:pPr lvl="1">
              <a:defRPr/>
            </a:pPr>
            <a:r>
              <a:rPr lang="en-US" dirty="0">
                <a:solidFill>
                  <a:schemeClr val="tx1"/>
                </a:solidFill>
              </a:rPr>
              <a:t>Social Determinants of Health</a:t>
            </a:r>
          </a:p>
          <a:p>
            <a:pPr lvl="1">
              <a:defRPr/>
            </a:pPr>
            <a:r>
              <a:rPr lang="en-US" dirty="0">
                <a:solidFill>
                  <a:schemeClr val="tx1"/>
                </a:solidFill>
              </a:rPr>
              <a:t>Life Course</a:t>
            </a:r>
          </a:p>
          <a:p>
            <a:pPr lvl="1">
              <a:defRPr/>
            </a:pPr>
            <a:r>
              <a:rPr lang="en-US" dirty="0">
                <a:solidFill>
                  <a:schemeClr val="tx1"/>
                </a:solidFill>
              </a:rPr>
              <a:t>Health Literacy</a:t>
            </a:r>
          </a:p>
          <a:p>
            <a:pPr lvl="1">
              <a:defRPr/>
            </a:pPr>
            <a:r>
              <a:rPr lang="en-US" dirty="0">
                <a:solidFill>
                  <a:schemeClr val="tx1"/>
                </a:solidFill>
              </a:rPr>
              <a:t>Racial Equity</a:t>
            </a:r>
          </a:p>
          <a:p>
            <a:pPr lvl="1">
              <a:defRPr/>
            </a:pPr>
            <a:r>
              <a:rPr lang="en-US" dirty="0">
                <a:solidFill>
                  <a:schemeClr val="tx1"/>
                </a:solidFill>
              </a:rPr>
              <a:t>Family Engagement</a:t>
            </a:r>
          </a:p>
          <a:p>
            <a:pPr lvl="1">
              <a:defRPr/>
            </a:pPr>
            <a:r>
              <a:rPr lang="en-US" dirty="0">
                <a:solidFill>
                  <a:schemeClr val="tx1"/>
                </a:solidFill>
              </a:rPr>
              <a:t>ICF-CY</a:t>
            </a:r>
          </a:p>
          <a:p>
            <a:pPr lvl="1">
              <a:defRPr/>
            </a:pPr>
            <a:r>
              <a:rPr lang="en-US" i="1" dirty="0">
                <a:solidFill>
                  <a:schemeClr val="tx1"/>
                </a:solidFill>
              </a:rPr>
              <a:t>Example:</a:t>
            </a:r>
            <a:r>
              <a:rPr lang="en-US" dirty="0">
                <a:solidFill>
                  <a:schemeClr val="tx1"/>
                </a:solidFill>
              </a:rPr>
              <a:t> Participation, PREPARED</a:t>
            </a:r>
          </a:p>
          <a:p>
            <a:pPr>
              <a:defRPr/>
            </a:pPr>
            <a:r>
              <a:rPr lang="en-US" dirty="0">
                <a:solidFill>
                  <a:schemeClr val="tx1"/>
                </a:solidFill>
              </a:rPr>
              <a:t>Case Study - Breakouts (20 min)</a:t>
            </a:r>
          </a:p>
          <a:p>
            <a:pPr>
              <a:defRPr/>
            </a:pPr>
            <a:r>
              <a:rPr lang="en-US" dirty="0">
                <a:solidFill>
                  <a:schemeClr val="tx1"/>
                </a:solidFill>
              </a:rPr>
              <a:t>Large Group Debrief / Questions (20 min)</a:t>
            </a:r>
          </a:p>
        </p:txBody>
      </p:sp>
      <p:pic>
        <p:nvPicPr>
          <p:cNvPr id="4" name="Picture 3"/>
          <p:cNvPicPr>
            <a:picLocks noChangeAspect="1"/>
          </p:cNvPicPr>
          <p:nvPr/>
        </p:nvPicPr>
        <p:blipFill>
          <a:blip r:embed="rId2"/>
          <a:stretch>
            <a:fillRect/>
          </a:stretch>
        </p:blipFill>
        <p:spPr>
          <a:xfrm>
            <a:off x="6553200" y="1752600"/>
            <a:ext cx="2984500" cy="2717800"/>
          </a:xfrm>
          <a:prstGeom prst="rect">
            <a:avLst/>
          </a:prstGeom>
        </p:spPr>
      </p:pic>
    </p:spTree>
    <p:extLst>
      <p:ext uri="{BB962C8B-B14F-4D97-AF65-F5344CB8AC3E}">
        <p14:creationId xmlns:p14="http://schemas.microsoft.com/office/powerpoint/2010/main" val="35064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9A8823A-F83A-4AB6-A7A7-7D2EDCD142D3}"/>
              </a:ext>
            </a:extLst>
          </p:cNvPr>
          <p:cNvSpPr>
            <a:spLocks noGrp="1"/>
          </p:cNvSpPr>
          <p:nvPr>
            <p:ph type="title" idx="4294967295"/>
          </p:nvPr>
        </p:nvSpPr>
        <p:spPr>
          <a:xfrm>
            <a:off x="10261600" y="76200"/>
            <a:ext cx="1930400" cy="2438400"/>
          </a:xfrm>
        </p:spPr>
        <p:txBody>
          <a:bodyPr/>
          <a:lstStyle/>
          <a:p>
            <a:pPr eaLnBrk="1" hangingPunct="1"/>
            <a:r>
              <a:rPr lang="en-US" altLang="en-US" sz="1800" i="1"/>
              <a:t>Bronfenbrenner’s Social Ecological Model</a:t>
            </a:r>
            <a:r>
              <a:rPr lang="en-US" altLang="en-US" sz="1800"/>
              <a:t/>
            </a:r>
            <a:br>
              <a:rPr lang="en-US" altLang="en-US" sz="1800"/>
            </a:br>
            <a:r>
              <a:rPr lang="en-US" altLang="en-US" sz="1800"/>
              <a:t>Figure 1 (Niederer, et. al.)</a:t>
            </a:r>
          </a:p>
        </p:txBody>
      </p:sp>
      <p:pic>
        <p:nvPicPr>
          <p:cNvPr id="14339" name="Picture 2">
            <a:extLst>
              <a:ext uri="{FF2B5EF4-FFF2-40B4-BE49-F238E27FC236}">
                <a16:creationId xmlns:a16="http://schemas.microsoft.com/office/drawing/2014/main" id="{B729ECD4-176D-4F16-A5CE-207D636DAFE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096" t="1366" r="2"/>
          <a:stretch>
            <a:fillRect/>
          </a:stretch>
        </p:blipFill>
        <p:spPr>
          <a:xfrm>
            <a:off x="1746250" y="280987"/>
            <a:ext cx="6872288" cy="6424612"/>
          </a:xfrm>
          <a:ln w="12700">
            <a:solidFill>
              <a:schemeClr val="tx1">
                <a:alpha val="0"/>
              </a:schemeClr>
            </a:solidFill>
            <a:miter lim="800000"/>
            <a:headEnd/>
            <a:tailEnd/>
          </a:ln>
        </p:spPr>
      </p:pic>
      <p:sp>
        <p:nvSpPr>
          <p:cNvPr id="14340" name="TextBox 4">
            <a:extLst>
              <a:ext uri="{FF2B5EF4-FFF2-40B4-BE49-F238E27FC236}">
                <a16:creationId xmlns:a16="http://schemas.microsoft.com/office/drawing/2014/main" id="{73B03362-092F-4799-895B-F558A39A7683}"/>
              </a:ext>
            </a:extLst>
          </p:cNvPr>
          <p:cNvSpPr txBox="1">
            <a:spLocks noChangeArrowheads="1"/>
          </p:cNvSpPr>
          <p:nvPr/>
        </p:nvSpPr>
        <p:spPr bwMode="auto">
          <a:xfrm>
            <a:off x="9299575" y="5372496"/>
            <a:ext cx="3054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err="1"/>
              <a:t>Niederer</a:t>
            </a:r>
            <a:r>
              <a:rPr lang="en-US" altLang="en-US" sz="800" dirty="0"/>
              <a:t> I, et al. (2009). Influence of a lifestyle intervention in preschool children on physiological and psychological parameters (</a:t>
            </a:r>
            <a:r>
              <a:rPr lang="en-US" altLang="en-US" sz="800" dirty="0" err="1"/>
              <a:t>Ballabeina</a:t>
            </a:r>
            <a:r>
              <a:rPr lang="en-US" altLang="en-US" sz="800" dirty="0"/>
              <a:t>): study design of a cluster randomized controlled trial</a:t>
            </a:r>
          </a:p>
          <a:p>
            <a:pPr eaLnBrk="1" hangingPunct="1">
              <a:spcBef>
                <a:spcPct val="0"/>
              </a:spcBef>
              <a:buFontTx/>
              <a:buNone/>
            </a:pPr>
            <a:r>
              <a:rPr lang="en-US" altLang="en-US" sz="800" dirty="0"/>
              <a:t>BMC Public Health .</a:t>
            </a:r>
          </a:p>
        </p:txBody>
      </p:sp>
      <p:sp>
        <p:nvSpPr>
          <p:cNvPr id="14341" name="TextBox 3">
            <a:extLst>
              <a:ext uri="{FF2B5EF4-FFF2-40B4-BE49-F238E27FC236}">
                <a16:creationId xmlns:a16="http://schemas.microsoft.com/office/drawing/2014/main" id="{FABB93DB-A695-4AC9-A2A4-CDAB9099431D}"/>
              </a:ext>
            </a:extLst>
          </p:cNvPr>
          <p:cNvSpPr txBox="1">
            <a:spLocks noChangeArrowheads="1"/>
          </p:cNvSpPr>
          <p:nvPr/>
        </p:nvSpPr>
        <p:spPr bwMode="auto">
          <a:xfrm>
            <a:off x="6975475" y="157956"/>
            <a:ext cx="464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hlinkClick r:id="rId3"/>
              </a:rPr>
              <a:t>http://openi.nlm.nih.gov/detailedresult.php?img=2676270_1471-2458-9-94-1&amp;req=4</a:t>
            </a:r>
            <a:r>
              <a:rPr lang="en-US" altLang="en-US" sz="1000" dirty="0"/>
              <a:t> </a:t>
            </a:r>
          </a:p>
        </p:txBody>
      </p:sp>
      <p:sp>
        <p:nvSpPr>
          <p:cNvPr id="2" name="TextBox 1">
            <a:extLst>
              <a:ext uri="{FF2B5EF4-FFF2-40B4-BE49-F238E27FC236}">
                <a16:creationId xmlns:a16="http://schemas.microsoft.com/office/drawing/2014/main" id="{B4115306-4EA7-4F56-878A-B750C9D41EA5}"/>
              </a:ext>
            </a:extLst>
          </p:cNvPr>
          <p:cNvSpPr txBox="1"/>
          <p:nvPr/>
        </p:nvSpPr>
        <p:spPr>
          <a:xfrm>
            <a:off x="3505200" y="3275013"/>
            <a:ext cx="762000" cy="323850"/>
          </a:xfrm>
          <a:prstGeom prst="rect">
            <a:avLst/>
          </a:prstGeom>
          <a:solidFill>
            <a:schemeClr val="bg1">
              <a:lumMod val="85000"/>
            </a:schemeClr>
          </a:solidFill>
        </p:spPr>
        <p:txBody>
          <a:bodyPr>
            <a:spAutoFit/>
          </a:bodyPr>
          <a:lstStyle/>
          <a:p>
            <a:pPr>
              <a:defRPr/>
            </a:pPr>
            <a:r>
              <a:rPr lang="en-US" sz="1500" dirty="0"/>
              <a:t>Family</a:t>
            </a:r>
          </a:p>
        </p:txBody>
      </p:sp>
    </p:spTree>
    <p:extLst>
      <p:ext uri="{BB962C8B-B14F-4D97-AF65-F5344CB8AC3E}">
        <p14:creationId xmlns:p14="http://schemas.microsoft.com/office/powerpoint/2010/main" val="489034138"/>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E2A84"/>
      </a:dk2>
      <a:lt2>
        <a:srgbClr val="DCD8DC"/>
      </a:lt2>
      <a:accent1>
        <a:srgbClr val="4E2A84"/>
      </a:accent1>
      <a:accent2>
        <a:srgbClr val="372058"/>
      </a:accent2>
      <a:accent3>
        <a:srgbClr val="CDB5DC"/>
      </a:accent3>
      <a:accent4>
        <a:srgbClr val="EEE6F3"/>
      </a:accent4>
      <a:accent5>
        <a:srgbClr val="494949"/>
      </a:accent5>
      <a:accent6>
        <a:srgbClr val="7F7B99"/>
      </a:accent6>
      <a:hlink>
        <a:srgbClr val="595959"/>
      </a:hlink>
      <a:folHlink>
        <a:srgbClr val="8C8C8C"/>
      </a:folHlink>
    </a:clrScheme>
    <a:fontScheme name="Custom 2">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itt Rosenfeld NCEAS Workshop February 23 2021" id="{16C60716-34EF-406C-B90E-0561DAF52A5F}" vid="{EE7CB0CE-39BB-4F17-9F32-419C7CAB59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Litt Rosenfeld NCEAS Workshop February 23 2021</Template>
  <TotalTime>51</TotalTime>
  <Words>2299</Words>
  <Application>Microsoft Office PowerPoint</Application>
  <PresentationFormat>Widescreen</PresentationFormat>
  <Paragraphs>324</Paragraphs>
  <Slides>33</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ＭＳ Ｐゴシック</vt:lpstr>
      <vt:lpstr>ＭＳ Ｐゴシック</vt:lpstr>
      <vt:lpstr>Adobe Gothic Std B</vt:lpstr>
      <vt:lpstr>Arial</vt:lpstr>
      <vt:lpstr>Calibri</vt:lpstr>
      <vt:lpstr>Cambria Regular</vt:lpstr>
      <vt:lpstr>Garamond</vt:lpstr>
      <vt:lpstr>Osaka</vt:lpstr>
      <vt:lpstr>Symbol</vt:lpstr>
      <vt:lpstr>Times</vt:lpstr>
      <vt:lpstr>Times New Roman</vt:lpstr>
      <vt:lpstr>Wingdings</vt:lpstr>
      <vt:lpstr>Retrospect</vt:lpstr>
      <vt:lpstr>Using a Systems Perspective to Transform Pediatric Clinical Practice:  Teaching &amp; Clinical Improvement Opportunities</vt:lpstr>
      <vt:lpstr>PowerPoint Presentation</vt:lpstr>
      <vt:lpstr>PowerPoint Presentation</vt:lpstr>
      <vt:lpstr>PowerPoint Presentation</vt:lpstr>
      <vt:lpstr>Roadmap</vt:lpstr>
      <vt:lpstr>Roadmap</vt:lpstr>
      <vt:lpstr>Introductions</vt:lpstr>
      <vt:lpstr>Roadmap</vt:lpstr>
      <vt:lpstr>Bronfenbrenner’s Social Ecological Model Figure 1 (Niederer, et. al.)</vt:lpstr>
      <vt:lpstr>PowerPoint Presentation</vt:lpstr>
      <vt:lpstr>PowerPoint Presentation</vt:lpstr>
      <vt:lpstr>Life Course</vt:lpstr>
      <vt:lpstr>Life Course Pathways</vt:lpstr>
      <vt:lpstr>Health Literacy Environment Users and Systems: Interaction</vt:lpstr>
      <vt:lpstr>Levels of Racism</vt:lpstr>
      <vt:lpstr>PowerPoint Presentation</vt:lpstr>
      <vt:lpstr>Patient and Family Engaged Care</vt:lpstr>
      <vt:lpstr>International Classification of Functioning, Disability &amp; Health Children &amp; Youth (ICF-CY)</vt:lpstr>
      <vt:lpstr>PowerPoint Presentation</vt:lpstr>
      <vt:lpstr>Common approach to thinking about disability and participation</vt:lpstr>
      <vt:lpstr>Environmental approach to thinking about disability &amp; participation </vt:lpstr>
      <vt:lpstr>Environmental approach to resolving participation challenges</vt:lpstr>
      <vt:lpstr>Tips for Staying Healthy: Individual/Lifestyle Perspective</vt:lpstr>
      <vt:lpstr>Tips for Staying Healthy: A Social Determinants Perspective</vt:lpstr>
      <vt:lpstr>Example: Respite Hours</vt:lpstr>
      <vt:lpstr>Roadmap</vt:lpstr>
      <vt:lpstr>Case Study: Finding a Preschool</vt:lpstr>
      <vt:lpstr>Case Study Questions</vt:lpstr>
      <vt:lpstr>Roadmap</vt:lpstr>
      <vt:lpstr>Large Group Debrief / Discussion</vt:lpstr>
      <vt:lpstr>Pick an action – for tomorrow, next week, next month</vt:lpstr>
      <vt:lpstr>Pick an action – for tomorrow, next week, next month</vt:lpstr>
      <vt:lpstr>THANK YOU! We’re happy to plan and strategize with you!    Lindsay Rosenfeld, ScD, ScM Lindsay.Rosenfeld@childrens.harvard.edu   Jonathan Litt, MD, ScD, ScM Jonathan.Litt@childrens.harvard.edu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Systems Perspective to Transform Pediatric Clinical Practice:  Teaching &amp; Clinical Improvement Opportunities</dc:title>
  <dc:creator>Lindsay Rosenfeld</dc:creator>
  <cp:lastModifiedBy>Clare Petrie</cp:lastModifiedBy>
  <cp:revision>7</cp:revision>
  <dcterms:created xsi:type="dcterms:W3CDTF">2021-02-16T23:00:12Z</dcterms:created>
  <dcterms:modified xsi:type="dcterms:W3CDTF">2021-02-17T19:57:13Z</dcterms:modified>
</cp:coreProperties>
</file>