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"/>
  </p:notesMasterIdLst>
  <p:sldIdLst>
    <p:sldId id="256" r:id="rId2"/>
  </p:sldIdLst>
  <p:sldSz cx="43891200" cy="32918400"/>
  <p:notesSz cx="6858000" cy="9144000"/>
  <p:embeddedFontLst>
    <p:embeddedFont>
      <p:font typeface="Roboto Medium" panose="020B0604020202020204" charset="0"/>
      <p:regular r:id="rId4"/>
      <p:bold r:id="rId5"/>
      <p:italic r:id="rId6"/>
      <p:boldItalic r:id="rId7"/>
    </p:embeddedFont>
    <p:embeddedFont>
      <p:font typeface="Proxima Nova" panose="020B0604020202020204" charset="0"/>
      <p:regular r:id="rId8"/>
      <p:bold r:id="rId9"/>
      <p:italic r:id="rId10"/>
      <p:boldItalic r:id="rId1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0368">
          <p15:clr>
            <a:srgbClr val="A4A3A4"/>
          </p15:clr>
        </p15:guide>
        <p15:guide id="2" pos="1382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609F87D-9192-4479-BA49-1BD11EC92406}">
  <a:tblStyle styleId="{E609F87D-9192-4479-BA49-1BD11EC9240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" d="100"/>
          <a:sy n="14" d="100"/>
        </p:scale>
        <p:origin x="1506" y="138"/>
      </p:cViewPr>
      <p:guideLst>
        <p:guide orient="horz" pos="10368"/>
        <p:guide pos="1382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5.fntdata"/><Relationship Id="rId13" Type="http://schemas.openxmlformats.org/officeDocument/2006/relationships/viewProps" Target="viewProps.xml"/><Relationship Id="rId3" Type="http://schemas.openxmlformats.org/officeDocument/2006/relationships/notesMaster" Target="notesMasters/notesMaster1.xml"/><Relationship Id="rId7" Type="http://schemas.openxmlformats.org/officeDocument/2006/relationships/font" Target="fonts/font4.fntdata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font" Target="fonts/font8.fntdata"/><Relationship Id="rId5" Type="http://schemas.openxmlformats.org/officeDocument/2006/relationships/font" Target="fonts/font2.fntdata"/><Relationship Id="rId15" Type="http://schemas.openxmlformats.org/officeDocument/2006/relationships/tableStyles" Target="tableStyles.xml"/><Relationship Id="rId10" Type="http://schemas.openxmlformats.org/officeDocument/2006/relationships/font" Target="fonts/font7.fntdata"/><Relationship Id="rId4" Type="http://schemas.openxmlformats.org/officeDocument/2006/relationships/font" Target="fonts/font1.fntdata"/><Relationship Id="rId9" Type="http://schemas.openxmlformats.org/officeDocument/2006/relationships/font" Target="fonts/font6.fntdata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306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0" y="19188160"/>
            <a:ext cx="438912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2450160" y="8046720"/>
            <a:ext cx="38990700" cy="10166400"/>
          </a:xfrm>
          <a:prstGeom prst="rect">
            <a:avLst/>
          </a:prstGeom>
        </p:spPr>
        <p:txBody>
          <a:bodyPr spcFirstLastPara="1" wrap="square" lIns="491025" tIns="491025" rIns="491025" bIns="4910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800"/>
              <a:buNone/>
              <a:defRPr sz="25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800"/>
              <a:buNone/>
              <a:defRPr sz="25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800"/>
              <a:buNone/>
              <a:defRPr sz="25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800"/>
              <a:buNone/>
              <a:defRPr sz="25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800"/>
              <a:buNone/>
              <a:defRPr sz="25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800"/>
              <a:buNone/>
              <a:defRPr sz="25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800"/>
              <a:buNone/>
              <a:defRPr sz="25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800"/>
              <a:buNone/>
              <a:defRPr sz="25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800"/>
              <a:buNone/>
              <a:defRPr sz="25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2450160" y="20366800"/>
            <a:ext cx="38990700" cy="4032000"/>
          </a:xfrm>
          <a:prstGeom prst="rect">
            <a:avLst/>
          </a:prstGeom>
        </p:spPr>
        <p:txBody>
          <a:bodyPr spcFirstLastPara="1" wrap="square" lIns="491025" tIns="491025" rIns="491025" bIns="4910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900"/>
              <a:buNone/>
              <a:defRPr sz="129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900"/>
              <a:buNone/>
              <a:defRPr sz="129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900"/>
              <a:buNone/>
              <a:defRPr sz="129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900"/>
              <a:buNone/>
              <a:defRPr sz="129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900"/>
              <a:buNone/>
              <a:defRPr sz="129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900"/>
              <a:buNone/>
              <a:defRPr sz="129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900"/>
              <a:buNone/>
              <a:defRPr sz="129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900"/>
              <a:buNone/>
              <a:defRPr sz="129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900"/>
              <a:buNone/>
              <a:defRPr sz="129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40667797" y="29844588"/>
            <a:ext cx="2634000" cy="2519100"/>
          </a:xfrm>
          <a:prstGeom prst="rect">
            <a:avLst/>
          </a:prstGeom>
        </p:spPr>
        <p:txBody>
          <a:bodyPr spcFirstLastPara="1" wrap="square" lIns="491025" tIns="491025" rIns="491025" bIns="4910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/>
          <p:nvPr/>
        </p:nvSpPr>
        <p:spPr>
          <a:xfrm>
            <a:off x="0" y="32292480"/>
            <a:ext cx="43891200" cy="625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491025" tIns="491025" rIns="491025" bIns="491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1496160" y="6345440"/>
            <a:ext cx="40899000" cy="12274800"/>
          </a:xfrm>
          <a:prstGeom prst="rect">
            <a:avLst/>
          </a:prstGeom>
        </p:spPr>
        <p:txBody>
          <a:bodyPr spcFirstLastPara="1" wrap="square" lIns="491025" tIns="491025" rIns="491025" bIns="4910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5200"/>
              <a:buNone/>
              <a:defRPr sz="752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75200"/>
              <a:buNone/>
              <a:defRPr sz="752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75200"/>
              <a:buNone/>
              <a:defRPr sz="752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75200"/>
              <a:buNone/>
              <a:defRPr sz="752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75200"/>
              <a:buNone/>
              <a:defRPr sz="752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75200"/>
              <a:buNone/>
              <a:defRPr sz="752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75200"/>
              <a:buNone/>
              <a:defRPr sz="752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75200"/>
              <a:buNone/>
              <a:defRPr sz="752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75200"/>
              <a:buNone/>
              <a:defRPr sz="75200" b="1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1496160" y="19656320"/>
            <a:ext cx="40899000" cy="5771400"/>
          </a:xfrm>
          <a:prstGeom prst="rect">
            <a:avLst/>
          </a:prstGeom>
        </p:spPr>
        <p:txBody>
          <a:bodyPr spcFirstLastPara="1" wrap="square" lIns="491025" tIns="491025" rIns="491025" bIns="491025" anchor="t" anchorCtr="0">
            <a:normAutofit/>
          </a:bodyPr>
          <a:lstStyle>
            <a:lvl1pPr marL="457200" lvl="0" indent="-844550" algn="ctr">
              <a:spcBef>
                <a:spcPts val="0"/>
              </a:spcBef>
              <a:spcAft>
                <a:spcPts val="0"/>
              </a:spcAft>
              <a:buSzPts val="9700"/>
              <a:buChar char="●"/>
              <a:defRPr/>
            </a:lvl1pPr>
            <a:lvl2pPr marL="914400" lvl="1" indent="-704850" algn="ctr">
              <a:spcBef>
                <a:spcPts val="0"/>
              </a:spcBef>
              <a:spcAft>
                <a:spcPts val="0"/>
              </a:spcAft>
              <a:buSzPts val="7500"/>
              <a:buChar char="○"/>
              <a:defRPr/>
            </a:lvl2pPr>
            <a:lvl3pPr marL="1371600" lvl="2" indent="-704850" algn="ctr">
              <a:spcBef>
                <a:spcPts val="0"/>
              </a:spcBef>
              <a:spcAft>
                <a:spcPts val="0"/>
              </a:spcAft>
              <a:buSzPts val="7500"/>
              <a:buChar char="■"/>
              <a:defRPr/>
            </a:lvl3pPr>
            <a:lvl4pPr marL="1828800" lvl="3" indent="-704850" algn="ctr">
              <a:spcBef>
                <a:spcPts val="0"/>
              </a:spcBef>
              <a:spcAft>
                <a:spcPts val="0"/>
              </a:spcAft>
              <a:buSzPts val="7500"/>
              <a:buChar char="●"/>
              <a:defRPr/>
            </a:lvl4pPr>
            <a:lvl5pPr marL="2286000" lvl="4" indent="-704850" algn="ctr">
              <a:spcBef>
                <a:spcPts val="0"/>
              </a:spcBef>
              <a:spcAft>
                <a:spcPts val="0"/>
              </a:spcAft>
              <a:buSzPts val="7500"/>
              <a:buChar char="○"/>
              <a:defRPr/>
            </a:lvl5pPr>
            <a:lvl6pPr marL="2743200" lvl="5" indent="-704850" algn="ctr">
              <a:spcBef>
                <a:spcPts val="0"/>
              </a:spcBef>
              <a:spcAft>
                <a:spcPts val="0"/>
              </a:spcAft>
              <a:buSzPts val="7500"/>
              <a:buChar char="■"/>
              <a:defRPr/>
            </a:lvl6pPr>
            <a:lvl7pPr marL="3200400" lvl="6" indent="-704850" algn="ctr">
              <a:spcBef>
                <a:spcPts val="0"/>
              </a:spcBef>
              <a:spcAft>
                <a:spcPts val="0"/>
              </a:spcAft>
              <a:buSzPts val="7500"/>
              <a:buChar char="●"/>
              <a:defRPr/>
            </a:lvl7pPr>
            <a:lvl8pPr marL="3657600" lvl="7" indent="-704850" algn="ctr">
              <a:spcBef>
                <a:spcPts val="0"/>
              </a:spcBef>
              <a:spcAft>
                <a:spcPts val="0"/>
              </a:spcAft>
              <a:buSzPts val="7500"/>
              <a:buChar char="○"/>
              <a:defRPr/>
            </a:lvl8pPr>
            <a:lvl9pPr marL="4114800" lvl="8" indent="-704850" algn="ctr">
              <a:spcBef>
                <a:spcPts val="0"/>
              </a:spcBef>
              <a:spcAft>
                <a:spcPts val="0"/>
              </a:spcAft>
              <a:buSzPts val="75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40667797" y="29844588"/>
            <a:ext cx="2634000" cy="2519100"/>
          </a:xfrm>
          <a:prstGeom prst="rect">
            <a:avLst/>
          </a:prstGeom>
        </p:spPr>
        <p:txBody>
          <a:bodyPr spcFirstLastPara="1" wrap="square" lIns="491025" tIns="491025" rIns="491025" bIns="4910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40667797" y="29844588"/>
            <a:ext cx="2634000" cy="2519100"/>
          </a:xfrm>
          <a:prstGeom prst="rect">
            <a:avLst/>
          </a:prstGeom>
        </p:spPr>
        <p:txBody>
          <a:bodyPr spcFirstLastPara="1" wrap="square" lIns="491025" tIns="491025" rIns="491025" bIns="4910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Google Shape;15;p3"/>
          <p:cNvCxnSpPr/>
          <p:nvPr/>
        </p:nvCxnSpPr>
        <p:spPr>
          <a:xfrm>
            <a:off x="0" y="19188160"/>
            <a:ext cx="438912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2450160" y="13167360"/>
            <a:ext cx="38990700" cy="4984500"/>
          </a:xfrm>
          <a:prstGeom prst="rect">
            <a:avLst/>
          </a:prstGeom>
        </p:spPr>
        <p:txBody>
          <a:bodyPr spcFirstLastPara="1" wrap="square" lIns="491025" tIns="491025" rIns="491025" bIns="4910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300"/>
              <a:buNone/>
              <a:defRPr sz="193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300"/>
              <a:buNone/>
              <a:defRPr sz="193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300"/>
              <a:buNone/>
              <a:defRPr sz="193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300"/>
              <a:buNone/>
              <a:defRPr sz="193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300"/>
              <a:buNone/>
              <a:defRPr sz="193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300"/>
              <a:buNone/>
              <a:defRPr sz="193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300"/>
              <a:buNone/>
              <a:defRPr sz="193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300"/>
              <a:buNone/>
              <a:defRPr sz="193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300"/>
              <a:buNone/>
              <a:defRPr sz="193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40667797" y="29844588"/>
            <a:ext cx="2634000" cy="2519100"/>
          </a:xfrm>
          <a:prstGeom prst="rect">
            <a:avLst/>
          </a:prstGeom>
        </p:spPr>
        <p:txBody>
          <a:bodyPr spcFirstLastPara="1" wrap="square" lIns="491025" tIns="491025" rIns="491025" bIns="4910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0" y="32292480"/>
            <a:ext cx="43891200" cy="625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491025" tIns="491025" rIns="491025" bIns="491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1496160" y="2848160"/>
            <a:ext cx="40899000" cy="3665100"/>
          </a:xfrm>
          <a:prstGeom prst="rect">
            <a:avLst/>
          </a:prstGeom>
        </p:spPr>
        <p:txBody>
          <a:bodyPr spcFirstLastPara="1" wrap="square" lIns="491025" tIns="491025" rIns="491025" bIns="4910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5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1496160" y="7375840"/>
            <a:ext cx="40899000" cy="21865200"/>
          </a:xfrm>
          <a:prstGeom prst="rect">
            <a:avLst/>
          </a:prstGeom>
        </p:spPr>
        <p:txBody>
          <a:bodyPr spcFirstLastPara="1" wrap="square" lIns="491025" tIns="491025" rIns="491025" bIns="491025" anchor="t" anchorCtr="0">
            <a:normAutofit/>
          </a:bodyPr>
          <a:lstStyle>
            <a:lvl1pPr marL="457200" lvl="0" indent="-844550">
              <a:spcBef>
                <a:spcPts val="0"/>
              </a:spcBef>
              <a:spcAft>
                <a:spcPts val="0"/>
              </a:spcAft>
              <a:buSzPts val="9700"/>
              <a:buChar char="●"/>
              <a:defRPr/>
            </a:lvl1pPr>
            <a:lvl2pPr marL="914400" lvl="1" indent="-704850">
              <a:spcBef>
                <a:spcPts val="0"/>
              </a:spcBef>
              <a:spcAft>
                <a:spcPts val="0"/>
              </a:spcAft>
              <a:buSzPts val="7500"/>
              <a:buChar char="○"/>
              <a:defRPr/>
            </a:lvl2pPr>
            <a:lvl3pPr marL="1371600" lvl="2" indent="-704850">
              <a:spcBef>
                <a:spcPts val="0"/>
              </a:spcBef>
              <a:spcAft>
                <a:spcPts val="0"/>
              </a:spcAft>
              <a:buSzPts val="7500"/>
              <a:buChar char="■"/>
              <a:defRPr/>
            </a:lvl3pPr>
            <a:lvl4pPr marL="1828800" lvl="3" indent="-704850">
              <a:spcBef>
                <a:spcPts val="0"/>
              </a:spcBef>
              <a:spcAft>
                <a:spcPts val="0"/>
              </a:spcAft>
              <a:buSzPts val="7500"/>
              <a:buChar char="●"/>
              <a:defRPr/>
            </a:lvl4pPr>
            <a:lvl5pPr marL="2286000" lvl="4" indent="-704850">
              <a:spcBef>
                <a:spcPts val="0"/>
              </a:spcBef>
              <a:spcAft>
                <a:spcPts val="0"/>
              </a:spcAft>
              <a:buSzPts val="7500"/>
              <a:buChar char="○"/>
              <a:defRPr/>
            </a:lvl5pPr>
            <a:lvl6pPr marL="2743200" lvl="5" indent="-704850">
              <a:spcBef>
                <a:spcPts val="0"/>
              </a:spcBef>
              <a:spcAft>
                <a:spcPts val="0"/>
              </a:spcAft>
              <a:buSzPts val="7500"/>
              <a:buChar char="■"/>
              <a:defRPr/>
            </a:lvl6pPr>
            <a:lvl7pPr marL="3200400" lvl="6" indent="-704850">
              <a:spcBef>
                <a:spcPts val="0"/>
              </a:spcBef>
              <a:spcAft>
                <a:spcPts val="0"/>
              </a:spcAft>
              <a:buSzPts val="7500"/>
              <a:buChar char="●"/>
              <a:defRPr/>
            </a:lvl7pPr>
            <a:lvl8pPr marL="3657600" lvl="7" indent="-704850">
              <a:spcBef>
                <a:spcPts val="0"/>
              </a:spcBef>
              <a:spcAft>
                <a:spcPts val="0"/>
              </a:spcAft>
              <a:buSzPts val="7500"/>
              <a:buChar char="○"/>
              <a:defRPr/>
            </a:lvl8pPr>
            <a:lvl9pPr marL="4114800" lvl="8" indent="-704850">
              <a:spcBef>
                <a:spcPts val="0"/>
              </a:spcBef>
              <a:spcAft>
                <a:spcPts val="0"/>
              </a:spcAft>
              <a:buSzPts val="75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40667797" y="29844588"/>
            <a:ext cx="2634000" cy="2519100"/>
          </a:xfrm>
          <a:prstGeom prst="rect">
            <a:avLst/>
          </a:prstGeom>
        </p:spPr>
        <p:txBody>
          <a:bodyPr spcFirstLastPara="1" wrap="square" lIns="491025" tIns="491025" rIns="491025" bIns="4910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1496160" y="2848160"/>
            <a:ext cx="40899000" cy="3665100"/>
          </a:xfrm>
          <a:prstGeom prst="rect">
            <a:avLst/>
          </a:prstGeom>
        </p:spPr>
        <p:txBody>
          <a:bodyPr spcFirstLastPara="1" wrap="square" lIns="491025" tIns="491025" rIns="491025" bIns="4910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5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1496160" y="7375840"/>
            <a:ext cx="19199700" cy="21865200"/>
          </a:xfrm>
          <a:prstGeom prst="rect">
            <a:avLst/>
          </a:prstGeom>
        </p:spPr>
        <p:txBody>
          <a:bodyPr spcFirstLastPara="1" wrap="square" lIns="491025" tIns="491025" rIns="491025" bIns="491025" anchor="t" anchorCtr="0">
            <a:normAutofit/>
          </a:bodyPr>
          <a:lstStyle>
            <a:lvl1pPr marL="457200" lvl="0" indent="-704850">
              <a:spcBef>
                <a:spcPts val="0"/>
              </a:spcBef>
              <a:spcAft>
                <a:spcPts val="0"/>
              </a:spcAft>
              <a:buSzPts val="7500"/>
              <a:buChar char="●"/>
              <a:defRPr sz="7500"/>
            </a:lvl1pPr>
            <a:lvl2pPr marL="914400" lvl="1" indent="-635000">
              <a:spcBef>
                <a:spcPts val="0"/>
              </a:spcBef>
              <a:spcAft>
                <a:spcPts val="0"/>
              </a:spcAft>
              <a:buSzPts val="6400"/>
              <a:buChar char="○"/>
              <a:defRPr sz="6400"/>
            </a:lvl2pPr>
            <a:lvl3pPr marL="1371600" lvl="2" indent="-635000">
              <a:spcBef>
                <a:spcPts val="0"/>
              </a:spcBef>
              <a:spcAft>
                <a:spcPts val="0"/>
              </a:spcAft>
              <a:buSzPts val="6400"/>
              <a:buChar char="■"/>
              <a:defRPr sz="6400"/>
            </a:lvl3pPr>
            <a:lvl4pPr marL="1828800" lvl="3" indent="-635000">
              <a:spcBef>
                <a:spcPts val="0"/>
              </a:spcBef>
              <a:spcAft>
                <a:spcPts val="0"/>
              </a:spcAft>
              <a:buSzPts val="6400"/>
              <a:buChar char="●"/>
              <a:defRPr sz="6400"/>
            </a:lvl4pPr>
            <a:lvl5pPr marL="2286000" lvl="4" indent="-635000">
              <a:spcBef>
                <a:spcPts val="0"/>
              </a:spcBef>
              <a:spcAft>
                <a:spcPts val="0"/>
              </a:spcAft>
              <a:buSzPts val="6400"/>
              <a:buChar char="○"/>
              <a:defRPr sz="6400"/>
            </a:lvl5pPr>
            <a:lvl6pPr marL="2743200" lvl="5" indent="-635000">
              <a:spcBef>
                <a:spcPts val="0"/>
              </a:spcBef>
              <a:spcAft>
                <a:spcPts val="0"/>
              </a:spcAft>
              <a:buSzPts val="6400"/>
              <a:buChar char="■"/>
              <a:defRPr sz="6400"/>
            </a:lvl6pPr>
            <a:lvl7pPr marL="3200400" lvl="6" indent="-635000">
              <a:spcBef>
                <a:spcPts val="0"/>
              </a:spcBef>
              <a:spcAft>
                <a:spcPts val="0"/>
              </a:spcAft>
              <a:buSzPts val="6400"/>
              <a:buChar char="●"/>
              <a:defRPr sz="6400"/>
            </a:lvl7pPr>
            <a:lvl8pPr marL="3657600" lvl="7" indent="-635000">
              <a:spcBef>
                <a:spcPts val="0"/>
              </a:spcBef>
              <a:spcAft>
                <a:spcPts val="0"/>
              </a:spcAft>
              <a:buSzPts val="6400"/>
              <a:buChar char="○"/>
              <a:defRPr sz="6400"/>
            </a:lvl8pPr>
            <a:lvl9pPr marL="4114800" lvl="8" indent="-635000">
              <a:spcBef>
                <a:spcPts val="0"/>
              </a:spcBef>
              <a:spcAft>
                <a:spcPts val="0"/>
              </a:spcAft>
              <a:buSzPts val="6400"/>
              <a:buChar char="■"/>
              <a:defRPr sz="64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2"/>
          </p:nvPr>
        </p:nvSpPr>
        <p:spPr>
          <a:xfrm>
            <a:off x="23195520" y="7375840"/>
            <a:ext cx="19199700" cy="21865200"/>
          </a:xfrm>
          <a:prstGeom prst="rect">
            <a:avLst/>
          </a:prstGeom>
        </p:spPr>
        <p:txBody>
          <a:bodyPr spcFirstLastPara="1" wrap="square" lIns="491025" tIns="491025" rIns="491025" bIns="491025" anchor="t" anchorCtr="0">
            <a:normAutofit/>
          </a:bodyPr>
          <a:lstStyle>
            <a:lvl1pPr marL="457200" lvl="0" indent="-704850">
              <a:spcBef>
                <a:spcPts val="0"/>
              </a:spcBef>
              <a:spcAft>
                <a:spcPts val="0"/>
              </a:spcAft>
              <a:buSzPts val="7500"/>
              <a:buChar char="●"/>
              <a:defRPr sz="7500"/>
            </a:lvl1pPr>
            <a:lvl2pPr marL="914400" lvl="1" indent="-635000">
              <a:spcBef>
                <a:spcPts val="0"/>
              </a:spcBef>
              <a:spcAft>
                <a:spcPts val="0"/>
              </a:spcAft>
              <a:buSzPts val="6400"/>
              <a:buChar char="○"/>
              <a:defRPr sz="6400"/>
            </a:lvl2pPr>
            <a:lvl3pPr marL="1371600" lvl="2" indent="-635000">
              <a:spcBef>
                <a:spcPts val="0"/>
              </a:spcBef>
              <a:spcAft>
                <a:spcPts val="0"/>
              </a:spcAft>
              <a:buSzPts val="6400"/>
              <a:buChar char="■"/>
              <a:defRPr sz="6400"/>
            </a:lvl3pPr>
            <a:lvl4pPr marL="1828800" lvl="3" indent="-635000">
              <a:spcBef>
                <a:spcPts val="0"/>
              </a:spcBef>
              <a:spcAft>
                <a:spcPts val="0"/>
              </a:spcAft>
              <a:buSzPts val="6400"/>
              <a:buChar char="●"/>
              <a:defRPr sz="6400"/>
            </a:lvl4pPr>
            <a:lvl5pPr marL="2286000" lvl="4" indent="-635000">
              <a:spcBef>
                <a:spcPts val="0"/>
              </a:spcBef>
              <a:spcAft>
                <a:spcPts val="0"/>
              </a:spcAft>
              <a:buSzPts val="6400"/>
              <a:buChar char="○"/>
              <a:defRPr sz="6400"/>
            </a:lvl5pPr>
            <a:lvl6pPr marL="2743200" lvl="5" indent="-635000">
              <a:spcBef>
                <a:spcPts val="0"/>
              </a:spcBef>
              <a:spcAft>
                <a:spcPts val="0"/>
              </a:spcAft>
              <a:buSzPts val="6400"/>
              <a:buChar char="■"/>
              <a:defRPr sz="6400"/>
            </a:lvl6pPr>
            <a:lvl7pPr marL="3200400" lvl="6" indent="-635000">
              <a:spcBef>
                <a:spcPts val="0"/>
              </a:spcBef>
              <a:spcAft>
                <a:spcPts val="0"/>
              </a:spcAft>
              <a:buSzPts val="6400"/>
              <a:buChar char="●"/>
              <a:defRPr sz="6400"/>
            </a:lvl7pPr>
            <a:lvl8pPr marL="3657600" lvl="7" indent="-635000">
              <a:spcBef>
                <a:spcPts val="0"/>
              </a:spcBef>
              <a:spcAft>
                <a:spcPts val="0"/>
              </a:spcAft>
              <a:buSzPts val="6400"/>
              <a:buChar char="○"/>
              <a:defRPr sz="6400"/>
            </a:lvl8pPr>
            <a:lvl9pPr marL="4114800" lvl="8" indent="-635000">
              <a:spcBef>
                <a:spcPts val="0"/>
              </a:spcBef>
              <a:spcAft>
                <a:spcPts val="0"/>
              </a:spcAft>
              <a:buSzPts val="6400"/>
              <a:buChar char="■"/>
              <a:defRPr sz="64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40667797" y="29844588"/>
            <a:ext cx="2634000" cy="2519100"/>
          </a:xfrm>
          <a:prstGeom prst="rect">
            <a:avLst/>
          </a:prstGeom>
        </p:spPr>
        <p:txBody>
          <a:bodyPr spcFirstLastPara="1" wrap="square" lIns="491025" tIns="491025" rIns="491025" bIns="4910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1496160" y="2848160"/>
            <a:ext cx="40899000" cy="3665100"/>
          </a:xfrm>
          <a:prstGeom prst="rect">
            <a:avLst/>
          </a:prstGeom>
        </p:spPr>
        <p:txBody>
          <a:bodyPr spcFirstLastPara="1" wrap="square" lIns="491025" tIns="491025" rIns="491025" bIns="4910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5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40667797" y="29844588"/>
            <a:ext cx="2634000" cy="2519100"/>
          </a:xfrm>
          <a:prstGeom prst="rect">
            <a:avLst/>
          </a:prstGeom>
        </p:spPr>
        <p:txBody>
          <a:bodyPr spcFirstLastPara="1" wrap="square" lIns="491025" tIns="491025" rIns="491025" bIns="4910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1496160" y="3555840"/>
            <a:ext cx="13478400" cy="4836600"/>
          </a:xfrm>
          <a:prstGeom prst="rect">
            <a:avLst/>
          </a:prstGeom>
        </p:spPr>
        <p:txBody>
          <a:bodyPr spcFirstLastPara="1" wrap="square" lIns="491025" tIns="491025" rIns="491025" bIns="4910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900"/>
              <a:buNone/>
              <a:defRPr sz="12900"/>
            </a:lvl1pPr>
            <a:lvl2pPr lvl="1">
              <a:spcBef>
                <a:spcPts val="0"/>
              </a:spcBef>
              <a:spcAft>
                <a:spcPts val="0"/>
              </a:spcAft>
              <a:buSzPts val="12900"/>
              <a:buNone/>
              <a:defRPr sz="12900"/>
            </a:lvl2pPr>
            <a:lvl3pPr lvl="2">
              <a:spcBef>
                <a:spcPts val="0"/>
              </a:spcBef>
              <a:spcAft>
                <a:spcPts val="0"/>
              </a:spcAft>
              <a:buSzPts val="12900"/>
              <a:buNone/>
              <a:defRPr sz="12900"/>
            </a:lvl3pPr>
            <a:lvl4pPr lvl="3">
              <a:spcBef>
                <a:spcPts val="0"/>
              </a:spcBef>
              <a:spcAft>
                <a:spcPts val="0"/>
              </a:spcAft>
              <a:buSzPts val="12900"/>
              <a:buNone/>
              <a:defRPr sz="12900"/>
            </a:lvl4pPr>
            <a:lvl5pPr lvl="4">
              <a:spcBef>
                <a:spcPts val="0"/>
              </a:spcBef>
              <a:spcAft>
                <a:spcPts val="0"/>
              </a:spcAft>
              <a:buSzPts val="12900"/>
              <a:buNone/>
              <a:defRPr sz="12900"/>
            </a:lvl5pPr>
            <a:lvl6pPr lvl="5">
              <a:spcBef>
                <a:spcPts val="0"/>
              </a:spcBef>
              <a:spcAft>
                <a:spcPts val="0"/>
              </a:spcAft>
              <a:buSzPts val="12900"/>
              <a:buNone/>
              <a:defRPr sz="12900"/>
            </a:lvl6pPr>
            <a:lvl7pPr lvl="6">
              <a:spcBef>
                <a:spcPts val="0"/>
              </a:spcBef>
              <a:spcAft>
                <a:spcPts val="0"/>
              </a:spcAft>
              <a:buSzPts val="12900"/>
              <a:buNone/>
              <a:defRPr sz="12900"/>
            </a:lvl7pPr>
            <a:lvl8pPr lvl="7">
              <a:spcBef>
                <a:spcPts val="0"/>
              </a:spcBef>
              <a:spcAft>
                <a:spcPts val="0"/>
              </a:spcAft>
              <a:buSzPts val="12900"/>
              <a:buNone/>
              <a:defRPr sz="12900"/>
            </a:lvl8pPr>
            <a:lvl9pPr lvl="8">
              <a:spcBef>
                <a:spcPts val="0"/>
              </a:spcBef>
              <a:spcAft>
                <a:spcPts val="0"/>
              </a:spcAft>
              <a:buSzPts val="12900"/>
              <a:buNone/>
              <a:defRPr sz="12900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1"/>
          </p:nvPr>
        </p:nvSpPr>
        <p:spPr>
          <a:xfrm>
            <a:off x="1496160" y="8893440"/>
            <a:ext cx="13478400" cy="20348100"/>
          </a:xfrm>
          <a:prstGeom prst="rect">
            <a:avLst/>
          </a:prstGeom>
        </p:spPr>
        <p:txBody>
          <a:bodyPr spcFirstLastPara="1" wrap="square" lIns="491025" tIns="491025" rIns="491025" bIns="491025" anchor="t" anchorCtr="0">
            <a:normAutofit/>
          </a:bodyPr>
          <a:lstStyle>
            <a:lvl1pPr marL="457200" lvl="0" indent="-635000">
              <a:spcBef>
                <a:spcPts val="0"/>
              </a:spcBef>
              <a:spcAft>
                <a:spcPts val="0"/>
              </a:spcAft>
              <a:buSzPts val="6400"/>
              <a:buChar char="●"/>
              <a:defRPr sz="6400"/>
            </a:lvl1pPr>
            <a:lvl2pPr marL="914400" lvl="1" indent="-635000">
              <a:spcBef>
                <a:spcPts val="0"/>
              </a:spcBef>
              <a:spcAft>
                <a:spcPts val="0"/>
              </a:spcAft>
              <a:buSzPts val="6400"/>
              <a:buChar char="○"/>
              <a:defRPr sz="6400"/>
            </a:lvl2pPr>
            <a:lvl3pPr marL="1371600" lvl="2" indent="-635000">
              <a:spcBef>
                <a:spcPts val="0"/>
              </a:spcBef>
              <a:spcAft>
                <a:spcPts val="0"/>
              </a:spcAft>
              <a:buSzPts val="6400"/>
              <a:buChar char="■"/>
              <a:defRPr sz="6400"/>
            </a:lvl3pPr>
            <a:lvl4pPr marL="1828800" lvl="3" indent="-635000">
              <a:spcBef>
                <a:spcPts val="0"/>
              </a:spcBef>
              <a:spcAft>
                <a:spcPts val="0"/>
              </a:spcAft>
              <a:buSzPts val="6400"/>
              <a:buChar char="●"/>
              <a:defRPr sz="6400"/>
            </a:lvl4pPr>
            <a:lvl5pPr marL="2286000" lvl="4" indent="-635000">
              <a:spcBef>
                <a:spcPts val="0"/>
              </a:spcBef>
              <a:spcAft>
                <a:spcPts val="0"/>
              </a:spcAft>
              <a:buSzPts val="6400"/>
              <a:buChar char="○"/>
              <a:defRPr sz="6400"/>
            </a:lvl5pPr>
            <a:lvl6pPr marL="2743200" lvl="5" indent="-635000">
              <a:spcBef>
                <a:spcPts val="0"/>
              </a:spcBef>
              <a:spcAft>
                <a:spcPts val="0"/>
              </a:spcAft>
              <a:buSzPts val="6400"/>
              <a:buChar char="■"/>
              <a:defRPr sz="6400"/>
            </a:lvl6pPr>
            <a:lvl7pPr marL="3200400" lvl="6" indent="-635000">
              <a:spcBef>
                <a:spcPts val="0"/>
              </a:spcBef>
              <a:spcAft>
                <a:spcPts val="0"/>
              </a:spcAft>
              <a:buSzPts val="6400"/>
              <a:buChar char="●"/>
              <a:defRPr sz="6400"/>
            </a:lvl7pPr>
            <a:lvl8pPr marL="3657600" lvl="7" indent="-635000">
              <a:spcBef>
                <a:spcPts val="0"/>
              </a:spcBef>
              <a:spcAft>
                <a:spcPts val="0"/>
              </a:spcAft>
              <a:buSzPts val="6400"/>
              <a:buChar char="○"/>
              <a:defRPr sz="6400"/>
            </a:lvl8pPr>
            <a:lvl9pPr marL="4114800" lvl="8" indent="-635000">
              <a:spcBef>
                <a:spcPts val="0"/>
              </a:spcBef>
              <a:spcAft>
                <a:spcPts val="0"/>
              </a:spcAft>
              <a:buSzPts val="6400"/>
              <a:buChar char="■"/>
              <a:defRPr sz="6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ldNum" idx="12"/>
          </p:nvPr>
        </p:nvSpPr>
        <p:spPr>
          <a:xfrm>
            <a:off x="40667797" y="29844588"/>
            <a:ext cx="2634000" cy="2519100"/>
          </a:xfrm>
          <a:prstGeom prst="rect">
            <a:avLst/>
          </a:prstGeom>
        </p:spPr>
        <p:txBody>
          <a:bodyPr spcFirstLastPara="1" wrap="square" lIns="491025" tIns="491025" rIns="491025" bIns="4910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2353200" y="3368640"/>
            <a:ext cx="27828300" cy="26181000"/>
          </a:xfrm>
          <a:prstGeom prst="rect">
            <a:avLst/>
          </a:prstGeom>
        </p:spPr>
        <p:txBody>
          <a:bodyPr spcFirstLastPara="1" wrap="square" lIns="491025" tIns="491025" rIns="491025" bIns="4910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800"/>
              <a:buNone/>
              <a:defRPr sz="25800"/>
            </a:lvl1pPr>
            <a:lvl2pPr lvl="1">
              <a:spcBef>
                <a:spcPts val="0"/>
              </a:spcBef>
              <a:spcAft>
                <a:spcPts val="0"/>
              </a:spcAft>
              <a:buSzPts val="25800"/>
              <a:buNone/>
              <a:defRPr sz="25800"/>
            </a:lvl2pPr>
            <a:lvl3pPr lvl="2">
              <a:spcBef>
                <a:spcPts val="0"/>
              </a:spcBef>
              <a:spcAft>
                <a:spcPts val="0"/>
              </a:spcAft>
              <a:buSzPts val="25800"/>
              <a:buNone/>
              <a:defRPr sz="25800"/>
            </a:lvl3pPr>
            <a:lvl4pPr lvl="3">
              <a:spcBef>
                <a:spcPts val="0"/>
              </a:spcBef>
              <a:spcAft>
                <a:spcPts val="0"/>
              </a:spcAft>
              <a:buSzPts val="25800"/>
              <a:buNone/>
              <a:defRPr sz="25800"/>
            </a:lvl4pPr>
            <a:lvl5pPr lvl="4">
              <a:spcBef>
                <a:spcPts val="0"/>
              </a:spcBef>
              <a:spcAft>
                <a:spcPts val="0"/>
              </a:spcAft>
              <a:buSzPts val="25800"/>
              <a:buNone/>
              <a:defRPr sz="25800"/>
            </a:lvl5pPr>
            <a:lvl6pPr lvl="5">
              <a:spcBef>
                <a:spcPts val="0"/>
              </a:spcBef>
              <a:spcAft>
                <a:spcPts val="0"/>
              </a:spcAft>
              <a:buSzPts val="25800"/>
              <a:buNone/>
              <a:defRPr sz="25800"/>
            </a:lvl6pPr>
            <a:lvl7pPr lvl="6">
              <a:spcBef>
                <a:spcPts val="0"/>
              </a:spcBef>
              <a:spcAft>
                <a:spcPts val="0"/>
              </a:spcAft>
              <a:buSzPts val="25800"/>
              <a:buNone/>
              <a:defRPr sz="25800"/>
            </a:lvl7pPr>
            <a:lvl8pPr lvl="7">
              <a:spcBef>
                <a:spcPts val="0"/>
              </a:spcBef>
              <a:spcAft>
                <a:spcPts val="0"/>
              </a:spcAft>
              <a:buSzPts val="25800"/>
              <a:buNone/>
              <a:defRPr sz="25800"/>
            </a:lvl8pPr>
            <a:lvl9pPr lvl="8">
              <a:spcBef>
                <a:spcPts val="0"/>
              </a:spcBef>
              <a:spcAft>
                <a:spcPts val="0"/>
              </a:spcAft>
              <a:buSzPts val="25800"/>
              <a:buNone/>
              <a:defRPr sz="25800"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40667797" y="29844588"/>
            <a:ext cx="2634000" cy="2519100"/>
          </a:xfrm>
          <a:prstGeom prst="rect">
            <a:avLst/>
          </a:prstGeom>
        </p:spPr>
        <p:txBody>
          <a:bodyPr spcFirstLastPara="1" wrap="square" lIns="491025" tIns="491025" rIns="491025" bIns="4910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21945600" y="480"/>
            <a:ext cx="21945600" cy="32918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491025" tIns="491025" rIns="491025" bIns="491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24142440" y="28771200"/>
            <a:ext cx="22476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1274400" y="7717280"/>
            <a:ext cx="19416900" cy="9661500"/>
          </a:xfrm>
          <a:prstGeom prst="rect">
            <a:avLst/>
          </a:prstGeom>
        </p:spPr>
        <p:txBody>
          <a:bodyPr spcFirstLastPara="1" wrap="square" lIns="491025" tIns="491025" rIns="491025" bIns="4910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600"/>
              <a:buNone/>
              <a:defRPr sz="22600"/>
            </a:lvl1pPr>
            <a:lvl2pPr lvl="1" algn="ctr">
              <a:spcBef>
                <a:spcPts val="0"/>
              </a:spcBef>
              <a:spcAft>
                <a:spcPts val="0"/>
              </a:spcAft>
              <a:buSzPts val="22600"/>
              <a:buNone/>
              <a:defRPr sz="22600"/>
            </a:lvl2pPr>
            <a:lvl3pPr lvl="2" algn="ctr">
              <a:spcBef>
                <a:spcPts val="0"/>
              </a:spcBef>
              <a:spcAft>
                <a:spcPts val="0"/>
              </a:spcAft>
              <a:buSzPts val="22600"/>
              <a:buNone/>
              <a:defRPr sz="22600"/>
            </a:lvl3pPr>
            <a:lvl4pPr lvl="3" algn="ctr">
              <a:spcBef>
                <a:spcPts val="0"/>
              </a:spcBef>
              <a:spcAft>
                <a:spcPts val="0"/>
              </a:spcAft>
              <a:buSzPts val="22600"/>
              <a:buNone/>
              <a:defRPr sz="22600"/>
            </a:lvl4pPr>
            <a:lvl5pPr lvl="4" algn="ctr">
              <a:spcBef>
                <a:spcPts val="0"/>
              </a:spcBef>
              <a:spcAft>
                <a:spcPts val="0"/>
              </a:spcAft>
              <a:buSzPts val="22600"/>
              <a:buNone/>
              <a:defRPr sz="22600"/>
            </a:lvl5pPr>
            <a:lvl6pPr lvl="5" algn="ctr">
              <a:spcBef>
                <a:spcPts val="0"/>
              </a:spcBef>
              <a:spcAft>
                <a:spcPts val="0"/>
              </a:spcAft>
              <a:buSzPts val="22600"/>
              <a:buNone/>
              <a:defRPr sz="22600"/>
            </a:lvl6pPr>
            <a:lvl7pPr lvl="6" algn="ctr">
              <a:spcBef>
                <a:spcPts val="0"/>
              </a:spcBef>
              <a:spcAft>
                <a:spcPts val="0"/>
              </a:spcAft>
              <a:buSzPts val="22600"/>
              <a:buNone/>
              <a:defRPr sz="22600"/>
            </a:lvl7pPr>
            <a:lvl8pPr lvl="7" algn="ctr">
              <a:spcBef>
                <a:spcPts val="0"/>
              </a:spcBef>
              <a:spcAft>
                <a:spcPts val="0"/>
              </a:spcAft>
              <a:buSzPts val="22600"/>
              <a:buNone/>
              <a:defRPr sz="22600"/>
            </a:lvl8pPr>
            <a:lvl9pPr lvl="8" algn="ctr">
              <a:spcBef>
                <a:spcPts val="0"/>
              </a:spcBef>
              <a:spcAft>
                <a:spcPts val="0"/>
              </a:spcAft>
              <a:buSzPts val="22600"/>
              <a:buNone/>
              <a:defRPr sz="226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1274400" y="17721606"/>
            <a:ext cx="19416900" cy="8611200"/>
          </a:xfrm>
          <a:prstGeom prst="rect">
            <a:avLst/>
          </a:prstGeom>
        </p:spPr>
        <p:txBody>
          <a:bodyPr spcFirstLastPara="1" wrap="square" lIns="491025" tIns="491025" rIns="491025" bIns="4910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300"/>
              <a:buNone/>
              <a:defRPr sz="113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300"/>
              <a:buNone/>
              <a:defRPr sz="113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300"/>
              <a:buNone/>
              <a:defRPr sz="113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300"/>
              <a:buNone/>
              <a:defRPr sz="113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300"/>
              <a:buNone/>
              <a:defRPr sz="113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300"/>
              <a:buNone/>
              <a:defRPr sz="113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300"/>
              <a:buNone/>
              <a:defRPr sz="113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300"/>
              <a:buNone/>
              <a:defRPr sz="113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300"/>
              <a:buNone/>
              <a:defRPr sz="113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23709600" y="4634880"/>
            <a:ext cx="18417600" cy="23648700"/>
          </a:xfrm>
          <a:prstGeom prst="rect">
            <a:avLst/>
          </a:prstGeom>
        </p:spPr>
        <p:txBody>
          <a:bodyPr spcFirstLastPara="1" wrap="square" lIns="491025" tIns="491025" rIns="491025" bIns="491025" anchor="ctr" anchorCtr="0">
            <a:normAutofit/>
          </a:bodyPr>
          <a:lstStyle>
            <a:lvl1pPr marL="457200" lvl="0" indent="-8445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700"/>
              <a:buChar char="●"/>
              <a:defRPr>
                <a:solidFill>
                  <a:schemeClr val="lt1"/>
                </a:solidFill>
              </a:defRPr>
            </a:lvl1pPr>
            <a:lvl2pPr marL="914400" lvl="1" indent="-7048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500"/>
              <a:buChar char="○"/>
              <a:defRPr>
                <a:solidFill>
                  <a:schemeClr val="lt1"/>
                </a:solidFill>
              </a:defRPr>
            </a:lvl2pPr>
            <a:lvl3pPr marL="1371600" lvl="2" indent="-7048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500"/>
              <a:buChar char="■"/>
              <a:defRPr>
                <a:solidFill>
                  <a:schemeClr val="lt1"/>
                </a:solidFill>
              </a:defRPr>
            </a:lvl3pPr>
            <a:lvl4pPr marL="1828800" lvl="3" indent="-7048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500"/>
              <a:buChar char="●"/>
              <a:defRPr>
                <a:solidFill>
                  <a:schemeClr val="lt1"/>
                </a:solidFill>
              </a:defRPr>
            </a:lvl4pPr>
            <a:lvl5pPr marL="2286000" lvl="4" indent="-7048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500"/>
              <a:buChar char="○"/>
              <a:defRPr>
                <a:solidFill>
                  <a:schemeClr val="lt1"/>
                </a:solidFill>
              </a:defRPr>
            </a:lvl5pPr>
            <a:lvl6pPr marL="2743200" lvl="5" indent="-7048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500"/>
              <a:buChar char="■"/>
              <a:defRPr>
                <a:solidFill>
                  <a:schemeClr val="lt1"/>
                </a:solidFill>
              </a:defRPr>
            </a:lvl6pPr>
            <a:lvl7pPr marL="3200400" lvl="6" indent="-7048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500"/>
              <a:buChar char="●"/>
              <a:defRPr>
                <a:solidFill>
                  <a:schemeClr val="lt1"/>
                </a:solidFill>
              </a:defRPr>
            </a:lvl7pPr>
            <a:lvl8pPr marL="3657600" lvl="7" indent="-7048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500"/>
              <a:buChar char="○"/>
              <a:defRPr>
                <a:solidFill>
                  <a:schemeClr val="lt1"/>
                </a:solidFill>
              </a:defRPr>
            </a:lvl8pPr>
            <a:lvl9pPr marL="4114800" lvl="8" indent="-7048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5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40667797" y="29844588"/>
            <a:ext cx="2634000" cy="2519100"/>
          </a:xfrm>
          <a:prstGeom prst="rect">
            <a:avLst/>
          </a:prstGeom>
        </p:spPr>
        <p:txBody>
          <a:bodyPr spcFirstLastPara="1" wrap="square" lIns="491025" tIns="491025" rIns="491025" bIns="4910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1496160" y="27115680"/>
            <a:ext cx="28794300" cy="3832500"/>
          </a:xfrm>
          <a:prstGeom prst="rect">
            <a:avLst/>
          </a:prstGeom>
        </p:spPr>
        <p:txBody>
          <a:bodyPr spcFirstLastPara="1" wrap="square" lIns="491025" tIns="491025" rIns="491025" bIns="4910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300"/>
              <a:buNone/>
              <a:defRPr sz="11300"/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40667797" y="29844588"/>
            <a:ext cx="2634000" cy="2519100"/>
          </a:xfrm>
          <a:prstGeom prst="rect">
            <a:avLst/>
          </a:prstGeom>
        </p:spPr>
        <p:txBody>
          <a:bodyPr spcFirstLastPara="1" wrap="square" lIns="491025" tIns="491025" rIns="491025" bIns="4910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pearmin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96160" y="2848160"/>
            <a:ext cx="40899000" cy="36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91025" tIns="491025" rIns="491025" bIns="4910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0"/>
              <a:buFont typeface="Proxima Nova"/>
              <a:buNone/>
              <a:defRPr sz="15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0"/>
              <a:buFont typeface="Proxima Nova"/>
              <a:buNone/>
              <a:defRPr sz="15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0"/>
              <a:buFont typeface="Proxima Nova"/>
              <a:buNone/>
              <a:defRPr sz="15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0"/>
              <a:buFont typeface="Proxima Nova"/>
              <a:buNone/>
              <a:defRPr sz="15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0"/>
              <a:buFont typeface="Proxima Nova"/>
              <a:buNone/>
              <a:defRPr sz="15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0"/>
              <a:buFont typeface="Proxima Nova"/>
              <a:buNone/>
              <a:defRPr sz="15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0"/>
              <a:buFont typeface="Proxima Nova"/>
              <a:buNone/>
              <a:defRPr sz="15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0"/>
              <a:buFont typeface="Proxima Nova"/>
              <a:buNone/>
              <a:defRPr sz="15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0"/>
              <a:buFont typeface="Proxima Nova"/>
              <a:buNone/>
              <a:defRPr sz="15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96160" y="7375840"/>
            <a:ext cx="40899000" cy="218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91025" tIns="491025" rIns="491025" bIns="491025" anchor="t" anchorCtr="0">
            <a:normAutofit/>
          </a:bodyPr>
          <a:lstStyle>
            <a:lvl1pPr marL="457200" lvl="0" indent="-8445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700"/>
              <a:buFont typeface="Proxima Nova"/>
              <a:buChar char="●"/>
              <a:defRPr sz="97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704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500"/>
              <a:buFont typeface="Proxima Nova"/>
              <a:buChar char="○"/>
              <a:defRPr sz="75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704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500"/>
              <a:buFont typeface="Proxima Nova"/>
              <a:buChar char="■"/>
              <a:defRPr sz="75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704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500"/>
              <a:buFont typeface="Proxima Nova"/>
              <a:buChar char="●"/>
              <a:defRPr sz="75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704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500"/>
              <a:buFont typeface="Proxima Nova"/>
              <a:buChar char="○"/>
              <a:defRPr sz="75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704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500"/>
              <a:buFont typeface="Proxima Nova"/>
              <a:buChar char="■"/>
              <a:defRPr sz="75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704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500"/>
              <a:buFont typeface="Proxima Nova"/>
              <a:buChar char="●"/>
              <a:defRPr sz="75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704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500"/>
              <a:buFont typeface="Proxima Nova"/>
              <a:buChar char="○"/>
              <a:defRPr sz="75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704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500"/>
              <a:buFont typeface="Proxima Nova"/>
              <a:buChar char="■"/>
              <a:defRPr sz="75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0667797" y="29844588"/>
            <a:ext cx="2634000" cy="25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91025" tIns="491025" rIns="491025" bIns="491025" anchor="ctr" anchorCtr="0">
            <a:normAutofit/>
          </a:bodyPr>
          <a:lstStyle>
            <a:lvl1pPr lvl="0" algn="r">
              <a:buNone/>
              <a:defRPr sz="53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53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53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53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53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53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53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53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53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/>
          <p:nvPr/>
        </p:nvSpPr>
        <p:spPr>
          <a:xfrm>
            <a:off x="634375" y="155650"/>
            <a:ext cx="42993300" cy="61827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76200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9375" tIns="99375" rIns="99375" bIns="99375" anchor="ctr" anchorCtr="0">
            <a:noAutofit/>
          </a:bodyPr>
          <a:lstStyle/>
          <a:p>
            <a:pPr marL="8940800" marR="600075" lvl="0" indent="-114300" algn="r" rtl="0">
              <a:spcBef>
                <a:spcPts val="0"/>
              </a:spcBef>
              <a:spcAft>
                <a:spcPts val="0"/>
              </a:spcAft>
              <a:buNone/>
            </a:pPr>
            <a:endParaRPr sz="75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60" name="Google Shape;60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65599" y="557701"/>
            <a:ext cx="7697975" cy="2270612"/>
          </a:xfrm>
          <a:prstGeom prst="rect">
            <a:avLst/>
          </a:prstGeom>
          <a:noFill/>
          <a:ln w="76200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1" name="Google Shape;61;p13"/>
          <p:cNvSpPr/>
          <p:nvPr/>
        </p:nvSpPr>
        <p:spPr>
          <a:xfrm>
            <a:off x="634367" y="8557766"/>
            <a:ext cx="9560400" cy="6858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76200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9375" tIns="99375" rIns="99375" bIns="99375" anchor="ctr" anchorCtr="0">
            <a:noAutofit/>
          </a:bodyPr>
          <a:lstStyle/>
          <a:p>
            <a:pPr marL="495300" lvl="0" indent="-469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Font typeface="Proxima Nova"/>
              <a:buChar char="●"/>
            </a:pPr>
            <a:r>
              <a:rPr lang="en" sz="3600">
                <a:latin typeface="Proxima Nova"/>
                <a:ea typeface="Proxima Nova"/>
                <a:cs typeface="Proxima Nova"/>
                <a:sym typeface="Proxima Nova"/>
              </a:rPr>
              <a:t>Family physicians are well-situated to address the social determinants of health (SDoH), but often feel underprepared to do so.</a:t>
            </a:r>
            <a:endParaRPr sz="3600">
              <a:latin typeface="Proxima Nova"/>
              <a:ea typeface="Proxima Nova"/>
              <a:cs typeface="Proxima Nova"/>
              <a:sym typeface="Proxima Nova"/>
            </a:endParaRPr>
          </a:p>
          <a:p>
            <a:pPr marL="495300" lvl="0" indent="-469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Font typeface="Proxima Nova"/>
              <a:buChar char="●"/>
            </a:pPr>
            <a:r>
              <a:rPr lang="en" sz="3600">
                <a:latin typeface="Proxima Nova"/>
                <a:ea typeface="Proxima Nova"/>
                <a:cs typeface="Proxima Nova"/>
                <a:sym typeface="Proxima Nova"/>
              </a:rPr>
              <a:t>This study aimed to characterize the perceived preparedness of current residents and recent graduates of an urban community-based family medicine residency program to address SDoH.</a:t>
            </a:r>
            <a:endParaRPr sz="36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2" name="Google Shape;62;p13"/>
          <p:cNvSpPr/>
          <p:nvPr/>
        </p:nvSpPr>
        <p:spPr>
          <a:xfrm>
            <a:off x="634367" y="6674091"/>
            <a:ext cx="9560400" cy="1548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76200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9375" tIns="99375" rIns="99375" bIns="993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300" b="1">
                <a:latin typeface="Proxima Nova"/>
                <a:ea typeface="Proxima Nova"/>
                <a:cs typeface="Proxima Nova"/>
                <a:sym typeface="Proxima Nova"/>
              </a:rPr>
              <a:t>Background</a:t>
            </a:r>
            <a:endParaRPr sz="8300"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3" name="Google Shape;63;p13"/>
          <p:cNvSpPr/>
          <p:nvPr/>
        </p:nvSpPr>
        <p:spPr>
          <a:xfrm>
            <a:off x="634367" y="17568797"/>
            <a:ext cx="9560400" cy="10117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76200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9375" tIns="99375" rIns="99375" bIns="99375" anchor="ctr" anchorCtr="0">
            <a:noAutofit/>
          </a:bodyPr>
          <a:lstStyle/>
          <a:p>
            <a:pPr marL="495300" lvl="0" indent="-469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Font typeface="Proxima Nova"/>
              <a:buChar char="●"/>
            </a:pPr>
            <a:r>
              <a:rPr lang="en" sz="3600" b="1">
                <a:latin typeface="Proxima Nova"/>
                <a:ea typeface="Proxima Nova"/>
                <a:cs typeface="Proxima Nova"/>
                <a:sym typeface="Proxima Nova"/>
              </a:rPr>
              <a:t>Participants</a:t>
            </a:r>
            <a:r>
              <a:rPr lang="en" sz="3600">
                <a:latin typeface="Proxima Nova"/>
                <a:ea typeface="Proxima Nova"/>
                <a:cs typeface="Proxima Nova"/>
                <a:sym typeface="Proxima Nova"/>
              </a:rPr>
              <a:t>: Current senior residents and alumni of the past 10 years </a:t>
            </a:r>
            <a:endParaRPr sz="3600">
              <a:latin typeface="Proxima Nova"/>
              <a:ea typeface="Proxima Nova"/>
              <a:cs typeface="Proxima Nova"/>
              <a:sym typeface="Proxima Nova"/>
            </a:endParaRPr>
          </a:p>
          <a:p>
            <a:pPr marL="495300" lvl="0" indent="-469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Font typeface="Proxima Nova"/>
              <a:buChar char="●"/>
            </a:pPr>
            <a:r>
              <a:rPr lang="en" sz="3600" b="1">
                <a:latin typeface="Proxima Nova"/>
                <a:ea typeface="Proxima Nova"/>
                <a:cs typeface="Proxima Nova"/>
                <a:sym typeface="Proxima Nova"/>
              </a:rPr>
              <a:t>Tool</a:t>
            </a:r>
            <a:r>
              <a:rPr lang="en" sz="3600">
                <a:latin typeface="Proxima Nova"/>
                <a:ea typeface="Proxima Nova"/>
                <a:cs typeface="Proxima Nova"/>
                <a:sym typeface="Proxima Nova"/>
              </a:rPr>
              <a:t>: Mixed-methods, online survey disseminated Summer 2020</a:t>
            </a:r>
            <a:endParaRPr sz="3600">
              <a:latin typeface="Proxima Nova"/>
              <a:ea typeface="Proxima Nova"/>
              <a:cs typeface="Proxima Nova"/>
              <a:sym typeface="Proxima Nova"/>
            </a:endParaRPr>
          </a:p>
          <a:p>
            <a:pPr marL="1244600" lvl="1" indent="-482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Font typeface="Proxima Nova"/>
              <a:buChar char="○"/>
            </a:pPr>
            <a:r>
              <a:rPr lang="en" sz="3600">
                <a:latin typeface="Proxima Nova"/>
                <a:ea typeface="Proxima Nova"/>
                <a:cs typeface="Proxima Nova"/>
                <a:sym typeface="Proxima Nova"/>
              </a:rPr>
              <a:t>Participant demographics</a:t>
            </a:r>
            <a:endParaRPr sz="3600">
              <a:latin typeface="Proxima Nova"/>
              <a:ea typeface="Proxima Nova"/>
              <a:cs typeface="Proxima Nova"/>
              <a:sym typeface="Proxima Nova"/>
            </a:endParaRPr>
          </a:p>
          <a:p>
            <a:pPr marL="1244600" lvl="1" indent="-482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Font typeface="Proxima Nova"/>
              <a:buChar char="○"/>
            </a:pPr>
            <a:r>
              <a:rPr lang="en" sz="3600">
                <a:latin typeface="Proxima Nova"/>
                <a:ea typeface="Proxima Nova"/>
                <a:cs typeface="Proxima Nova"/>
                <a:sym typeface="Proxima Nova"/>
              </a:rPr>
              <a:t>Perceived preparedness in SDoH-related competencies outlined in the 2015 ACGME Family Medicine Milestones (“Milestones”)</a:t>
            </a:r>
            <a:endParaRPr sz="3600">
              <a:latin typeface="Proxima Nova"/>
              <a:ea typeface="Proxima Nova"/>
              <a:cs typeface="Proxima Nova"/>
              <a:sym typeface="Proxima Nova"/>
            </a:endParaRPr>
          </a:p>
          <a:p>
            <a:pPr marL="1244600" lvl="1" indent="-482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Font typeface="Proxima Nova"/>
              <a:buChar char="○"/>
            </a:pPr>
            <a:r>
              <a:rPr lang="en" sz="3600">
                <a:latin typeface="Proxima Nova"/>
                <a:ea typeface="Proxima Nova"/>
                <a:cs typeface="Proxima Nova"/>
                <a:sym typeface="Proxima Nova"/>
              </a:rPr>
              <a:t>Open-ended curricular feedback</a:t>
            </a:r>
            <a:endParaRPr sz="3600">
              <a:latin typeface="Proxima Nova"/>
              <a:ea typeface="Proxima Nova"/>
              <a:cs typeface="Proxima Nova"/>
              <a:sym typeface="Proxima Nova"/>
            </a:endParaRPr>
          </a:p>
          <a:p>
            <a:pPr marL="495300" lvl="0" indent="-469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Font typeface="Proxima Nova"/>
              <a:buChar char="●"/>
            </a:pPr>
            <a:r>
              <a:rPr lang="en" sz="3600" b="1">
                <a:latin typeface="Proxima Nova"/>
                <a:ea typeface="Proxima Nova"/>
                <a:cs typeface="Proxima Nova"/>
                <a:sym typeface="Proxima Nova"/>
              </a:rPr>
              <a:t>Data Analysis</a:t>
            </a:r>
            <a:r>
              <a:rPr lang="en" sz="3600">
                <a:latin typeface="Proxima Nova"/>
                <a:ea typeface="Proxima Nova"/>
                <a:cs typeface="Proxima Nova"/>
                <a:sym typeface="Proxima Nova"/>
              </a:rPr>
              <a:t>: </a:t>
            </a:r>
            <a:endParaRPr sz="3600">
              <a:latin typeface="Proxima Nova"/>
              <a:ea typeface="Proxima Nova"/>
              <a:cs typeface="Proxima Nova"/>
              <a:sym typeface="Proxima Nova"/>
            </a:endParaRPr>
          </a:p>
          <a:p>
            <a:pPr marL="1244600" lvl="1" indent="-482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Font typeface="Proxima Nova"/>
              <a:buChar char="○"/>
            </a:pPr>
            <a:r>
              <a:rPr lang="en" sz="3600" b="1">
                <a:latin typeface="Proxima Nova"/>
                <a:ea typeface="Proxima Nova"/>
                <a:cs typeface="Proxima Nova"/>
                <a:sym typeface="Proxima Nova"/>
              </a:rPr>
              <a:t>Quantitative</a:t>
            </a:r>
            <a:r>
              <a:rPr lang="en" sz="3600">
                <a:latin typeface="Proxima Nova"/>
                <a:ea typeface="Proxima Nova"/>
                <a:cs typeface="Proxima Nova"/>
                <a:sym typeface="Proxima Nova"/>
              </a:rPr>
              <a:t>: Descriptive statistics, Chi-square tests, odds ratios, and Mann-Whitney-U tests</a:t>
            </a:r>
            <a:endParaRPr sz="3600">
              <a:latin typeface="Proxima Nova"/>
              <a:ea typeface="Proxima Nova"/>
              <a:cs typeface="Proxima Nova"/>
              <a:sym typeface="Proxima Nova"/>
            </a:endParaRPr>
          </a:p>
          <a:p>
            <a:pPr marL="1244600" lvl="1" indent="-482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Font typeface="Proxima Nova"/>
              <a:buChar char="○"/>
            </a:pPr>
            <a:r>
              <a:rPr lang="en" sz="3600" b="1">
                <a:latin typeface="Proxima Nova"/>
                <a:ea typeface="Proxima Nova"/>
                <a:cs typeface="Proxima Nova"/>
                <a:sym typeface="Proxima Nova"/>
              </a:rPr>
              <a:t>Qualitative</a:t>
            </a:r>
            <a:r>
              <a:rPr lang="en" sz="3600">
                <a:latin typeface="Proxima Nova"/>
                <a:ea typeface="Proxima Nova"/>
                <a:cs typeface="Proxima Nova"/>
                <a:sym typeface="Proxima Nova"/>
              </a:rPr>
              <a:t>: Thematic analysis </a:t>
            </a:r>
            <a:endParaRPr sz="36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4" name="Google Shape;64;p13"/>
          <p:cNvSpPr/>
          <p:nvPr/>
        </p:nvSpPr>
        <p:spPr>
          <a:xfrm>
            <a:off x="634367" y="15718243"/>
            <a:ext cx="9560400" cy="1548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76200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9375" tIns="99375" rIns="99375" bIns="993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300" b="1">
                <a:latin typeface="Proxima Nova"/>
                <a:ea typeface="Proxima Nova"/>
                <a:cs typeface="Proxima Nova"/>
                <a:sym typeface="Proxima Nova"/>
              </a:rPr>
              <a:t>Methods</a:t>
            </a:r>
            <a:endParaRPr sz="8300"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5" name="Google Shape;65;p13"/>
          <p:cNvSpPr/>
          <p:nvPr/>
        </p:nvSpPr>
        <p:spPr>
          <a:xfrm>
            <a:off x="10749825" y="6674100"/>
            <a:ext cx="21690600" cy="1548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76200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9375" tIns="99375" rIns="99375" bIns="993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300" b="1">
                <a:latin typeface="Proxima Nova"/>
                <a:ea typeface="Proxima Nova"/>
                <a:cs typeface="Proxima Nova"/>
                <a:sym typeface="Proxima Nova"/>
              </a:rPr>
              <a:t>Results</a:t>
            </a:r>
            <a:endParaRPr sz="8300"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6" name="Google Shape;66;p13"/>
          <p:cNvSpPr/>
          <p:nvPr/>
        </p:nvSpPr>
        <p:spPr>
          <a:xfrm>
            <a:off x="32731100" y="6674038"/>
            <a:ext cx="10999800" cy="1548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76200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9375" tIns="99375" rIns="99375" bIns="993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300" b="1">
                <a:latin typeface="Proxima Nova"/>
                <a:ea typeface="Proxima Nova"/>
                <a:cs typeface="Proxima Nova"/>
                <a:sym typeface="Proxima Nova"/>
              </a:rPr>
              <a:t>Discussion</a:t>
            </a:r>
            <a:endParaRPr sz="8300"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graphicFrame>
        <p:nvGraphicFramePr>
          <p:cNvPr id="67" name="Google Shape;67;p13"/>
          <p:cNvGraphicFramePr/>
          <p:nvPr/>
        </p:nvGraphicFramePr>
        <p:xfrm>
          <a:off x="634367" y="27988548"/>
          <a:ext cx="9560400" cy="4596875"/>
        </p:xfrm>
        <a:graphic>
          <a:graphicData uri="http://schemas.openxmlformats.org/drawingml/2006/table">
            <a:tbl>
              <a:tblPr>
                <a:noFill/>
                <a:tableStyleId>{E609F87D-9192-4479-BA49-1BD11EC92406}</a:tableStyleId>
              </a:tblPr>
              <a:tblGrid>
                <a:gridCol w="4907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53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3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b="1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Adapted ACGME Milestone</a:t>
                      </a:r>
                      <a:endParaRPr sz="2800"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02050" marR="102050" marT="94025" marB="94025" anchor="ctr">
                    <a:lnL w="38100" cap="flat" cmpd="sng">
                      <a:solidFill>
                        <a:srgbClr val="3C78D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C78D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C78D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C78D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b="1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Abbreviation</a:t>
                      </a:r>
                      <a:endParaRPr sz="2800"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02050" marR="102050" marT="94025" marB="94025" anchor="ctr">
                    <a:lnL w="38100" cap="flat" cmpd="sng">
                      <a:solidFill>
                        <a:srgbClr val="3C78D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C78D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C78D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C78D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67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" sz="2400" b="1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“Care for a population that is negatively impacted by SDoH”</a:t>
                      </a:r>
                      <a:endParaRPr sz="2400"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02050" marR="102050" marT="94025" marB="94025" anchor="ctr">
                    <a:lnL w="38100" cap="flat" cmpd="sng">
                      <a:solidFill>
                        <a:srgbClr val="3C78D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C78D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C78D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C78D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Care for SDOH Population</a:t>
                      </a:r>
                      <a:endParaRPr sz="2400"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02050" marR="102050" marT="94025" marB="94025" anchor="ctr">
                    <a:lnL w="38100" cap="flat" cmpd="sng">
                      <a:solidFill>
                        <a:srgbClr val="3C78D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C78D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C78D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C78D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534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" sz="2400" b="1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“Understand the ways in which community characteristics affect the health of patients”</a:t>
                      </a:r>
                      <a:endParaRPr sz="2400"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02050" marR="102050" marT="94025" marB="94025" anchor="ctr">
                    <a:lnL w="38100" cap="flat" cmpd="sng">
                      <a:solidFill>
                        <a:srgbClr val="3C78D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C78D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C78D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C78D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Community Affects</a:t>
                      </a:r>
                      <a:endParaRPr sz="2400"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02050" marR="102050" marT="94025" marB="94025" anchor="ctr">
                    <a:lnL w="38100" cap="flat" cmpd="sng">
                      <a:solidFill>
                        <a:srgbClr val="3C78D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C78D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C78D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C78D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534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" sz="2400" b="1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“Understand the ways in which structural discrimination affects the health of patients”</a:t>
                      </a:r>
                      <a:endParaRPr sz="2400"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02050" marR="102050" marT="94025" marB="94025" anchor="ctr">
                    <a:lnL w="38100" cap="flat" cmpd="sng">
                      <a:solidFill>
                        <a:srgbClr val="3C78D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C78D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C78D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C78D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Discrimination Affects</a:t>
                      </a:r>
                      <a:endParaRPr sz="2400"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02050" marR="102050" marT="94025" marB="94025" anchor="ctr">
                    <a:lnL w="38100" cap="flat" cmpd="sng">
                      <a:solidFill>
                        <a:srgbClr val="3C78D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C78D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C78D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C78D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68" name="Google Shape;68;p13"/>
          <p:cNvGraphicFramePr/>
          <p:nvPr/>
        </p:nvGraphicFramePr>
        <p:xfrm>
          <a:off x="21136427" y="28566478"/>
          <a:ext cx="11270650" cy="4016189"/>
        </p:xfrm>
        <a:graphic>
          <a:graphicData uri="http://schemas.openxmlformats.org/drawingml/2006/table">
            <a:tbl>
              <a:tblPr>
                <a:noFill/>
                <a:tableStyleId>{E609F87D-9192-4479-BA49-1BD11EC92406}</a:tableStyleId>
              </a:tblPr>
              <a:tblGrid>
                <a:gridCol w="832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48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47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b="1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Adapted ACGME Milestone</a:t>
                      </a:r>
                      <a:endParaRPr sz="2800"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02050" marR="102050" marT="94025" marB="94025" anchor="ctr">
                    <a:lnL w="38100" cap="flat" cmpd="sng">
                      <a:solidFill>
                        <a:srgbClr val="3C78D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C78D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C78D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C78D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b="1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Abbreviation</a:t>
                      </a:r>
                      <a:endParaRPr sz="2800"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02050" marR="102050" marT="94025" marB="94025" anchor="ctr">
                    <a:lnL w="38100" cap="flat" cmpd="sng">
                      <a:solidFill>
                        <a:srgbClr val="3C78D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C78D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C78D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C78D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939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" sz="2400" b="1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“Partner with local community-based organizations to implement community health interventions”</a:t>
                      </a:r>
                      <a:endParaRPr sz="2400"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02050" marR="102050" marT="94025" marB="94025" anchor="ctr">
                    <a:lnL w="38100" cap="flat" cmpd="sng">
                      <a:solidFill>
                        <a:srgbClr val="3C78D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C78D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C78D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C78D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Implement Comm Intervention</a:t>
                      </a:r>
                      <a:endParaRPr sz="2400"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02050" marR="102050" marT="94025" marB="94025" anchor="ctr">
                    <a:lnL w="38100" cap="flat" cmpd="sng">
                      <a:solidFill>
                        <a:srgbClr val="3C78D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C78D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C78D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C78D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44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" sz="2400" b="1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“Advocate within health system for policies that promote community health”</a:t>
                      </a:r>
                      <a:endParaRPr sz="2400"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02050" marR="102050" marT="94025" marB="94025" anchor="ctr">
                    <a:lnL w="38100" cap="flat" cmpd="sng">
                      <a:solidFill>
                        <a:srgbClr val="3C78D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C78D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C78D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C78D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Advocate Health System</a:t>
                      </a:r>
                      <a:endParaRPr sz="2400"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02050" marR="102050" marT="94025" marB="94025" anchor="ctr">
                    <a:lnL w="38100" cap="flat" cmpd="sng">
                      <a:solidFill>
                        <a:srgbClr val="3C78D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C78D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C78D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C78D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39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" sz="2400" b="1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“Advocate for legislative policies that promote community health at the local, state, and federal levels”</a:t>
                      </a:r>
                      <a:endParaRPr sz="2400"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02050" marR="102050" marT="94025" marB="94025" anchor="ctr">
                    <a:lnL w="38100" cap="flat" cmpd="sng">
                      <a:solidFill>
                        <a:srgbClr val="3C78D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C78D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C78D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C78D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Advocate Legislative</a:t>
                      </a:r>
                      <a:endParaRPr sz="2400"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02050" marR="102050" marT="94025" marB="94025" anchor="ctr">
                    <a:lnL w="38100" cap="flat" cmpd="sng">
                      <a:solidFill>
                        <a:srgbClr val="3C78D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C78D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C78D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C78D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69" name="Google Shape;69;p13"/>
          <p:cNvGraphicFramePr/>
          <p:nvPr/>
        </p:nvGraphicFramePr>
        <p:xfrm>
          <a:off x="10749829" y="28576828"/>
          <a:ext cx="10115400" cy="4086978"/>
        </p:xfrm>
        <a:graphic>
          <a:graphicData uri="http://schemas.openxmlformats.org/drawingml/2006/table">
            <a:tbl>
              <a:tblPr>
                <a:noFill/>
                <a:tableStyleId>{E609F87D-9192-4479-BA49-1BD11EC92406}</a:tableStyleId>
              </a:tblPr>
              <a:tblGrid>
                <a:gridCol w="6759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55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47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b="1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Adapted ACGME Milestone</a:t>
                      </a:r>
                      <a:endParaRPr sz="2800"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02050" marR="102050" marT="94025" marB="94025" anchor="ctr">
                    <a:lnL w="38100" cap="flat" cmpd="sng">
                      <a:solidFill>
                        <a:srgbClr val="3C78D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C78D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C78D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C78D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b="1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Abbreviation</a:t>
                      </a:r>
                      <a:endParaRPr sz="2800"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02050" marR="102050" marT="94025" marB="94025" anchor="ctr">
                    <a:lnL w="38100" cap="flat" cmpd="sng">
                      <a:solidFill>
                        <a:srgbClr val="3C78D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C78D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C78D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C78D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44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" sz="2400" b="1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“Identify the role of SDoH in individual patient encounters”</a:t>
                      </a:r>
                      <a:endParaRPr sz="2400"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02050" marR="102050" marT="94025" marB="94025" anchor="ctr">
                    <a:lnL w="38100" cap="flat" cmpd="sng">
                      <a:solidFill>
                        <a:srgbClr val="3C78D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C78D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C78D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C78D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Indv SDoH</a:t>
                      </a:r>
                      <a:endParaRPr sz="2400"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02050" marR="102050" marT="94025" marB="94025" anchor="ctr">
                    <a:lnL w="38100" cap="flat" cmpd="sng">
                      <a:solidFill>
                        <a:srgbClr val="3C78D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C78D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C78D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C78D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49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" sz="2400" b="1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“Link patients to local community-based organizations that provide services addressing social needs”</a:t>
                      </a:r>
                      <a:endParaRPr sz="2400"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02050" marR="102050" marT="94025" marB="94025" anchor="ctr">
                    <a:lnL w="38100" cap="flat" cmpd="sng">
                      <a:solidFill>
                        <a:srgbClr val="3C78D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C78D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C78D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C78D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Link to CBO</a:t>
                      </a:r>
                      <a:endParaRPr sz="2400"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02050" marR="102050" marT="94025" marB="94025" anchor="ctr">
                    <a:lnL w="38100" cap="flat" cmpd="sng">
                      <a:solidFill>
                        <a:srgbClr val="3C78D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C78D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C78D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C78D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44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" sz="2400" b="1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“Identify areas for community health intervention”</a:t>
                      </a:r>
                      <a:endParaRPr sz="2400"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02050" marR="102050" marT="94025" marB="94025" anchor="ctr">
                    <a:lnL w="38100" cap="flat" cmpd="sng">
                      <a:solidFill>
                        <a:srgbClr val="3C78D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C78D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C78D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C78D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Identify Comm Intervention</a:t>
                      </a:r>
                      <a:endParaRPr sz="2400"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02050" marR="102050" marT="94025" marB="94025" anchor="ctr">
                    <a:lnL w="38100" cap="flat" cmpd="sng">
                      <a:solidFill>
                        <a:srgbClr val="3C78D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C78D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C78D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C78D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0" name="Google Shape;7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934175" y="8645850"/>
            <a:ext cx="10793401" cy="5290450"/>
          </a:xfrm>
          <a:prstGeom prst="rect">
            <a:avLst/>
          </a:prstGeom>
          <a:noFill/>
          <a:ln w="76200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1" name="Google Shape;71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969500" y="15007275"/>
            <a:ext cx="10793400" cy="4469925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3"/>
          <p:cNvSpPr/>
          <p:nvPr/>
        </p:nvSpPr>
        <p:spPr>
          <a:xfrm>
            <a:off x="10938225" y="14148125"/>
            <a:ext cx="10879500" cy="744600"/>
          </a:xfrm>
          <a:prstGeom prst="rect">
            <a:avLst/>
          </a:prstGeom>
          <a:solidFill>
            <a:srgbClr val="FFFFFF"/>
          </a:solidFill>
          <a:ln w="76200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9375" tIns="99375" rIns="99375" bIns="993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Participants’ Perceived Preparedness in SDoH Milestones</a:t>
            </a:r>
            <a:endParaRPr sz="3000" b="1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grpSp>
        <p:nvGrpSpPr>
          <p:cNvPr id="73" name="Google Shape;73;p13"/>
          <p:cNvGrpSpPr/>
          <p:nvPr/>
        </p:nvGrpSpPr>
        <p:grpSpPr>
          <a:xfrm>
            <a:off x="21947820" y="14148200"/>
            <a:ext cx="10492703" cy="5290602"/>
            <a:chOff x="779365" y="716175"/>
            <a:chExt cx="7585269" cy="3741056"/>
          </a:xfrm>
        </p:grpSpPr>
        <p:grpSp>
          <p:nvGrpSpPr>
            <p:cNvPr id="74" name="Google Shape;74;p13"/>
            <p:cNvGrpSpPr/>
            <p:nvPr/>
          </p:nvGrpSpPr>
          <p:grpSpPr>
            <a:xfrm>
              <a:off x="779365" y="716175"/>
              <a:ext cx="1870247" cy="3741056"/>
              <a:chOff x="1118220" y="283725"/>
              <a:chExt cx="2090830" cy="4109244"/>
            </a:xfrm>
          </p:grpSpPr>
          <p:sp>
            <p:nvSpPr>
              <p:cNvPr id="75" name="Google Shape;75;p13"/>
              <p:cNvSpPr/>
              <p:nvPr/>
            </p:nvSpPr>
            <p:spPr>
              <a:xfrm>
                <a:off x="1178650" y="283725"/>
                <a:ext cx="2030400" cy="4076400"/>
              </a:xfrm>
              <a:prstGeom prst="rect">
                <a:avLst/>
              </a:prstGeom>
              <a:solidFill>
                <a:srgbClr val="4BA173"/>
              </a:solidFill>
              <a:ln>
                <a:noFill/>
              </a:ln>
            </p:spPr>
            <p:txBody>
              <a:bodyPr spcFirstLastPara="1" wrap="square" lIns="99375" tIns="99375" rIns="99375" bIns="9937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13"/>
              <p:cNvSpPr/>
              <p:nvPr/>
            </p:nvSpPr>
            <p:spPr>
              <a:xfrm>
                <a:off x="1118220" y="341755"/>
                <a:ext cx="2030400" cy="1999200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solidFill>
                  <a:srgbClr val="1D7E7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9375" tIns="99375" rIns="99375" bIns="9937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13"/>
              <p:cNvSpPr/>
              <p:nvPr/>
            </p:nvSpPr>
            <p:spPr>
              <a:xfrm>
                <a:off x="1118220" y="385271"/>
                <a:ext cx="2030400" cy="1955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9375" tIns="99375" rIns="99375" bIns="9937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3400" b="1">
                    <a:solidFill>
                      <a:srgbClr val="4BA173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  <a:t>0</a:t>
                </a:r>
                <a:r>
                  <a:rPr lang="en" sz="3400">
                    <a:solidFill>
                      <a:srgbClr val="4BA173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  <a:t>% of all participants</a:t>
                </a:r>
                <a:endParaRPr sz="3400">
                  <a:solidFill>
                    <a:srgbClr val="4BA173"/>
                  </a:solidFill>
                  <a:latin typeface="Proxima Nova"/>
                  <a:ea typeface="Proxima Nova"/>
                  <a:cs typeface="Proxima Nova"/>
                  <a:sym typeface="Proxima Nova"/>
                </a:endParaRPr>
              </a:p>
            </p:txBody>
          </p:sp>
          <p:sp>
            <p:nvSpPr>
              <p:cNvPr id="78" name="Google Shape;78;p13"/>
              <p:cNvSpPr/>
              <p:nvPr/>
            </p:nvSpPr>
            <p:spPr>
              <a:xfrm rot="5400000">
                <a:off x="1935109" y="2396440"/>
                <a:ext cx="389100" cy="278100"/>
              </a:xfrm>
              <a:prstGeom prst="rightArrow">
                <a:avLst>
                  <a:gd name="adj1" fmla="val 34239"/>
                  <a:gd name="adj2" fmla="val 57035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9375" tIns="99375" rIns="99375" bIns="9937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13"/>
              <p:cNvSpPr/>
              <p:nvPr/>
            </p:nvSpPr>
            <p:spPr>
              <a:xfrm>
                <a:off x="1148388" y="2781069"/>
                <a:ext cx="2030400" cy="1611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9375" tIns="99375" rIns="99375" bIns="99375" anchor="ctr" anchorCtr="0">
                <a:noAutofit/>
              </a:bodyPr>
              <a:lstStyle/>
              <a:p>
                <a:pPr marL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500" b="1">
                    <a:solidFill>
                      <a:srgbClr val="FFFFFF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  <a:t>Attribute preparedness to </a:t>
                </a:r>
                <a:r>
                  <a:rPr lang="en" sz="2500" b="1">
                    <a:latin typeface="Proxima Nova"/>
                    <a:ea typeface="Proxima Nova"/>
                    <a:cs typeface="Proxima Nova"/>
                    <a:sym typeface="Proxima Nova"/>
                  </a:rPr>
                  <a:t>curriculum exposure only </a:t>
                </a:r>
                <a:endParaRPr sz="2500" b="1">
                  <a:latin typeface="Proxima Nova"/>
                  <a:ea typeface="Proxima Nova"/>
                  <a:cs typeface="Proxima Nova"/>
                  <a:sym typeface="Proxima Nova"/>
                </a:endParaRPr>
              </a:p>
            </p:txBody>
          </p:sp>
        </p:grpSp>
        <p:grpSp>
          <p:nvGrpSpPr>
            <p:cNvPr id="80" name="Google Shape;80;p13"/>
            <p:cNvGrpSpPr/>
            <p:nvPr/>
          </p:nvGrpSpPr>
          <p:grpSpPr>
            <a:xfrm>
              <a:off x="2691147" y="716175"/>
              <a:ext cx="1843213" cy="3721295"/>
              <a:chOff x="1118230" y="283725"/>
              <a:chExt cx="2060607" cy="4087538"/>
            </a:xfrm>
          </p:grpSpPr>
          <p:sp>
            <p:nvSpPr>
              <p:cNvPr id="81" name="Google Shape;81;p13"/>
              <p:cNvSpPr/>
              <p:nvPr/>
            </p:nvSpPr>
            <p:spPr>
              <a:xfrm>
                <a:off x="1148438" y="283725"/>
                <a:ext cx="2030400" cy="4076400"/>
              </a:xfrm>
              <a:prstGeom prst="rect">
                <a:avLst/>
              </a:prstGeom>
              <a:solidFill>
                <a:srgbClr val="4BA173"/>
              </a:solidFill>
              <a:ln>
                <a:noFill/>
              </a:ln>
            </p:spPr>
            <p:txBody>
              <a:bodyPr spcFirstLastPara="1" wrap="square" lIns="99375" tIns="99375" rIns="99375" bIns="9937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13"/>
              <p:cNvSpPr/>
              <p:nvPr/>
            </p:nvSpPr>
            <p:spPr>
              <a:xfrm>
                <a:off x="1118230" y="341755"/>
                <a:ext cx="2030400" cy="1999200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solidFill>
                  <a:srgbClr val="1D7E7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9375" tIns="99375" rIns="99375" bIns="9937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13"/>
              <p:cNvSpPr/>
              <p:nvPr/>
            </p:nvSpPr>
            <p:spPr>
              <a:xfrm>
                <a:off x="1233923" y="1225061"/>
                <a:ext cx="1815000" cy="608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9375" tIns="99375" rIns="99375" bIns="9937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rgbClr val="1D7E74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84" name="Google Shape;84;p13"/>
              <p:cNvSpPr/>
              <p:nvPr/>
            </p:nvSpPr>
            <p:spPr>
              <a:xfrm>
                <a:off x="1135140" y="385271"/>
                <a:ext cx="2030400" cy="1955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9375" tIns="99375" rIns="99375" bIns="9937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3400" b="1">
                    <a:solidFill>
                      <a:srgbClr val="4BA173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  <a:t>89</a:t>
                </a:r>
                <a:r>
                  <a:rPr lang="en" sz="3400">
                    <a:solidFill>
                      <a:srgbClr val="4BA173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  <a:t>% of residents and </a:t>
                </a:r>
                <a:r>
                  <a:rPr lang="en" sz="3400" b="1">
                    <a:solidFill>
                      <a:srgbClr val="4BA173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  <a:t>69% </a:t>
                </a:r>
                <a:r>
                  <a:rPr lang="en" sz="3400">
                    <a:solidFill>
                      <a:srgbClr val="4BA173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  <a:t>of alumni</a:t>
                </a:r>
                <a:endParaRPr sz="3400">
                  <a:solidFill>
                    <a:srgbClr val="4BA173"/>
                  </a:solidFill>
                  <a:latin typeface="Proxima Nova"/>
                  <a:ea typeface="Proxima Nova"/>
                  <a:cs typeface="Proxima Nova"/>
                  <a:sym typeface="Proxima Nova"/>
                </a:endParaRPr>
              </a:p>
            </p:txBody>
          </p:sp>
          <p:sp>
            <p:nvSpPr>
              <p:cNvPr id="85" name="Google Shape;85;p13"/>
              <p:cNvSpPr/>
              <p:nvPr/>
            </p:nvSpPr>
            <p:spPr>
              <a:xfrm rot="5400000">
                <a:off x="1955862" y="2384343"/>
                <a:ext cx="389100" cy="278100"/>
              </a:xfrm>
              <a:prstGeom prst="rightArrow">
                <a:avLst>
                  <a:gd name="adj1" fmla="val 34239"/>
                  <a:gd name="adj2" fmla="val 57035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9375" tIns="99375" rIns="99375" bIns="9937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13"/>
              <p:cNvSpPr/>
              <p:nvPr/>
            </p:nvSpPr>
            <p:spPr>
              <a:xfrm>
                <a:off x="1135212" y="2759363"/>
                <a:ext cx="2030400" cy="1611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9375" tIns="99375" rIns="99375" bIns="99375" anchor="ctr" anchorCtr="0">
                <a:noAutofit/>
              </a:bodyPr>
              <a:lstStyle/>
              <a:p>
                <a:pPr marL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500" b="1">
                    <a:solidFill>
                      <a:srgbClr val="FFFFFF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  <a:t>Attribute preparedness to </a:t>
                </a:r>
                <a:r>
                  <a:rPr lang="en" sz="2500" b="1">
                    <a:latin typeface="Proxima Nova"/>
                    <a:ea typeface="Proxima Nova"/>
                    <a:cs typeface="Proxima Nova"/>
                    <a:sym typeface="Proxima Nova"/>
                  </a:rPr>
                  <a:t>clinical exposure only </a:t>
                </a:r>
                <a:endParaRPr sz="2500" b="1">
                  <a:latin typeface="Proxima Nova"/>
                  <a:ea typeface="Proxima Nova"/>
                  <a:cs typeface="Proxima Nova"/>
                  <a:sym typeface="Proxima Nova"/>
                </a:endParaRPr>
              </a:p>
            </p:txBody>
          </p:sp>
        </p:grpSp>
        <p:grpSp>
          <p:nvGrpSpPr>
            <p:cNvPr id="87" name="Google Shape;87;p13"/>
            <p:cNvGrpSpPr/>
            <p:nvPr/>
          </p:nvGrpSpPr>
          <p:grpSpPr>
            <a:xfrm>
              <a:off x="4579253" y="716175"/>
              <a:ext cx="1870231" cy="3711155"/>
              <a:chOff x="1118238" y="283725"/>
              <a:chExt cx="2090812" cy="4076400"/>
            </a:xfrm>
          </p:grpSpPr>
          <p:sp>
            <p:nvSpPr>
              <p:cNvPr id="88" name="Google Shape;88;p13"/>
              <p:cNvSpPr/>
              <p:nvPr/>
            </p:nvSpPr>
            <p:spPr>
              <a:xfrm>
                <a:off x="1178650" y="283725"/>
                <a:ext cx="2030400" cy="4076400"/>
              </a:xfrm>
              <a:prstGeom prst="rect">
                <a:avLst/>
              </a:prstGeom>
              <a:solidFill>
                <a:srgbClr val="4BA173"/>
              </a:solidFill>
              <a:ln>
                <a:noFill/>
              </a:ln>
            </p:spPr>
            <p:txBody>
              <a:bodyPr spcFirstLastPara="1" wrap="square" lIns="99375" tIns="99375" rIns="99375" bIns="9937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13"/>
              <p:cNvSpPr/>
              <p:nvPr/>
            </p:nvSpPr>
            <p:spPr>
              <a:xfrm>
                <a:off x="1118238" y="341755"/>
                <a:ext cx="2030400" cy="1999200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solidFill>
                  <a:srgbClr val="1D7E7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9375" tIns="99375" rIns="99375" bIns="9937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13"/>
              <p:cNvSpPr/>
              <p:nvPr/>
            </p:nvSpPr>
            <p:spPr>
              <a:xfrm rot="5400000">
                <a:off x="1969098" y="2384345"/>
                <a:ext cx="389100" cy="278100"/>
              </a:xfrm>
              <a:prstGeom prst="rightArrow">
                <a:avLst>
                  <a:gd name="adj1" fmla="val 34239"/>
                  <a:gd name="adj2" fmla="val 57035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9375" tIns="99375" rIns="99375" bIns="9937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1" name="Google Shape;91;p13"/>
            <p:cNvGrpSpPr/>
            <p:nvPr/>
          </p:nvGrpSpPr>
          <p:grpSpPr>
            <a:xfrm>
              <a:off x="6494409" y="716175"/>
              <a:ext cx="1870225" cy="3711155"/>
              <a:chOff x="1118245" y="283725"/>
              <a:chExt cx="2090805" cy="4076400"/>
            </a:xfrm>
          </p:grpSpPr>
          <p:sp>
            <p:nvSpPr>
              <p:cNvPr id="92" name="Google Shape;92;p13"/>
              <p:cNvSpPr/>
              <p:nvPr/>
            </p:nvSpPr>
            <p:spPr>
              <a:xfrm>
                <a:off x="1178650" y="283725"/>
                <a:ext cx="2030400" cy="4076400"/>
              </a:xfrm>
              <a:prstGeom prst="rect">
                <a:avLst/>
              </a:prstGeom>
              <a:solidFill>
                <a:srgbClr val="4BA173"/>
              </a:solidFill>
              <a:ln>
                <a:noFill/>
              </a:ln>
            </p:spPr>
            <p:txBody>
              <a:bodyPr spcFirstLastPara="1" wrap="square" lIns="99375" tIns="99375" rIns="99375" bIns="9937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13"/>
              <p:cNvSpPr/>
              <p:nvPr/>
            </p:nvSpPr>
            <p:spPr>
              <a:xfrm>
                <a:off x="1118245" y="341755"/>
                <a:ext cx="2030400" cy="1999200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solidFill>
                  <a:srgbClr val="1D7E7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9375" tIns="99375" rIns="99375" bIns="9937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13"/>
              <p:cNvSpPr/>
              <p:nvPr/>
            </p:nvSpPr>
            <p:spPr>
              <a:xfrm rot="5400000">
                <a:off x="2012492" y="2396446"/>
                <a:ext cx="389100" cy="278100"/>
              </a:xfrm>
              <a:prstGeom prst="rightArrow">
                <a:avLst>
                  <a:gd name="adj1" fmla="val 34239"/>
                  <a:gd name="adj2" fmla="val 57035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9375" tIns="99375" rIns="99375" bIns="9937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5" name="Google Shape;95;p13"/>
            <p:cNvSpPr/>
            <p:nvPr/>
          </p:nvSpPr>
          <p:spPr>
            <a:xfrm>
              <a:off x="4633310" y="808623"/>
              <a:ext cx="1816200" cy="178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9375" tIns="99375" rIns="99375" bIns="993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400" b="1">
                  <a:solidFill>
                    <a:srgbClr val="4BA173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41</a:t>
              </a:r>
              <a:r>
                <a:rPr lang="en" sz="3400">
                  <a:solidFill>
                    <a:srgbClr val="4BA173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% of all participants</a:t>
              </a:r>
              <a:endParaRPr sz="3400">
                <a:solidFill>
                  <a:srgbClr val="4BA173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96" name="Google Shape;96;p13"/>
            <p:cNvSpPr/>
            <p:nvPr/>
          </p:nvSpPr>
          <p:spPr>
            <a:xfrm>
              <a:off x="4606260" y="2970277"/>
              <a:ext cx="1816200" cy="146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9375" tIns="99375" rIns="99375" bIns="99375" anchor="ctr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500" b="1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Attribute some preparedness to </a:t>
              </a:r>
              <a:r>
                <a:rPr lang="en" sz="2500" b="1">
                  <a:latin typeface="Proxima Nova"/>
                  <a:ea typeface="Proxima Nova"/>
                  <a:cs typeface="Proxima Nova"/>
                  <a:sym typeface="Proxima Nova"/>
                </a:rPr>
                <a:t>outside work/volunteer experience</a:t>
              </a:r>
              <a:endParaRPr sz="2500" b="1"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97" name="Google Shape;97;p13"/>
            <p:cNvSpPr/>
            <p:nvPr/>
          </p:nvSpPr>
          <p:spPr>
            <a:xfrm>
              <a:off x="6521394" y="808698"/>
              <a:ext cx="1789200" cy="178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9375" tIns="99375" rIns="99375" bIns="993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400" b="1">
                  <a:solidFill>
                    <a:srgbClr val="4BA173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37%* </a:t>
              </a:r>
              <a:r>
                <a:rPr lang="en" sz="3400">
                  <a:solidFill>
                    <a:srgbClr val="4BA173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of alumni and </a:t>
              </a:r>
              <a:r>
                <a:rPr lang="en" sz="3400" b="1">
                  <a:solidFill>
                    <a:srgbClr val="4BA173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11%* </a:t>
              </a:r>
              <a:r>
                <a:rPr lang="en" sz="3400">
                  <a:solidFill>
                    <a:srgbClr val="4BA173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of residents</a:t>
              </a:r>
              <a:endParaRPr sz="3400">
                <a:solidFill>
                  <a:srgbClr val="4BA173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98" name="Google Shape;98;p13"/>
            <p:cNvSpPr/>
            <p:nvPr/>
          </p:nvSpPr>
          <p:spPr>
            <a:xfrm>
              <a:off x="6548422" y="2970484"/>
              <a:ext cx="1816200" cy="1467600"/>
            </a:xfrm>
            <a:prstGeom prst="rect">
              <a:avLst/>
            </a:prstGeom>
            <a:solidFill>
              <a:srgbClr val="4BA173"/>
            </a:solidFill>
            <a:ln>
              <a:noFill/>
            </a:ln>
          </p:spPr>
          <p:txBody>
            <a:bodyPr spcFirstLastPara="1" wrap="square" lIns="99375" tIns="99375" rIns="99375" bIns="99375" anchor="ctr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500" b="1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Attribute some preparedness to </a:t>
              </a:r>
              <a:r>
                <a:rPr lang="en" sz="2500" b="1">
                  <a:latin typeface="Proxima Nova"/>
                  <a:ea typeface="Proxima Nova"/>
                  <a:cs typeface="Proxima Nova"/>
                  <a:sym typeface="Proxima Nova"/>
                </a:rPr>
                <a:t>outside educational experience</a:t>
              </a:r>
              <a:endParaRPr sz="2500" b="1"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sp>
        <p:nvSpPr>
          <p:cNvPr id="99" name="Google Shape;99;p13"/>
          <p:cNvSpPr txBox="1"/>
          <p:nvPr/>
        </p:nvSpPr>
        <p:spPr>
          <a:xfrm>
            <a:off x="25484913" y="19477191"/>
            <a:ext cx="6564300" cy="5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375" tIns="99375" rIns="99375" bIns="993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* indicates statistically significant difference</a:t>
            </a:r>
            <a:endParaRPr sz="2500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00" name="Google Shape;100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959875" y="8645825"/>
            <a:ext cx="10447200" cy="5290450"/>
          </a:xfrm>
          <a:prstGeom prst="rect">
            <a:avLst/>
          </a:prstGeom>
          <a:noFill/>
          <a:ln w="76200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1" name="Google Shape;101;p13"/>
          <p:cNvSpPr/>
          <p:nvPr/>
        </p:nvSpPr>
        <p:spPr>
          <a:xfrm>
            <a:off x="32731100" y="17889963"/>
            <a:ext cx="10999800" cy="1548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76200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9375" tIns="99375" rIns="99375" bIns="993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300" b="1">
                <a:latin typeface="Proxima Nova"/>
                <a:ea typeface="Proxima Nova"/>
                <a:cs typeface="Proxima Nova"/>
                <a:sym typeface="Proxima Nova"/>
              </a:rPr>
              <a:t>Conclusions</a:t>
            </a:r>
            <a:endParaRPr sz="8300"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02" name="Google Shape;102;p13"/>
          <p:cNvSpPr/>
          <p:nvPr/>
        </p:nvSpPr>
        <p:spPr>
          <a:xfrm>
            <a:off x="32834300" y="25367038"/>
            <a:ext cx="10793400" cy="1548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76200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9375" tIns="99375" rIns="99375" bIns="993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300" b="1">
                <a:latin typeface="Proxima Nova"/>
                <a:ea typeface="Proxima Nova"/>
                <a:cs typeface="Proxima Nova"/>
                <a:sym typeface="Proxima Nova"/>
              </a:rPr>
              <a:t>Future Directions</a:t>
            </a:r>
            <a:endParaRPr sz="8300"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03" name="Google Shape;103;p13"/>
          <p:cNvSpPr/>
          <p:nvPr/>
        </p:nvSpPr>
        <p:spPr>
          <a:xfrm>
            <a:off x="32834300" y="19752675"/>
            <a:ext cx="10793400" cy="52905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76200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9375" tIns="99375" rIns="99375" bIns="99375" anchor="ctr" anchorCtr="0">
            <a:noAutofit/>
          </a:bodyPr>
          <a:lstStyle/>
          <a:p>
            <a:pPr marL="457200" lvl="0" indent="-463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Font typeface="Proxima Nova"/>
              <a:buChar char="●"/>
            </a:pPr>
            <a:r>
              <a:rPr lang="en" sz="3700">
                <a:latin typeface="Proxima Nova"/>
                <a:ea typeface="Proxima Nova"/>
                <a:cs typeface="Proxima Nova"/>
                <a:sym typeface="Proxima Nova"/>
              </a:rPr>
              <a:t>Curricular interventions that teach </a:t>
            </a:r>
            <a:r>
              <a:rPr lang="en" sz="3700" b="1">
                <a:latin typeface="Proxima Nova"/>
                <a:ea typeface="Proxima Nova"/>
                <a:cs typeface="Proxima Nova"/>
                <a:sym typeface="Proxima Nova"/>
              </a:rPr>
              <a:t>community- and societal-level engagement</a:t>
            </a:r>
            <a:r>
              <a:rPr lang="en" sz="3700">
                <a:latin typeface="Proxima Nova"/>
                <a:ea typeface="Proxima Nova"/>
                <a:cs typeface="Proxima Nova"/>
                <a:sym typeface="Proxima Nova"/>
              </a:rPr>
              <a:t> may lead to </a:t>
            </a:r>
            <a:r>
              <a:rPr lang="en" sz="3700" b="1">
                <a:latin typeface="Proxima Nova"/>
                <a:ea typeface="Proxima Nova"/>
                <a:cs typeface="Proxima Nova"/>
                <a:sym typeface="Proxima Nova"/>
              </a:rPr>
              <a:t>improved preparedness</a:t>
            </a:r>
            <a:r>
              <a:rPr lang="en" sz="3700">
                <a:latin typeface="Proxima Nova"/>
                <a:ea typeface="Proxima Nova"/>
                <a:cs typeface="Proxima Nova"/>
                <a:sym typeface="Proxima Nova"/>
              </a:rPr>
              <a:t> to address SDoH.</a:t>
            </a:r>
            <a:endParaRPr sz="3700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463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Font typeface="Proxima Nova"/>
              <a:buChar char="●"/>
            </a:pPr>
            <a:r>
              <a:rPr lang="en" sz="3700">
                <a:latin typeface="Proxima Nova"/>
                <a:ea typeface="Proxima Nova"/>
                <a:cs typeface="Proxima Nova"/>
                <a:sym typeface="Proxima Nova"/>
              </a:rPr>
              <a:t>Adequate training to address SDoH requires </a:t>
            </a:r>
            <a:r>
              <a:rPr lang="en" sz="3700" b="1">
                <a:latin typeface="Proxima Nova"/>
                <a:ea typeface="Proxima Nova"/>
                <a:cs typeface="Proxima Nova"/>
                <a:sym typeface="Proxima Nova"/>
              </a:rPr>
              <a:t>both clinical exposure and formal curriculum</a:t>
            </a:r>
            <a:r>
              <a:rPr lang="en" sz="3700">
                <a:latin typeface="Proxima Nova"/>
                <a:ea typeface="Proxima Nova"/>
                <a:cs typeface="Proxima Nova"/>
                <a:sym typeface="Proxima Nova"/>
              </a:rPr>
              <a:t>; the latter may have an important role in filling residency training gaps.</a:t>
            </a:r>
            <a:endParaRPr sz="37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04" name="Google Shape;104;p13"/>
          <p:cNvSpPr/>
          <p:nvPr/>
        </p:nvSpPr>
        <p:spPr>
          <a:xfrm>
            <a:off x="10749975" y="19950975"/>
            <a:ext cx="21690600" cy="8325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76200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9375" tIns="99375" rIns="99375" bIns="99375" anchor="ctr" anchorCtr="0">
            <a:noAutofit/>
          </a:bodyPr>
          <a:lstStyle/>
          <a:p>
            <a:pPr marL="914400" lvl="0" indent="-4730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Font typeface="Proxima Nova"/>
              <a:buChar char="●"/>
            </a:pPr>
            <a:r>
              <a:rPr lang="en" sz="3700">
                <a:latin typeface="Proxima Nova"/>
                <a:ea typeface="Proxima Nova"/>
                <a:cs typeface="Proxima Nova"/>
                <a:sym typeface="Proxima Nova"/>
              </a:rPr>
              <a:t>Preparedness was </a:t>
            </a:r>
            <a:r>
              <a:rPr lang="en" sz="3700" b="1">
                <a:latin typeface="Proxima Nova"/>
                <a:ea typeface="Proxima Nova"/>
                <a:cs typeface="Proxima Nova"/>
                <a:sym typeface="Proxima Nova"/>
              </a:rPr>
              <a:t>greatest in </a:t>
            </a:r>
            <a:r>
              <a:rPr lang="en" sz="3700">
                <a:latin typeface="Proxima Nova"/>
                <a:ea typeface="Proxima Nova"/>
                <a:cs typeface="Proxima Nova"/>
                <a:sym typeface="Proxima Nova"/>
              </a:rPr>
              <a:t>domains of </a:t>
            </a:r>
            <a:r>
              <a:rPr lang="en" sz="3700" b="1">
                <a:latin typeface="Proxima Nova"/>
                <a:ea typeface="Proxima Nova"/>
                <a:cs typeface="Proxima Nova"/>
                <a:sym typeface="Proxima Nova"/>
              </a:rPr>
              <a:t>SDoH knowledge</a:t>
            </a:r>
            <a:r>
              <a:rPr lang="en" sz="3700">
                <a:latin typeface="Proxima Nova"/>
                <a:ea typeface="Proxima Nova"/>
                <a:cs typeface="Proxima Nova"/>
                <a:sym typeface="Proxima Nova"/>
              </a:rPr>
              <a:t> and </a:t>
            </a:r>
            <a:r>
              <a:rPr lang="en" sz="3700" b="1">
                <a:latin typeface="Proxima Nova"/>
                <a:ea typeface="Proxima Nova"/>
                <a:cs typeface="Proxima Nova"/>
                <a:sym typeface="Proxima Nova"/>
              </a:rPr>
              <a:t>individual patient care</a:t>
            </a:r>
            <a:r>
              <a:rPr lang="en" sz="3700">
                <a:latin typeface="Proxima Nova"/>
                <a:ea typeface="Proxima Nova"/>
                <a:cs typeface="Proxima Nova"/>
                <a:sym typeface="Proxima Nova"/>
              </a:rPr>
              <a:t>.</a:t>
            </a:r>
            <a:endParaRPr sz="3700">
              <a:latin typeface="Proxima Nova"/>
              <a:ea typeface="Proxima Nova"/>
              <a:cs typeface="Proxima Nova"/>
              <a:sym typeface="Proxima Nova"/>
            </a:endParaRPr>
          </a:p>
          <a:p>
            <a:pPr marL="914400" lvl="0" indent="-4730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Font typeface="Proxima Nova"/>
              <a:buChar char="●"/>
            </a:pPr>
            <a:r>
              <a:rPr lang="en" sz="3700">
                <a:latin typeface="Proxima Nova"/>
                <a:ea typeface="Proxima Nova"/>
                <a:cs typeface="Proxima Nova"/>
                <a:sym typeface="Proxima Nova"/>
              </a:rPr>
              <a:t>A majority </a:t>
            </a:r>
            <a:r>
              <a:rPr lang="en" sz="3700" b="1">
                <a:latin typeface="Proxima Nova"/>
                <a:ea typeface="Proxima Nova"/>
                <a:cs typeface="Proxima Nova"/>
                <a:sym typeface="Proxima Nova"/>
              </a:rPr>
              <a:t>attributed </a:t>
            </a:r>
            <a:r>
              <a:rPr lang="en" sz="3700">
                <a:latin typeface="Proxima Nova"/>
                <a:ea typeface="Proxima Nova"/>
                <a:cs typeface="Proxima Nova"/>
                <a:sym typeface="Proxima Nova"/>
              </a:rPr>
              <a:t>their preparedness </a:t>
            </a:r>
            <a:r>
              <a:rPr lang="en" sz="3700" b="1">
                <a:latin typeface="Proxima Nova"/>
                <a:ea typeface="Proxima Nova"/>
                <a:cs typeface="Proxima Nova"/>
                <a:sym typeface="Proxima Nova"/>
              </a:rPr>
              <a:t>to clinical </a:t>
            </a:r>
            <a:r>
              <a:rPr lang="en" sz="3700">
                <a:latin typeface="Proxima Nova"/>
                <a:ea typeface="Proxima Nova"/>
                <a:cs typeface="Proxima Nova"/>
                <a:sym typeface="Proxima Nova"/>
              </a:rPr>
              <a:t>as opposed to curricular </a:t>
            </a:r>
            <a:r>
              <a:rPr lang="en" sz="3700" b="1">
                <a:latin typeface="Proxima Nova"/>
                <a:ea typeface="Proxima Nova"/>
                <a:cs typeface="Proxima Nova"/>
                <a:sym typeface="Proxima Nova"/>
              </a:rPr>
              <a:t>exposures</a:t>
            </a:r>
            <a:r>
              <a:rPr lang="en" sz="3700">
                <a:latin typeface="Proxima Nova"/>
                <a:ea typeface="Proxima Nova"/>
                <a:cs typeface="Proxima Nova"/>
                <a:sym typeface="Proxima Nova"/>
              </a:rPr>
              <a:t>.</a:t>
            </a:r>
            <a:endParaRPr sz="3700">
              <a:latin typeface="Proxima Nova"/>
              <a:ea typeface="Proxima Nova"/>
              <a:cs typeface="Proxima Nova"/>
              <a:sym typeface="Proxima Nova"/>
            </a:endParaRPr>
          </a:p>
          <a:p>
            <a:pPr marL="914400" lvl="0" indent="-4730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Font typeface="Proxima Nova"/>
              <a:buChar char="●"/>
            </a:pPr>
            <a:r>
              <a:rPr lang="en" sz="3700" b="1">
                <a:latin typeface="Proxima Nova"/>
                <a:ea typeface="Proxima Nova"/>
                <a:cs typeface="Proxima Nova"/>
                <a:sym typeface="Proxima Nova"/>
              </a:rPr>
              <a:t>Individual factors conferred greater odds of preparedness </a:t>
            </a:r>
            <a:r>
              <a:rPr lang="en" sz="3700">
                <a:latin typeface="Proxima Nova"/>
                <a:ea typeface="Proxima Nova"/>
                <a:cs typeface="Proxima Nova"/>
                <a:sym typeface="Proxima Nova"/>
              </a:rPr>
              <a:t>in some domains:</a:t>
            </a:r>
            <a:endParaRPr sz="3700">
              <a:latin typeface="Proxima Nova"/>
              <a:ea typeface="Proxima Nova"/>
              <a:cs typeface="Proxima Nova"/>
              <a:sym typeface="Proxima Nova"/>
            </a:endParaRPr>
          </a:p>
          <a:p>
            <a:pPr marL="1485900" lvl="1" indent="-482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Font typeface="Proxima Nova"/>
              <a:buChar char="○"/>
            </a:pPr>
            <a:r>
              <a:rPr lang="en" sz="3700" b="1">
                <a:latin typeface="Proxima Nova"/>
                <a:ea typeface="Proxima Nova"/>
                <a:cs typeface="Proxima Nova"/>
                <a:sym typeface="Proxima Nova"/>
              </a:rPr>
              <a:t>Alumni </a:t>
            </a:r>
            <a:r>
              <a:rPr lang="en" sz="3700">
                <a:latin typeface="Proxima Nova"/>
                <a:ea typeface="Proxima Nova"/>
                <a:cs typeface="Proxima Nova"/>
                <a:sym typeface="Proxima Nova"/>
              </a:rPr>
              <a:t>were more likely to report preparedness in </a:t>
            </a:r>
            <a:r>
              <a:rPr lang="en" sz="3700" b="1">
                <a:latin typeface="Proxima Nova"/>
                <a:ea typeface="Proxima Nova"/>
                <a:cs typeface="Proxima Nova"/>
                <a:sym typeface="Proxima Nova"/>
              </a:rPr>
              <a:t>community-level</a:t>
            </a:r>
            <a:r>
              <a:rPr lang="en" sz="3700">
                <a:latin typeface="Proxima Nova"/>
                <a:ea typeface="Proxima Nova"/>
                <a:cs typeface="Proxima Nova"/>
                <a:sym typeface="Proxima Nova"/>
              </a:rPr>
              <a:t> milestones (p&lt;0.05)*.</a:t>
            </a:r>
            <a:endParaRPr sz="3700">
              <a:latin typeface="Proxima Nova"/>
              <a:ea typeface="Proxima Nova"/>
              <a:cs typeface="Proxima Nova"/>
              <a:sym typeface="Proxima Nova"/>
            </a:endParaRPr>
          </a:p>
          <a:p>
            <a:pPr marL="1485900" lvl="1" indent="-482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Font typeface="Proxima Nova"/>
              <a:buChar char="○"/>
            </a:pPr>
            <a:r>
              <a:rPr lang="en" sz="3700">
                <a:latin typeface="Proxima Nova"/>
                <a:ea typeface="Proxima Nova"/>
                <a:cs typeface="Proxima Nova"/>
                <a:sym typeface="Proxima Nova"/>
              </a:rPr>
              <a:t>Those who </a:t>
            </a:r>
            <a:r>
              <a:rPr lang="en" sz="3700" b="1">
                <a:latin typeface="Proxima Nova"/>
                <a:ea typeface="Proxima Nova"/>
                <a:cs typeface="Proxima Nova"/>
                <a:sym typeface="Proxima Nova"/>
              </a:rPr>
              <a:t>attributed preparedness to residency curriculum exposures</a:t>
            </a:r>
            <a:r>
              <a:rPr lang="en" sz="3700">
                <a:latin typeface="Proxima Nova"/>
                <a:ea typeface="Proxima Nova"/>
                <a:cs typeface="Proxima Nova"/>
                <a:sym typeface="Proxima Nova"/>
              </a:rPr>
              <a:t> had greater odds of preparedness in </a:t>
            </a:r>
            <a:r>
              <a:rPr lang="en" sz="3700" b="1">
                <a:latin typeface="Proxima Nova"/>
                <a:ea typeface="Proxima Nova"/>
                <a:cs typeface="Proxima Nova"/>
                <a:sym typeface="Proxima Nova"/>
              </a:rPr>
              <a:t>community-level</a:t>
            </a:r>
            <a:r>
              <a:rPr lang="en" sz="3700">
                <a:latin typeface="Proxima Nova"/>
                <a:ea typeface="Proxima Nova"/>
                <a:cs typeface="Proxima Nova"/>
                <a:sym typeface="Proxima Nova"/>
              </a:rPr>
              <a:t> milestones (OR 4.4, p=0.01; OR 7.0, p=0.01)*. </a:t>
            </a:r>
            <a:endParaRPr sz="3700">
              <a:latin typeface="Proxima Nova"/>
              <a:ea typeface="Proxima Nova"/>
              <a:cs typeface="Proxima Nova"/>
              <a:sym typeface="Proxima Nova"/>
            </a:endParaRPr>
          </a:p>
          <a:p>
            <a:pPr marL="1485900" lvl="1" indent="-482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Font typeface="Proxima Nova"/>
              <a:buChar char="○"/>
            </a:pPr>
            <a:r>
              <a:rPr lang="en" sz="3700">
                <a:latin typeface="Proxima Nova"/>
                <a:ea typeface="Proxima Nova"/>
                <a:cs typeface="Proxima Nova"/>
                <a:sym typeface="Proxima Nova"/>
              </a:rPr>
              <a:t>Those who </a:t>
            </a:r>
            <a:r>
              <a:rPr lang="en" sz="3700" b="1">
                <a:latin typeface="Proxima Nova"/>
                <a:ea typeface="Proxima Nova"/>
                <a:cs typeface="Proxima Nova"/>
                <a:sym typeface="Proxima Nova"/>
              </a:rPr>
              <a:t>attributed preparedness to educational experiences outside of residency</a:t>
            </a:r>
            <a:r>
              <a:rPr lang="en" sz="3700">
                <a:latin typeface="Proxima Nova"/>
                <a:ea typeface="Proxima Nova"/>
                <a:cs typeface="Proxima Nova"/>
                <a:sym typeface="Proxima Nova"/>
              </a:rPr>
              <a:t> had greater odds of preparedness in </a:t>
            </a:r>
            <a:r>
              <a:rPr lang="en" sz="3700" b="1">
                <a:latin typeface="Proxima Nova"/>
                <a:ea typeface="Proxima Nova"/>
                <a:cs typeface="Proxima Nova"/>
                <a:sym typeface="Proxima Nova"/>
              </a:rPr>
              <a:t>societal-level</a:t>
            </a:r>
            <a:r>
              <a:rPr lang="en" sz="3700">
                <a:latin typeface="Proxima Nova"/>
                <a:ea typeface="Proxima Nova"/>
                <a:cs typeface="Proxima Nova"/>
                <a:sym typeface="Proxima Nova"/>
              </a:rPr>
              <a:t> milestones (OR 10.0, p=0.03; OR 12.6, p=0.04)*.</a:t>
            </a:r>
            <a:endParaRPr sz="3700">
              <a:latin typeface="Proxima Nova"/>
              <a:ea typeface="Proxima Nova"/>
              <a:cs typeface="Proxima Nova"/>
              <a:sym typeface="Proxima Nova"/>
            </a:endParaRPr>
          </a:p>
          <a:p>
            <a:pPr marL="1485900" lvl="1" indent="-482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Font typeface="Proxima Nova"/>
              <a:buChar char="○"/>
            </a:pPr>
            <a:r>
              <a:rPr lang="en" sz="3700">
                <a:latin typeface="Proxima Nova"/>
                <a:ea typeface="Proxima Nova"/>
                <a:cs typeface="Proxima Nova"/>
                <a:sym typeface="Proxima Nova"/>
              </a:rPr>
              <a:t>Those who </a:t>
            </a:r>
            <a:r>
              <a:rPr lang="en" sz="3700" b="1">
                <a:latin typeface="Proxima Nova"/>
                <a:ea typeface="Proxima Nova"/>
                <a:cs typeface="Proxima Nova"/>
                <a:sym typeface="Proxima Nova"/>
              </a:rPr>
              <a:t>identified with</a:t>
            </a:r>
            <a:r>
              <a:rPr lang="en" sz="3700">
                <a:latin typeface="Proxima Nova"/>
                <a:ea typeface="Proxima Nova"/>
                <a:cs typeface="Proxima Nova"/>
                <a:sym typeface="Proxima Nova"/>
              </a:rPr>
              <a:t> one or more </a:t>
            </a:r>
            <a:r>
              <a:rPr lang="en" sz="3700" b="1">
                <a:latin typeface="Proxima Nova"/>
                <a:ea typeface="Proxima Nova"/>
                <a:cs typeface="Proxima Nova"/>
                <a:sym typeface="Proxima Nova"/>
              </a:rPr>
              <a:t>demographic factors of the patient population</a:t>
            </a:r>
            <a:r>
              <a:rPr lang="en" sz="3700">
                <a:latin typeface="Proxima Nova"/>
                <a:ea typeface="Proxima Nova"/>
                <a:cs typeface="Proxima Nova"/>
                <a:sym typeface="Proxima Nova"/>
              </a:rPr>
              <a:t> had greater odds of preparedness in </a:t>
            </a:r>
            <a:r>
              <a:rPr lang="en" sz="3700" b="1">
                <a:latin typeface="Proxima Nova"/>
                <a:ea typeface="Proxima Nova"/>
                <a:cs typeface="Proxima Nova"/>
                <a:sym typeface="Proxima Nova"/>
              </a:rPr>
              <a:t>community-level</a:t>
            </a:r>
            <a:r>
              <a:rPr lang="en" sz="3700">
                <a:latin typeface="Proxima Nova"/>
                <a:ea typeface="Proxima Nova"/>
                <a:cs typeface="Proxima Nova"/>
                <a:sym typeface="Proxima Nova"/>
              </a:rPr>
              <a:t> milestones (race: OR 83.0, p&lt;0.01; SES: OR 45.0, p=0.01)*.</a:t>
            </a:r>
            <a:endParaRPr sz="3700">
              <a:latin typeface="Proxima Nova"/>
              <a:ea typeface="Proxima Nova"/>
              <a:cs typeface="Proxima Nova"/>
              <a:sym typeface="Proxima Nova"/>
            </a:endParaRPr>
          </a:p>
          <a:p>
            <a:pPr marL="4343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Proxima Nova"/>
                <a:ea typeface="Proxima Nova"/>
                <a:cs typeface="Proxima Nova"/>
                <a:sym typeface="Proxima Nova"/>
              </a:rPr>
              <a:t>*some but not all community- or societal-level milestones</a:t>
            </a:r>
            <a:endParaRPr sz="3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05" name="Google Shape;105;p13"/>
          <p:cNvSpPr/>
          <p:nvPr/>
        </p:nvSpPr>
        <p:spPr>
          <a:xfrm>
            <a:off x="32834300" y="27238925"/>
            <a:ext cx="10793400" cy="52905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76200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9375" tIns="99375" rIns="99375" bIns="99375" anchor="ctr" anchorCtr="0">
            <a:noAutofit/>
          </a:bodyPr>
          <a:lstStyle/>
          <a:p>
            <a:pPr marL="495300" lvl="0" indent="-476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Proxima Nova"/>
              <a:buChar char="●"/>
            </a:pPr>
            <a:r>
              <a:rPr lang="en" sz="3700">
                <a:latin typeface="Proxima Nova"/>
                <a:ea typeface="Proxima Nova"/>
                <a:cs typeface="Proxima Nova"/>
                <a:sym typeface="Proxima Nova"/>
              </a:rPr>
              <a:t>Implement curricular interventions on the community and societal levels</a:t>
            </a:r>
            <a:endParaRPr sz="3700">
              <a:latin typeface="Proxima Nova"/>
              <a:ea typeface="Proxima Nova"/>
              <a:cs typeface="Proxima Nova"/>
              <a:sym typeface="Proxima Nova"/>
            </a:endParaRPr>
          </a:p>
          <a:p>
            <a:pPr marL="495300" lvl="0" indent="-476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Proxima Nova"/>
              <a:buChar char="●"/>
            </a:pPr>
            <a:r>
              <a:rPr lang="en" sz="3700">
                <a:latin typeface="Proxima Nova"/>
                <a:ea typeface="Proxima Nova"/>
                <a:cs typeface="Proxima Nova"/>
                <a:sym typeface="Proxima Nova"/>
              </a:rPr>
              <a:t>Design tool to assess provider competence in addressing SDoH</a:t>
            </a:r>
            <a:endParaRPr sz="3700">
              <a:latin typeface="Proxima Nova"/>
              <a:ea typeface="Proxima Nova"/>
              <a:cs typeface="Proxima Nova"/>
              <a:sym typeface="Proxima Nova"/>
            </a:endParaRPr>
          </a:p>
          <a:p>
            <a:pPr marL="495300" lvl="0" indent="-476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Proxima Nova"/>
              <a:buChar char="●"/>
            </a:pPr>
            <a:r>
              <a:rPr lang="en" sz="3700">
                <a:latin typeface="Proxima Nova"/>
                <a:ea typeface="Proxima Nova"/>
                <a:cs typeface="Proxima Nova"/>
                <a:sym typeface="Proxima Nova"/>
              </a:rPr>
              <a:t>Improve recruitment of residents that identify with our patient population</a:t>
            </a:r>
            <a:endParaRPr sz="3700">
              <a:latin typeface="Proxima Nova"/>
              <a:ea typeface="Proxima Nova"/>
              <a:cs typeface="Proxima Nova"/>
              <a:sym typeface="Proxima Nova"/>
            </a:endParaRPr>
          </a:p>
          <a:p>
            <a:pPr marL="495300" lvl="0" indent="-476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Proxima Nova"/>
              <a:buChar char="●"/>
            </a:pPr>
            <a:r>
              <a:rPr lang="en" sz="3700" b="1">
                <a:latin typeface="Proxima Nova"/>
                <a:ea typeface="Proxima Nova"/>
                <a:cs typeface="Proxima Nova"/>
                <a:sym typeface="Proxima Nova"/>
              </a:rPr>
              <a:t>Contact</a:t>
            </a:r>
            <a:r>
              <a:rPr lang="en" sz="3700">
                <a:latin typeface="Proxima Nova"/>
                <a:ea typeface="Proxima Nova"/>
                <a:cs typeface="Proxima Nova"/>
                <a:sym typeface="Proxima Nova"/>
              </a:rPr>
              <a:t>: morganbeatty11@gmail.com, mattrudolph91@gmail.com</a:t>
            </a:r>
            <a:endParaRPr sz="37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06" name="Google Shape;106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565599" y="3396923"/>
            <a:ext cx="7697972" cy="2708589"/>
          </a:xfrm>
          <a:prstGeom prst="rect">
            <a:avLst/>
          </a:prstGeom>
          <a:noFill/>
          <a:ln w="76200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7" name="Google Shape;107;p13"/>
          <p:cNvSpPr txBox="1"/>
          <p:nvPr/>
        </p:nvSpPr>
        <p:spPr>
          <a:xfrm>
            <a:off x="647700" y="32581850"/>
            <a:ext cx="24193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75755" lvl="0" indent="0" algn="l" rtl="0">
              <a:lnSpc>
                <a:spcPct val="125006"/>
              </a:lnSpc>
              <a:spcBef>
                <a:spcPts val="92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ACGME 2015. The Family Medicine Milestone Project: A Joint Initiative of the Accreditation Council for Graduate Medical Education and the American Board of Family Medicine. acgme.org/Portals/0/PDFs/Milestones/FamilyMedicineMilestones.pdf.</a:t>
            </a:r>
            <a:endParaRPr sz="16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grpSp>
        <p:nvGrpSpPr>
          <p:cNvPr id="108" name="Google Shape;108;p13"/>
          <p:cNvGrpSpPr/>
          <p:nvPr/>
        </p:nvGrpSpPr>
        <p:grpSpPr>
          <a:xfrm>
            <a:off x="32731100" y="8506088"/>
            <a:ext cx="10999800" cy="9087475"/>
            <a:chOff x="32876825" y="8557775"/>
            <a:chExt cx="10999800" cy="9087475"/>
          </a:xfrm>
        </p:grpSpPr>
        <p:sp>
          <p:nvSpPr>
            <p:cNvPr id="109" name="Google Shape;109;p13"/>
            <p:cNvSpPr/>
            <p:nvPr/>
          </p:nvSpPr>
          <p:spPr>
            <a:xfrm>
              <a:off x="32876825" y="8557775"/>
              <a:ext cx="10999800" cy="90111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76200" cap="flat" cmpd="sng">
              <a:solidFill>
                <a:srgbClr val="3C7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9375" tIns="99375" rIns="99375" bIns="99375" anchor="ctr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500"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110" name="Google Shape;110;p13"/>
            <p:cNvSpPr txBox="1"/>
            <p:nvPr/>
          </p:nvSpPr>
          <p:spPr>
            <a:xfrm>
              <a:off x="32894175" y="8645875"/>
              <a:ext cx="10793400" cy="89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9375" tIns="99375" rIns="99375" bIns="9937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200" b="1">
                  <a:latin typeface="Proxima Nova"/>
                  <a:ea typeface="Proxima Nova"/>
                  <a:cs typeface="Proxima Nova"/>
                  <a:sym typeface="Proxima Nova"/>
                </a:rPr>
                <a:t>The Social-Ecological Model</a:t>
              </a:r>
              <a:endParaRPr sz="5200" b="1"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pic>
          <p:nvPicPr>
            <p:cNvPr id="111" name="Google Shape;111;p13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34163000" y="9539275"/>
              <a:ext cx="8326625" cy="6498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2" name="Google Shape;112;p13"/>
            <p:cNvSpPr/>
            <p:nvPr/>
          </p:nvSpPr>
          <p:spPr>
            <a:xfrm>
              <a:off x="39842200" y="11632925"/>
              <a:ext cx="3860100" cy="1064700"/>
            </a:xfrm>
            <a:prstGeom prst="wedgeRectCallout">
              <a:avLst>
                <a:gd name="adj1" fmla="val -49566"/>
                <a:gd name="adj2" fmla="val -95741"/>
              </a:avLst>
            </a:prstGeom>
            <a:solidFill>
              <a:srgbClr val="CCCCCC"/>
            </a:solidFill>
            <a:ln w="9525" cap="flat" cmpd="sng">
              <a:solidFill>
                <a:srgbClr val="4BA1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9375" tIns="99375" rIns="99375" bIns="993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100" b="1">
                  <a:latin typeface="Proxima Nova"/>
                  <a:ea typeface="Proxima Nova"/>
                  <a:cs typeface="Proxima Nova"/>
                  <a:sym typeface="Proxima Nova"/>
                </a:rPr>
                <a:t>Understand the ways in which structural discrimination affects the health of patients</a:t>
              </a:r>
              <a:endParaRPr sz="2100" b="1"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113" name="Google Shape;113;p13"/>
            <p:cNvSpPr/>
            <p:nvPr/>
          </p:nvSpPr>
          <p:spPr>
            <a:xfrm>
              <a:off x="39842200" y="14619775"/>
              <a:ext cx="3860100" cy="1064700"/>
            </a:xfrm>
            <a:prstGeom prst="wedgeRectCallout">
              <a:avLst>
                <a:gd name="adj1" fmla="val -75558"/>
                <a:gd name="adj2" fmla="val 4675"/>
              </a:avLst>
            </a:prstGeom>
            <a:solidFill>
              <a:srgbClr val="CCCCCC"/>
            </a:solidFill>
            <a:ln w="9525" cap="flat" cmpd="sng">
              <a:solidFill>
                <a:srgbClr val="4BA1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9375" tIns="99375" rIns="99375" bIns="993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100" b="1">
                  <a:latin typeface="Proxima Nova"/>
                  <a:ea typeface="Proxima Nova"/>
                  <a:cs typeface="Proxima Nova"/>
                  <a:sym typeface="Proxima Nova"/>
                </a:rPr>
                <a:t>Identify the role of SDoH in individual patient encounters</a:t>
              </a:r>
              <a:endParaRPr sz="2100" b="1"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114" name="Google Shape;114;p13"/>
            <p:cNvSpPr/>
            <p:nvPr/>
          </p:nvSpPr>
          <p:spPr>
            <a:xfrm>
              <a:off x="32995775" y="14300277"/>
              <a:ext cx="4010700" cy="1384200"/>
            </a:xfrm>
            <a:prstGeom prst="wedgeRectCallout">
              <a:avLst>
                <a:gd name="adj1" fmla="val 70457"/>
                <a:gd name="adj2" fmla="val 8256"/>
              </a:avLst>
            </a:prstGeom>
            <a:solidFill>
              <a:srgbClr val="CCCCCC"/>
            </a:solidFill>
            <a:ln w="9525" cap="flat" cmpd="sng">
              <a:solidFill>
                <a:srgbClr val="4BA1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9375" tIns="99375" rIns="99375" bIns="993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100" b="1">
                  <a:solidFill>
                    <a:srgbClr val="98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Link patients to community-based organizations addressing social needs</a:t>
              </a:r>
              <a:endParaRPr sz="2100" b="1">
                <a:solidFill>
                  <a:srgbClr val="980000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115" name="Google Shape;115;p13"/>
            <p:cNvSpPr/>
            <p:nvPr/>
          </p:nvSpPr>
          <p:spPr>
            <a:xfrm>
              <a:off x="32995775" y="11294675"/>
              <a:ext cx="4010700" cy="1384200"/>
            </a:xfrm>
            <a:prstGeom prst="wedgeRectCallout">
              <a:avLst>
                <a:gd name="adj1" fmla="val 64124"/>
                <a:gd name="adj2" fmla="val -4900"/>
              </a:avLst>
            </a:prstGeom>
            <a:solidFill>
              <a:srgbClr val="CCCCCC"/>
            </a:solidFill>
            <a:ln w="9525" cap="flat" cmpd="sng">
              <a:solidFill>
                <a:srgbClr val="4BA1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9375" tIns="99375" rIns="99375" bIns="993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100" b="1">
                  <a:solidFill>
                    <a:srgbClr val="98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Partner with community-based organizations to implement community health interventions</a:t>
              </a:r>
              <a:endParaRPr sz="2100" b="1">
                <a:solidFill>
                  <a:srgbClr val="980000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116" name="Google Shape;116;p13"/>
            <p:cNvSpPr/>
            <p:nvPr/>
          </p:nvSpPr>
          <p:spPr>
            <a:xfrm>
              <a:off x="39676000" y="9832900"/>
              <a:ext cx="4010700" cy="1064700"/>
            </a:xfrm>
            <a:prstGeom prst="wedgeRectCallout">
              <a:avLst>
                <a:gd name="adj1" fmla="val -61348"/>
                <a:gd name="adj2" fmla="val 28466"/>
              </a:avLst>
            </a:prstGeom>
            <a:solidFill>
              <a:srgbClr val="CCCCCC"/>
            </a:solidFill>
            <a:ln w="9525" cap="flat" cmpd="sng">
              <a:solidFill>
                <a:srgbClr val="4BA1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9375" tIns="99375" rIns="99375" bIns="993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100" b="1">
                  <a:solidFill>
                    <a:srgbClr val="98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Advocate for legislative policies that promote community health</a:t>
              </a:r>
              <a:endParaRPr sz="2100" b="1">
                <a:solidFill>
                  <a:srgbClr val="980000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117" name="Google Shape;117;p13"/>
            <p:cNvSpPr/>
            <p:nvPr/>
          </p:nvSpPr>
          <p:spPr>
            <a:xfrm>
              <a:off x="32986475" y="9963112"/>
              <a:ext cx="3860100" cy="1064700"/>
            </a:xfrm>
            <a:prstGeom prst="wedgeRectCallout">
              <a:avLst>
                <a:gd name="adj1" fmla="val 67337"/>
                <a:gd name="adj2" fmla="val -11173"/>
              </a:avLst>
            </a:prstGeom>
            <a:solidFill>
              <a:srgbClr val="CCCCCC"/>
            </a:solidFill>
            <a:ln w="9525" cap="flat" cmpd="sng">
              <a:solidFill>
                <a:srgbClr val="4BA1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9375" tIns="99375" rIns="99375" bIns="993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100" b="1">
                  <a:solidFill>
                    <a:srgbClr val="98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Advocate within health system for policies that promote community health</a:t>
              </a:r>
              <a:endParaRPr sz="2100" b="1">
                <a:solidFill>
                  <a:srgbClr val="980000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118" name="Google Shape;118;p13"/>
            <p:cNvSpPr/>
            <p:nvPr/>
          </p:nvSpPr>
          <p:spPr>
            <a:xfrm>
              <a:off x="32995775" y="13042875"/>
              <a:ext cx="4010700" cy="893400"/>
            </a:xfrm>
            <a:prstGeom prst="wedgeRectCallout">
              <a:avLst>
                <a:gd name="adj1" fmla="val 50350"/>
                <a:gd name="adj2" fmla="val -79849"/>
              </a:avLst>
            </a:prstGeom>
            <a:solidFill>
              <a:srgbClr val="CCCCCC"/>
            </a:solidFill>
            <a:ln w="9525" cap="flat" cmpd="sng">
              <a:solidFill>
                <a:srgbClr val="4BA1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9375" tIns="99375" rIns="99375" bIns="993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100" b="1">
                  <a:solidFill>
                    <a:srgbClr val="98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Identify areas for community health intervention</a:t>
              </a:r>
              <a:endParaRPr sz="2100" b="1">
                <a:solidFill>
                  <a:srgbClr val="980000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119" name="Google Shape;119;p13"/>
            <p:cNvSpPr/>
            <p:nvPr/>
          </p:nvSpPr>
          <p:spPr>
            <a:xfrm>
              <a:off x="39842200" y="13265188"/>
              <a:ext cx="3860100" cy="957300"/>
            </a:xfrm>
            <a:prstGeom prst="wedgeRectCallout">
              <a:avLst>
                <a:gd name="adj1" fmla="val -44466"/>
                <a:gd name="adj2" fmla="val -88477"/>
              </a:avLst>
            </a:prstGeom>
            <a:solidFill>
              <a:srgbClr val="CCCCCC"/>
            </a:solidFill>
            <a:ln w="9525" cap="flat" cmpd="sng">
              <a:solidFill>
                <a:srgbClr val="4BA1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9375" tIns="99375" rIns="99375" bIns="993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100" b="1">
                  <a:latin typeface="Proxima Nova"/>
                  <a:ea typeface="Proxima Nova"/>
                  <a:cs typeface="Proxima Nova"/>
                  <a:sym typeface="Proxima Nova"/>
                </a:rPr>
                <a:t>Understand the ways in which community characteristics affect the health of patients</a:t>
              </a:r>
              <a:endParaRPr sz="2100" b="1"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120" name="Google Shape;120;p13"/>
            <p:cNvSpPr txBox="1"/>
            <p:nvPr/>
          </p:nvSpPr>
          <p:spPr>
            <a:xfrm>
              <a:off x="33113800" y="15921725"/>
              <a:ext cx="10573800" cy="112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9375" tIns="99375" rIns="99375" bIns="9937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latin typeface="Proxima Nova"/>
                  <a:ea typeface="Proxima Nova"/>
                  <a:cs typeface="Proxima Nova"/>
                  <a:sym typeface="Proxima Nova"/>
                </a:rPr>
                <a:t>Many competencies outlined by the Milestones require family physicians </a:t>
              </a:r>
              <a:r>
                <a:rPr lang="en" sz="2000" b="1">
                  <a:latin typeface="Proxima Nova"/>
                  <a:ea typeface="Proxima Nova"/>
                  <a:cs typeface="Proxima Nova"/>
                  <a:sym typeface="Proxima Nova"/>
                </a:rPr>
                <a:t>act </a:t>
              </a:r>
              <a:r>
                <a:rPr lang="en" sz="2000">
                  <a:latin typeface="Proxima Nova"/>
                  <a:ea typeface="Proxima Nova"/>
                  <a:cs typeface="Proxima Nova"/>
                  <a:sym typeface="Proxima Nova"/>
                </a:rPr>
                <a:t>on the </a:t>
              </a:r>
              <a:r>
                <a:rPr lang="en" sz="2000" b="1">
                  <a:latin typeface="Proxima Nova"/>
                  <a:ea typeface="Proxima Nova"/>
                  <a:cs typeface="Proxima Nova"/>
                  <a:sym typeface="Proxima Nova"/>
                </a:rPr>
                <a:t>community-</a:t>
              </a:r>
              <a:r>
                <a:rPr lang="en" sz="2000">
                  <a:latin typeface="Proxima Nova"/>
                  <a:ea typeface="Proxima Nova"/>
                  <a:cs typeface="Proxima Nova"/>
                  <a:sym typeface="Proxima Nova"/>
                </a:rPr>
                <a:t> or </a:t>
              </a:r>
              <a:r>
                <a:rPr lang="en" sz="2000" b="1">
                  <a:latin typeface="Proxima Nova"/>
                  <a:ea typeface="Proxima Nova"/>
                  <a:cs typeface="Proxima Nova"/>
                  <a:sym typeface="Proxima Nova"/>
                </a:rPr>
                <a:t>societal-level</a:t>
              </a:r>
              <a:r>
                <a:rPr lang="en" sz="2000">
                  <a:latin typeface="Proxima Nova"/>
                  <a:ea typeface="Proxima Nova"/>
                  <a:cs typeface="Proxima Nova"/>
                  <a:sym typeface="Proxima Nova"/>
                </a:rPr>
                <a:t>. Participants felt </a:t>
              </a:r>
              <a:r>
                <a:rPr lang="en" sz="2000" b="1">
                  <a:latin typeface="Proxima Nova"/>
                  <a:ea typeface="Proxima Nova"/>
                  <a:cs typeface="Proxima Nova"/>
                  <a:sym typeface="Proxima Nova"/>
                </a:rPr>
                <a:t>less prepared</a:t>
              </a:r>
              <a:r>
                <a:rPr lang="en" sz="2000">
                  <a:latin typeface="Proxima Nova"/>
                  <a:ea typeface="Proxima Nova"/>
                  <a:cs typeface="Proxima Nova"/>
                  <a:sym typeface="Proxima Nova"/>
                </a:rPr>
                <a:t> to address the milestones </a:t>
              </a:r>
              <a:r>
                <a:rPr lang="en" sz="2000" b="1">
                  <a:solidFill>
                    <a:srgbClr val="98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(highlighted in red)</a:t>
              </a:r>
              <a:r>
                <a:rPr lang="en" sz="2000">
                  <a:latin typeface="Proxima Nova"/>
                  <a:ea typeface="Proxima Nova"/>
                  <a:cs typeface="Proxima Nova"/>
                  <a:sym typeface="Proxima Nova"/>
                </a:rPr>
                <a:t> that relate these </a:t>
              </a:r>
              <a:r>
                <a:rPr lang="en" sz="2000" b="1">
                  <a:latin typeface="Proxima Nova"/>
                  <a:ea typeface="Proxima Nova"/>
                  <a:cs typeface="Proxima Nova"/>
                  <a:sym typeface="Proxima Nova"/>
                </a:rPr>
                <a:t>higher tiers</a:t>
              </a:r>
              <a:r>
                <a:rPr lang="en" sz="2000">
                  <a:latin typeface="Proxima Nova"/>
                  <a:ea typeface="Proxima Nova"/>
                  <a:cs typeface="Proxima Nova"/>
                  <a:sym typeface="Proxima Nova"/>
                </a:rPr>
                <a:t> of the </a:t>
              </a:r>
              <a:r>
                <a:rPr lang="en" sz="2000" b="1">
                  <a:latin typeface="Proxima Nova"/>
                  <a:ea typeface="Proxima Nova"/>
                  <a:cs typeface="Proxima Nova"/>
                  <a:sym typeface="Proxima Nova"/>
                </a:rPr>
                <a:t>socio-ecological model for change</a:t>
              </a:r>
              <a:r>
                <a:rPr lang="en" sz="2000">
                  <a:latin typeface="Proxima Nova"/>
                  <a:ea typeface="Proxima Nova"/>
                  <a:cs typeface="Proxima Nova"/>
                  <a:sym typeface="Proxima Nova"/>
                </a:rPr>
                <a:t>.</a:t>
              </a:r>
              <a:endParaRPr sz="2000"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121" name="Google Shape;121;p13"/>
            <p:cNvSpPr txBox="1"/>
            <p:nvPr/>
          </p:nvSpPr>
          <p:spPr>
            <a:xfrm>
              <a:off x="33972500" y="17030250"/>
              <a:ext cx="8517000" cy="61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latin typeface="Proxima Nova"/>
                  <a:ea typeface="Proxima Nova"/>
                  <a:cs typeface="Proxima Nova"/>
                  <a:sym typeface="Proxima Nova"/>
                </a:rPr>
                <a:t>The Social-Ecological Model: A Framework for Prevention. </a:t>
              </a:r>
              <a:endParaRPr sz="1300"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latin typeface="Proxima Nova"/>
                  <a:ea typeface="Proxima Nova"/>
                  <a:cs typeface="Proxima Nova"/>
                  <a:sym typeface="Proxima Nova"/>
                </a:rPr>
                <a:t>https://www.cdc.gov/violenceprevention/publichealthissue/social-ecologicalmodel.html</a:t>
              </a:r>
              <a:endParaRPr sz="1300"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sp>
        <p:nvSpPr>
          <p:cNvPr id="122" name="Google Shape;122;p13"/>
          <p:cNvSpPr txBox="1"/>
          <p:nvPr/>
        </p:nvSpPr>
        <p:spPr>
          <a:xfrm>
            <a:off x="11712025" y="16459200"/>
            <a:ext cx="613200" cy="3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Proxima Nova"/>
                <a:ea typeface="Proxima Nova"/>
                <a:cs typeface="Proxima Nova"/>
                <a:sym typeface="Proxima Nova"/>
              </a:rPr>
              <a:t>56%</a:t>
            </a:r>
            <a:endParaRPr sz="1600"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3" name="Google Shape;123;p13"/>
          <p:cNvSpPr txBox="1"/>
          <p:nvPr/>
        </p:nvSpPr>
        <p:spPr>
          <a:xfrm>
            <a:off x="11937025" y="15064400"/>
            <a:ext cx="6489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Proxima Nova"/>
                <a:ea typeface="Proxima Nova"/>
                <a:cs typeface="Proxima Nova"/>
                <a:sym typeface="Proxima Nova"/>
              </a:rPr>
              <a:t>94%</a:t>
            </a:r>
            <a:endParaRPr sz="1600"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4" name="Google Shape;124;p13"/>
          <p:cNvSpPr txBox="1"/>
          <p:nvPr/>
        </p:nvSpPr>
        <p:spPr>
          <a:xfrm>
            <a:off x="11704400" y="16023275"/>
            <a:ext cx="443400" cy="3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1">
                <a:latin typeface="Proxima Nova"/>
                <a:ea typeface="Proxima Nova"/>
                <a:cs typeface="Proxima Nova"/>
                <a:sym typeface="Proxima Nova"/>
              </a:rPr>
              <a:t>*</a:t>
            </a:r>
            <a:endParaRPr sz="5100"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5" name="Google Shape;125;p13"/>
          <p:cNvSpPr txBox="1"/>
          <p:nvPr/>
        </p:nvSpPr>
        <p:spPr>
          <a:xfrm>
            <a:off x="12759828" y="16037525"/>
            <a:ext cx="6489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Proxima Nova"/>
                <a:ea typeface="Proxima Nova"/>
                <a:cs typeface="Proxima Nova"/>
                <a:sym typeface="Proxima Nova"/>
              </a:rPr>
              <a:t>67%</a:t>
            </a:r>
            <a:endParaRPr sz="1600"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6" name="Google Shape;126;p13"/>
          <p:cNvSpPr txBox="1"/>
          <p:nvPr/>
        </p:nvSpPr>
        <p:spPr>
          <a:xfrm>
            <a:off x="12916050" y="15451550"/>
            <a:ext cx="6489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Proxima Nova"/>
                <a:ea typeface="Proxima Nova"/>
                <a:cs typeface="Proxima Nova"/>
                <a:sym typeface="Proxima Nova"/>
              </a:rPr>
              <a:t>83%</a:t>
            </a:r>
            <a:endParaRPr sz="1600"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7" name="Google Shape;127;p13"/>
          <p:cNvSpPr txBox="1"/>
          <p:nvPr/>
        </p:nvSpPr>
        <p:spPr>
          <a:xfrm>
            <a:off x="13921775" y="16243800"/>
            <a:ext cx="6489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Proxima Nova"/>
                <a:ea typeface="Proxima Nova"/>
                <a:cs typeface="Proxima Nova"/>
                <a:sym typeface="Proxima Nova"/>
              </a:rPr>
              <a:t>60%</a:t>
            </a:r>
            <a:endParaRPr sz="1600"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8" name="Google Shape;128;p13"/>
          <p:cNvSpPr txBox="1"/>
          <p:nvPr/>
        </p:nvSpPr>
        <p:spPr>
          <a:xfrm>
            <a:off x="13670325" y="16037525"/>
            <a:ext cx="7506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Proxima Nova"/>
                <a:ea typeface="Proxima Nova"/>
                <a:cs typeface="Proxima Nova"/>
                <a:sym typeface="Proxima Nova"/>
              </a:rPr>
              <a:t>67%</a:t>
            </a:r>
            <a:endParaRPr sz="1600"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9" name="Google Shape;129;p13"/>
          <p:cNvSpPr txBox="1"/>
          <p:nvPr/>
        </p:nvSpPr>
        <p:spPr>
          <a:xfrm>
            <a:off x="14570675" y="16037525"/>
            <a:ext cx="6132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Proxima Nova"/>
                <a:ea typeface="Proxima Nova"/>
                <a:cs typeface="Proxima Nova"/>
                <a:sym typeface="Proxima Nova"/>
              </a:rPr>
              <a:t>67%</a:t>
            </a:r>
            <a:endParaRPr sz="1600"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0" name="Google Shape;130;p13"/>
          <p:cNvSpPr txBox="1"/>
          <p:nvPr/>
        </p:nvSpPr>
        <p:spPr>
          <a:xfrm>
            <a:off x="14812800" y="15449975"/>
            <a:ext cx="7506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Proxima Nova"/>
                <a:ea typeface="Proxima Nova"/>
                <a:cs typeface="Proxima Nova"/>
                <a:sym typeface="Proxima Nova"/>
              </a:rPr>
              <a:t>83%</a:t>
            </a:r>
            <a:endParaRPr sz="1600"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1" name="Google Shape;131;p13"/>
          <p:cNvSpPr txBox="1"/>
          <p:nvPr/>
        </p:nvSpPr>
        <p:spPr>
          <a:xfrm>
            <a:off x="15696000" y="16810288"/>
            <a:ext cx="7506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Proxima Nova"/>
                <a:ea typeface="Proxima Nova"/>
                <a:cs typeface="Proxima Nova"/>
                <a:sym typeface="Proxima Nova"/>
              </a:rPr>
              <a:t>40%</a:t>
            </a:r>
            <a:endParaRPr sz="1600"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2" name="Google Shape;132;p13"/>
          <p:cNvSpPr txBox="1"/>
          <p:nvPr/>
        </p:nvSpPr>
        <p:spPr>
          <a:xfrm>
            <a:off x="16622900" y="17473800"/>
            <a:ext cx="6489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Proxima Nova"/>
                <a:ea typeface="Proxima Nova"/>
                <a:cs typeface="Proxima Nova"/>
                <a:sym typeface="Proxima Nova"/>
              </a:rPr>
              <a:t>23%</a:t>
            </a:r>
            <a:endParaRPr sz="1600"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3" name="Google Shape;133;p13"/>
          <p:cNvSpPr txBox="1"/>
          <p:nvPr/>
        </p:nvSpPr>
        <p:spPr>
          <a:xfrm>
            <a:off x="15428850" y="16466475"/>
            <a:ext cx="11130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1">
                <a:latin typeface="Proxima Nova"/>
                <a:ea typeface="Proxima Nova"/>
                <a:cs typeface="Proxima Nova"/>
                <a:sym typeface="Proxima Nova"/>
              </a:rPr>
              <a:t>*</a:t>
            </a:r>
            <a:endParaRPr sz="5100"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4" name="Google Shape;134;p13"/>
          <p:cNvSpPr txBox="1"/>
          <p:nvPr/>
        </p:nvSpPr>
        <p:spPr>
          <a:xfrm>
            <a:off x="17624500" y="16494000"/>
            <a:ext cx="5760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Proxima Nova"/>
                <a:ea typeface="Proxima Nova"/>
                <a:cs typeface="Proxima Nova"/>
                <a:sym typeface="Proxima Nova"/>
              </a:rPr>
              <a:t>51%</a:t>
            </a:r>
            <a:endParaRPr sz="1600"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5" name="Google Shape;135;p13"/>
          <p:cNvSpPr txBox="1"/>
          <p:nvPr/>
        </p:nvSpPr>
        <p:spPr>
          <a:xfrm>
            <a:off x="18429875" y="17473800"/>
            <a:ext cx="6489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Proxima Nova"/>
                <a:ea typeface="Proxima Nova"/>
                <a:cs typeface="Proxima Nova"/>
                <a:sym typeface="Proxima Nova"/>
              </a:rPr>
              <a:t>22%</a:t>
            </a:r>
            <a:endParaRPr sz="1600"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6" name="Google Shape;136;p13"/>
          <p:cNvSpPr txBox="1"/>
          <p:nvPr/>
        </p:nvSpPr>
        <p:spPr>
          <a:xfrm>
            <a:off x="18636125" y="17204400"/>
            <a:ext cx="5760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Proxima Nova"/>
                <a:ea typeface="Proxima Nova"/>
                <a:cs typeface="Proxima Nova"/>
                <a:sym typeface="Proxima Nova"/>
              </a:rPr>
              <a:t>31%</a:t>
            </a:r>
            <a:endParaRPr sz="1600"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7" name="Google Shape;137;p13"/>
          <p:cNvSpPr txBox="1"/>
          <p:nvPr/>
        </p:nvSpPr>
        <p:spPr>
          <a:xfrm>
            <a:off x="19351150" y="17834600"/>
            <a:ext cx="5403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Proxima Nova"/>
                <a:ea typeface="Proxima Nova"/>
                <a:cs typeface="Proxima Nova"/>
                <a:sym typeface="Proxima Nova"/>
              </a:rPr>
              <a:t>11%</a:t>
            </a:r>
            <a:endParaRPr sz="1600"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8" name="Google Shape;138;p13"/>
          <p:cNvSpPr txBox="1"/>
          <p:nvPr/>
        </p:nvSpPr>
        <p:spPr>
          <a:xfrm>
            <a:off x="19569300" y="17645250"/>
            <a:ext cx="7506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Proxima Nova"/>
                <a:ea typeface="Proxima Nova"/>
                <a:cs typeface="Proxima Nova"/>
                <a:sym typeface="Proxima Nova"/>
              </a:rPr>
              <a:t>17%</a:t>
            </a:r>
            <a:endParaRPr sz="1600"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9" name="Google Shape;139;p13"/>
          <p:cNvSpPr txBox="1"/>
          <p:nvPr/>
        </p:nvSpPr>
        <p:spPr>
          <a:xfrm>
            <a:off x="17690800" y="16324100"/>
            <a:ext cx="443400" cy="3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1">
                <a:latin typeface="Proxima Nova"/>
                <a:ea typeface="Proxima Nova"/>
                <a:cs typeface="Proxima Nova"/>
                <a:sym typeface="Proxima Nova"/>
              </a:rPr>
              <a:t>*</a:t>
            </a:r>
            <a:endParaRPr sz="5100"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0" name="Google Shape;140;p13"/>
          <p:cNvSpPr txBox="1"/>
          <p:nvPr/>
        </p:nvSpPr>
        <p:spPr>
          <a:xfrm>
            <a:off x="18429875" y="18972950"/>
            <a:ext cx="3268500" cy="5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latin typeface="Proxima Nova"/>
                <a:ea typeface="Proxima Nova"/>
                <a:cs typeface="Proxima Nova"/>
                <a:sym typeface="Proxima Nova"/>
              </a:rPr>
              <a:t>* </a:t>
            </a:r>
            <a:r>
              <a:rPr lang="en" sz="2100" b="1">
                <a:latin typeface="Proxima Nova"/>
                <a:ea typeface="Proxima Nova"/>
                <a:cs typeface="Proxima Nova"/>
                <a:sym typeface="Proxima Nova"/>
              </a:rPr>
              <a:t>= statistical significance</a:t>
            </a:r>
            <a:endParaRPr sz="2100"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1" name="Google Shape;141;p13"/>
          <p:cNvSpPr txBox="1"/>
          <p:nvPr/>
        </p:nvSpPr>
        <p:spPr>
          <a:xfrm>
            <a:off x="9791700" y="459200"/>
            <a:ext cx="33939300" cy="58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600075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300" b="1">
                <a:latin typeface="Proxima Nova"/>
                <a:ea typeface="Proxima Nova"/>
                <a:cs typeface="Proxima Nova"/>
                <a:sym typeface="Proxima Nova"/>
              </a:rPr>
              <a:t>Perceptions on Family Medicine Residency Training in the Social Determinants of Health</a:t>
            </a:r>
            <a:endParaRPr sz="12300"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600075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900">
                <a:latin typeface="Proxima Nova"/>
                <a:ea typeface="Proxima Nova"/>
                <a:cs typeface="Proxima Nova"/>
                <a:sym typeface="Proxima Nova"/>
              </a:rPr>
              <a:t>Morgan Beatty MD MPH, Matthew Rudolph MD, Leslie Smebak MD, </a:t>
            </a:r>
            <a:endParaRPr sz="6900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600075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900">
                <a:latin typeface="Proxima Nova"/>
                <a:ea typeface="Proxima Nova"/>
                <a:cs typeface="Proxima Nova"/>
                <a:sym typeface="Proxima Nova"/>
              </a:rPr>
              <a:t>Thomas Kim MD MPH, Amber Alencar MD MPH, John Hertenstein-Perez MPH</a:t>
            </a:r>
            <a:endParaRPr sz="6900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2" name="Google Shape;142;p13"/>
          <p:cNvSpPr/>
          <p:nvPr/>
        </p:nvSpPr>
        <p:spPr>
          <a:xfrm>
            <a:off x="10969500" y="14792325"/>
            <a:ext cx="10793400" cy="214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D3DDAFC0-7906-40A9-9962-8A193955BE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2918401" y="24688800"/>
            <a:ext cx="10972798" cy="822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863"/>
    </mc:Choice>
    <mc:Fallback xmlns="">
      <p:transition spd="slow" advTm="192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pearmint">
  <a:themeElements>
    <a:clrScheme name="Spearmint">
      <a:dk1>
        <a:srgbClr val="202729"/>
      </a:dk1>
      <a:lt1>
        <a:srgbClr val="FFFFFF"/>
      </a:lt1>
      <a:dk2>
        <a:srgbClr val="4BA173"/>
      </a:dk2>
      <a:lt2>
        <a:srgbClr val="63D297"/>
      </a:lt2>
      <a:accent1>
        <a:srgbClr val="353744"/>
      </a:accent1>
      <a:accent2>
        <a:srgbClr val="424242"/>
      </a:accent2>
      <a:accent3>
        <a:srgbClr val="616161"/>
      </a:accent3>
      <a:accent4>
        <a:srgbClr val="999999"/>
      </a:accent4>
      <a:accent5>
        <a:srgbClr val="FF5252"/>
      </a:accent5>
      <a:accent6>
        <a:srgbClr val="FFF176"/>
      </a:accent6>
      <a:hlink>
        <a:srgbClr val="FF5252"/>
      </a:hlink>
      <a:folHlink>
        <a:srgbClr val="FF525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798</Words>
  <Application>Microsoft Office PowerPoint</Application>
  <PresentationFormat>Custom</PresentationFormat>
  <Paragraphs>99</Paragraphs>
  <Slides>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Roboto Medium</vt:lpstr>
      <vt:lpstr>Arial</vt:lpstr>
      <vt:lpstr>Proxima Nova</vt:lpstr>
      <vt:lpstr>Spearmint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Clare Petrie</dc:creator>
  <cp:lastModifiedBy>Clare Petrie</cp:lastModifiedBy>
  <cp:revision>2</cp:revision>
  <dcterms:modified xsi:type="dcterms:W3CDTF">2021-02-15T15:21:16Z</dcterms:modified>
</cp:coreProperties>
</file>